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1" r:id="rId3"/>
    <p:sldId id="291" r:id="rId4"/>
    <p:sldId id="290" r:id="rId5"/>
    <p:sldId id="296" r:id="rId6"/>
    <p:sldId id="293" r:id="rId7"/>
    <p:sldId id="292" r:id="rId8"/>
    <p:sldId id="297" r:id="rId9"/>
    <p:sldId id="299" r:id="rId10"/>
    <p:sldId id="298" r:id="rId11"/>
    <p:sldId id="288" r:id="rId12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297A"/>
    <a:srgbClr val="0000CC"/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872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3D9D8229-B45E-41D8-AA1D-5A0A79317C10}" type="datetimeFigureOut">
              <a:rPr lang="en-US" smtClean="0"/>
              <a:pPr/>
              <a:t>10/14/2015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78F4E4C0-566C-41B3-9AA0-AFC080F1983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1113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FBA0E349-0E8F-4349-9DA2-5D9965ACE522}" type="datetimeFigureOut">
              <a:rPr lang="en-US" smtClean="0"/>
              <a:pPr/>
              <a:t>10/14/2015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931E6A6E-5217-464E-ADD0-14FD089461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2481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990601"/>
            <a:ext cx="7391400" cy="1904999"/>
          </a:xfrm>
        </p:spPr>
        <p:txBody>
          <a:bodyPr>
            <a:normAutofit/>
          </a:bodyPr>
          <a:lstStyle>
            <a:lvl1pPr algn="l">
              <a:defRPr sz="5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3048000"/>
            <a:ext cx="7391400" cy="1447800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B41B-201F-4EED-A388-D53A315861E0}" type="datetime1">
              <a:rPr lang="en-US" smtClean="0"/>
              <a:pPr/>
              <a:t>10/14/2015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4734-EED9-4E95-8605-F304C3A682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7" descr="TexasFla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478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620000" cy="1143000"/>
          </a:xfrm>
        </p:spPr>
        <p:txBody>
          <a:bodyPr/>
          <a:lstStyle>
            <a:lvl1pPr algn="l">
              <a:defRPr b="1">
                <a:latin typeface="Cambr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6962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C97E-70DD-467D-ACCF-2200BBC2C9DA}" type="datetime1">
              <a:rPr lang="en-US" smtClean="0"/>
              <a:pPr/>
              <a:t>10/14/2015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4734-EED9-4E95-8605-F304C3A682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7" descr="TexasFla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8600" y="0"/>
            <a:ext cx="14478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143000"/>
          </a:xfrm>
        </p:spPr>
        <p:txBody>
          <a:bodyPr/>
          <a:lstStyle>
            <a:lvl1pPr algn="l">
              <a:defRPr b="1">
                <a:latin typeface="Cambr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409D-7494-49DC-A16E-4B2D42693D00}" type="datetime1">
              <a:rPr lang="en-US" smtClean="0"/>
              <a:pPr/>
              <a:t>10/14/2015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4734-EED9-4E95-8605-F304C3A682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TexasFla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8600" y="0"/>
            <a:ext cx="14478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143000"/>
          </a:xfrm>
        </p:spPr>
        <p:txBody>
          <a:bodyPr/>
          <a:lstStyle>
            <a:lvl1pPr algn="l">
              <a:defRPr b="1">
                <a:latin typeface="Cambr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B437-8448-4E40-AAD0-9DE08559F1D4}" type="datetime1">
              <a:rPr lang="en-US" smtClean="0"/>
              <a:pPr/>
              <a:t>10/14/2015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4734-EED9-4E95-8605-F304C3A682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TexasFla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8600" y="0"/>
            <a:ext cx="14478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0F1A7-7876-4285-82FA-89F6FB3C5135}" type="datetime1">
              <a:rPr lang="en-US" smtClean="0"/>
              <a:pPr/>
              <a:t>10/14/2015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4734-EED9-4E95-8605-F304C3A682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TexasFla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8600" y="0"/>
            <a:ext cx="14478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99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89A2C-1D33-4D68-8135-1811C823971F}" type="datetime1">
              <a:rPr lang="en-US" smtClean="0"/>
              <a:pPr/>
              <a:t>10/14/2015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44734-EED9-4E95-8605-F304C3A682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transition spd="med">
    <p:fade thruBlk="1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533400"/>
            <a:ext cx="7391400" cy="2209799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5400" dirty="0" smtClean="0">
                <a:effectLst/>
              </a:rPr>
              <a:t>Balancing </a:t>
            </a:r>
            <a:r>
              <a:rPr lang="en-US" sz="5400" dirty="0">
                <a:effectLst/>
              </a:rPr>
              <a:t>Privacy, </a:t>
            </a:r>
            <a:r>
              <a:rPr lang="en-US" sz="5400" dirty="0" smtClean="0">
                <a:effectLst/>
              </a:rPr>
              <a:t>Security, </a:t>
            </a:r>
            <a:r>
              <a:rPr lang="en-US" sz="5400" dirty="0">
                <a:effectLst/>
              </a:rPr>
              <a:t>and Access </a:t>
            </a:r>
            <a:endParaRPr lang="en-US" sz="53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7157987" cy="3352800"/>
          </a:xfrm>
          <a:ln>
            <a:noFill/>
          </a:ln>
        </p:spPr>
        <p:txBody>
          <a:bodyPr>
            <a:normAutofit/>
          </a:bodyPr>
          <a:lstStyle/>
          <a:p>
            <a:pPr algn="l"/>
            <a:endParaRPr lang="en-US" sz="2800" dirty="0" smtClean="0">
              <a:solidFill>
                <a:schemeClr val="tx1"/>
              </a:solidFill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Presented by 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Chris Villarreal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Minnesota Public Utilities Commission</a:t>
            </a:r>
          </a:p>
          <a:p>
            <a:pPr algn="l"/>
            <a:endParaRPr lang="en-US" sz="2800" dirty="0" smtClean="0">
              <a:solidFill>
                <a:schemeClr val="tx1"/>
              </a:solidFill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October 16, 2015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7391400" cy="1143000"/>
          </a:xfrm>
        </p:spPr>
        <p:txBody>
          <a:bodyPr/>
          <a:lstStyle/>
          <a:p>
            <a:pPr algn="ctr"/>
            <a:r>
              <a:rPr lang="en-US" dirty="0" smtClean="0"/>
              <a:t>More Work To Do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295400"/>
            <a:ext cx="7848600" cy="5562600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Testing and Certification</a:t>
            </a:r>
          </a:p>
          <a:p>
            <a:pPr lvl="1"/>
            <a:r>
              <a:rPr lang="en-US" sz="2600" dirty="0" smtClean="0"/>
              <a:t>Standard at NAESB, but unofficial versions available online</a:t>
            </a:r>
          </a:p>
          <a:p>
            <a:pPr lvl="1"/>
            <a:r>
              <a:rPr lang="en-US" sz="2600" dirty="0" smtClean="0"/>
              <a:t>Inconsistent implementation of ESPI</a:t>
            </a:r>
          </a:p>
          <a:p>
            <a:pPr lvl="1"/>
            <a:r>
              <a:rPr lang="en-US" sz="2600" dirty="0" smtClean="0"/>
              <a:t>Green Button Alliance work on developing Green Button Connect certification process</a:t>
            </a:r>
          </a:p>
          <a:p>
            <a:r>
              <a:rPr lang="en-US" sz="2600" dirty="0" smtClean="0"/>
              <a:t>States</a:t>
            </a:r>
          </a:p>
          <a:p>
            <a:pPr lvl="1"/>
            <a:r>
              <a:rPr lang="en-US" sz="2600" dirty="0" smtClean="0"/>
              <a:t>Penetration of technology</a:t>
            </a:r>
          </a:p>
          <a:p>
            <a:pPr lvl="1"/>
            <a:r>
              <a:rPr lang="en-US" sz="2600" dirty="0" smtClean="0"/>
              <a:t>Development of access policies</a:t>
            </a:r>
          </a:p>
          <a:p>
            <a:pPr lvl="1"/>
            <a:r>
              <a:rPr lang="en-US" sz="2600" dirty="0" smtClean="0"/>
              <a:t>Consistency</a:t>
            </a:r>
          </a:p>
          <a:p>
            <a:r>
              <a:rPr lang="en-US" sz="2600" dirty="0" smtClean="0"/>
              <a:t>Perceptions</a:t>
            </a:r>
          </a:p>
          <a:p>
            <a:pPr lvl="1"/>
            <a:r>
              <a:rPr lang="en-US" sz="2600" dirty="0" smtClean="0"/>
              <a:t>Data access not a partisan issue,  but is a control issue</a:t>
            </a:r>
          </a:p>
          <a:p>
            <a:pPr lvl="1"/>
            <a:r>
              <a:rPr lang="en-US" sz="2600" dirty="0" smtClean="0"/>
              <a:t>Privacy and access should enable each other, not be used against each other</a:t>
            </a:r>
          </a:p>
          <a:p>
            <a:pPr lvl="1"/>
            <a:r>
              <a:rPr lang="en-US" sz="2600" dirty="0" smtClean="0"/>
              <a:t>Costly with few benefits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4734-EED9-4E95-8605-F304C3A682C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4942818"/>
      </p:ext>
    </p:extLst>
  </p:cSld>
  <p:clrMapOvr>
    <a:masterClrMapping/>
  </p:clrMapOvr>
  <p:transition spd="med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5440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</a:t>
            </a:r>
            <a:r>
              <a:rPr lang="en-US" sz="9800" dirty="0" smtClean="0"/>
              <a:t>Thank You!</a:t>
            </a:r>
            <a:br>
              <a:rPr lang="en-US" sz="98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200" dirty="0" smtClean="0"/>
              <a:t>Christopher Villarreal</a:t>
            </a:r>
            <a:br>
              <a:rPr lang="en-US" sz="2200" dirty="0" smtClean="0"/>
            </a:br>
            <a:r>
              <a:rPr lang="en-US" sz="2200" dirty="0" smtClean="0"/>
              <a:t>Minnesota Public Utilities Commission</a:t>
            </a:r>
            <a:br>
              <a:rPr lang="en-US" sz="2200" dirty="0" smtClean="0"/>
            </a:br>
            <a:r>
              <a:rPr lang="en-US" sz="2200" dirty="0" smtClean="0"/>
              <a:t>chris.villarreal@state.mn.us</a:t>
            </a:r>
            <a:br>
              <a:rPr lang="en-US" sz="2200" dirty="0" smtClean="0"/>
            </a:b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4734-EED9-4E95-8605-F304C3A682C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97302892"/>
      </p:ext>
    </p:extLst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696200" cy="4800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Regulation and Policy</a:t>
            </a:r>
          </a:p>
          <a:p>
            <a:pPr marL="857250" lvl="1" indent="-457200"/>
            <a:r>
              <a:rPr lang="en-US" dirty="0" smtClean="0"/>
              <a:t>Protect customer privacy</a:t>
            </a:r>
          </a:p>
          <a:p>
            <a:pPr marL="857250" lvl="1" indent="-457200"/>
            <a:r>
              <a:rPr lang="en-US" dirty="0" smtClean="0"/>
              <a:t>Enable customer access and choice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Role and use of standards</a:t>
            </a:r>
          </a:p>
          <a:p>
            <a:pPr marL="857250" lvl="1" indent="-457200"/>
            <a:r>
              <a:rPr lang="en-US" dirty="0" smtClean="0"/>
              <a:t>Green Button/ESPI</a:t>
            </a:r>
          </a:p>
          <a:p>
            <a:pPr marL="857250" lvl="1" indent="-457200"/>
            <a:r>
              <a:rPr lang="en-US" dirty="0" smtClean="0"/>
              <a:t>Interoperability</a:t>
            </a:r>
          </a:p>
          <a:p>
            <a:pPr marL="857250" lvl="1" indent="-457200"/>
            <a:r>
              <a:rPr lang="en-US" dirty="0" smtClean="0"/>
              <a:t>Testing and certification</a:t>
            </a:r>
          </a:p>
          <a:p>
            <a:pPr marL="0" indent="0">
              <a:buNone/>
            </a:pPr>
            <a:r>
              <a:rPr lang="en-US" dirty="0" smtClean="0"/>
              <a:t>3.   Conclusion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4734-EED9-4E95-8605-F304C3A682C0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Customers have a right to their data</a:t>
            </a:r>
          </a:p>
          <a:p>
            <a:r>
              <a:rPr lang="en-US" dirty="0" smtClean="0"/>
              <a:t>Customers can share that data with anyone they choose </a:t>
            </a:r>
          </a:p>
          <a:p>
            <a:pPr lvl="1"/>
            <a:r>
              <a:rPr lang="en-US" dirty="0" smtClean="0"/>
              <a:t>Not up to the PUC to regulate the customer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parties that interact with utility subject to utility tariffs</a:t>
            </a:r>
          </a:p>
          <a:p>
            <a:pPr lvl="1"/>
            <a:r>
              <a:rPr lang="en-US" dirty="0" smtClean="0"/>
              <a:t>Recognition of privacy and security requirements</a:t>
            </a:r>
          </a:p>
          <a:p>
            <a:r>
              <a:rPr lang="en-US" dirty="0" smtClean="0"/>
              <a:t>Utility tariffs, forms, processes, and rules consistent across utilities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4734-EED9-4E95-8605-F304C3A682C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9695202"/>
      </p:ext>
    </p:extLst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Enabling Customer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6962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Get privacy policies in place up front</a:t>
            </a:r>
          </a:p>
          <a:p>
            <a:r>
              <a:rPr lang="en-US" dirty="0" smtClean="0"/>
              <a:t>California PUC 2011 decision on privacy and data access</a:t>
            </a:r>
          </a:p>
          <a:p>
            <a:r>
              <a:rPr lang="en-US" dirty="0" smtClean="0"/>
              <a:t>Directed IOUs to implement Green Button Connect and ESPI</a:t>
            </a:r>
          </a:p>
          <a:p>
            <a:pPr lvl="1"/>
            <a:r>
              <a:rPr lang="en-US" dirty="0" smtClean="0"/>
              <a:t>Also directed IOUs to enable HAN upon customer request</a:t>
            </a:r>
          </a:p>
          <a:p>
            <a:r>
              <a:rPr lang="en-US" dirty="0" smtClean="0"/>
              <a:t>California PUC rules do not cover customer actions, only those interactions going through utility</a:t>
            </a:r>
          </a:p>
          <a:p>
            <a:r>
              <a:rPr lang="en-US" dirty="0" smtClean="0"/>
              <a:t>Consistent implementation across the state lowers costs and supports interoperability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4734-EED9-4E95-8605-F304C3A682C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92796735"/>
      </p:ext>
    </p:extLst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Identifiable data is private</a:t>
            </a:r>
          </a:p>
          <a:p>
            <a:r>
              <a:rPr lang="en-US" dirty="0" smtClean="0"/>
              <a:t>Aggregated data subject to less protection</a:t>
            </a:r>
          </a:p>
          <a:p>
            <a:pPr lvl="1"/>
            <a:r>
              <a:rPr lang="en-US" dirty="0" smtClean="0"/>
              <a:t>How to aggregate subject to lots of debate across the country</a:t>
            </a:r>
          </a:p>
          <a:p>
            <a:r>
              <a:rPr lang="en-US" dirty="0" smtClean="0"/>
              <a:t>Data custodians responsible for protecting privacy</a:t>
            </a:r>
          </a:p>
          <a:p>
            <a:pPr lvl="1"/>
            <a:r>
              <a:rPr lang="en-US" dirty="0" smtClean="0"/>
              <a:t>Regulators have jurisdiction over part of market</a:t>
            </a:r>
          </a:p>
          <a:p>
            <a:pPr lvl="1"/>
            <a:r>
              <a:rPr lang="en-US" dirty="0" smtClean="0"/>
              <a:t>Customers bear the risks for non-regulated entities (State AGs and FTC authority)</a:t>
            </a:r>
          </a:p>
          <a:p>
            <a:r>
              <a:rPr lang="en-US" dirty="0" smtClean="0"/>
              <a:t>PUC jurisdiction over utilities</a:t>
            </a:r>
          </a:p>
          <a:p>
            <a:pPr lvl="1"/>
            <a:r>
              <a:rPr lang="en-US" dirty="0" smtClean="0"/>
              <a:t>Rules cover utilities and contracted agents of utility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parties utilizing utility tariffs agree to rules</a:t>
            </a:r>
          </a:p>
          <a:p>
            <a:pPr lvl="1"/>
            <a:r>
              <a:rPr lang="en-US" dirty="0" smtClean="0"/>
              <a:t>Customer actions not subject to PUC jurisdiction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4734-EED9-4E95-8605-F304C3A682C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6677165"/>
      </p:ext>
    </p:extLst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Green Button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524000"/>
            <a:ext cx="71628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National initiative to standardize data sharing</a:t>
            </a:r>
          </a:p>
          <a:p>
            <a:r>
              <a:rPr lang="en-US" dirty="0" smtClean="0"/>
              <a:t>Utilizes Energy Services Provider Interface (ESPI)</a:t>
            </a:r>
          </a:p>
          <a:p>
            <a:pPr lvl="1"/>
            <a:r>
              <a:rPr lang="en-US" dirty="0" smtClean="0"/>
              <a:t>NAESB REQ 21</a:t>
            </a:r>
          </a:p>
          <a:p>
            <a:r>
              <a:rPr lang="en-US" dirty="0" smtClean="0"/>
              <a:t>Two forms of Green Button</a:t>
            </a:r>
          </a:p>
          <a:p>
            <a:pPr lvl="1"/>
            <a:r>
              <a:rPr lang="en-US" dirty="0" smtClean="0"/>
              <a:t>Download My Data</a:t>
            </a:r>
          </a:p>
          <a:p>
            <a:pPr lvl="1"/>
            <a:r>
              <a:rPr lang="en-US" dirty="0" smtClean="0"/>
              <a:t>Connect My Data</a:t>
            </a:r>
          </a:p>
          <a:p>
            <a:r>
              <a:rPr lang="en-US" dirty="0" smtClean="0"/>
              <a:t>ESPI can be used for more than just electricity usage data</a:t>
            </a:r>
          </a:p>
          <a:p>
            <a:pPr lvl="1"/>
            <a:r>
              <a:rPr lang="en-US" dirty="0" smtClean="0"/>
              <a:t>Power Quality</a:t>
            </a:r>
          </a:p>
          <a:p>
            <a:pPr lvl="1"/>
            <a:r>
              <a:rPr lang="en-US" dirty="0" smtClean="0"/>
              <a:t>Water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4734-EED9-4E95-8605-F304C3A682C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5751993"/>
      </p:ext>
    </p:extLst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Custodian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600200"/>
            <a:ext cx="76200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Any entity that holds data or information</a:t>
            </a:r>
          </a:p>
          <a:p>
            <a:r>
              <a:rPr lang="en-US" dirty="0" smtClean="0"/>
              <a:t>NAESB definition: </a:t>
            </a:r>
            <a:r>
              <a:rPr lang="en-US" dirty="0"/>
              <a:t>A Distribution Company or other authorized Entity that holds Retail Customer Information to be shared with Market Participants or Retail Customer Representatives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Data custodian can be regulated or unregulated</a:t>
            </a:r>
          </a:p>
          <a:p>
            <a:r>
              <a:rPr lang="en-US" dirty="0" smtClean="0"/>
              <a:t>Eliminates redundancies and reduces confusion between roles of entities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4734-EED9-4E95-8605-F304C3A682C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92895133"/>
      </p:ext>
    </p:extLst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7391400" cy="990600"/>
          </a:xfrm>
        </p:spPr>
        <p:txBody>
          <a:bodyPr/>
          <a:lstStyle/>
          <a:p>
            <a:r>
              <a:rPr lang="en-US" dirty="0" smtClean="0"/>
              <a:t>Example: California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066800"/>
            <a:ext cx="76962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2010: Declared access to data, ability to share data, and privacy of data as requirements</a:t>
            </a:r>
          </a:p>
          <a:p>
            <a:r>
              <a:rPr lang="en-US" dirty="0" smtClean="0"/>
              <a:t>2011: CPUC passed rules on protecting privacy and availability of customer usage information</a:t>
            </a:r>
          </a:p>
          <a:p>
            <a:pPr lvl="1"/>
            <a:r>
              <a:rPr lang="en-US" dirty="0" smtClean="0"/>
              <a:t>Additional legislation provides privacy guidance (Public Utilities Code Sec. 8380)</a:t>
            </a:r>
          </a:p>
          <a:p>
            <a:r>
              <a:rPr lang="en-US" dirty="0" smtClean="0"/>
              <a:t>2012: CPUC issued decision on utilities data access proposals</a:t>
            </a:r>
          </a:p>
          <a:p>
            <a:pPr lvl="1"/>
            <a:r>
              <a:rPr lang="en-US" dirty="0" smtClean="0"/>
              <a:t>Implement Green Button Connect</a:t>
            </a:r>
          </a:p>
          <a:p>
            <a:pPr lvl="1"/>
            <a:r>
              <a:rPr lang="en-US" dirty="0" smtClean="0"/>
              <a:t>Timeframe for availability of customer usage information (information available next day, hourly format)</a:t>
            </a:r>
          </a:p>
          <a:p>
            <a:pPr lvl="1"/>
            <a:r>
              <a:rPr lang="en-US" dirty="0" smtClean="0"/>
              <a:t>Rules for third parties obtaining data from utility</a:t>
            </a:r>
          </a:p>
          <a:p>
            <a:pPr lvl="1"/>
            <a:r>
              <a:rPr lang="en-US" dirty="0" smtClean="0"/>
              <a:t>Process for CPUC investigation of third party violating utility tariffs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4734-EED9-4E95-8605-F304C3A682C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4870152"/>
      </p:ext>
    </p:extLst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7391400" cy="990600"/>
          </a:xfrm>
        </p:spPr>
        <p:txBody>
          <a:bodyPr/>
          <a:lstStyle/>
          <a:p>
            <a:r>
              <a:rPr lang="en-US" dirty="0" smtClean="0"/>
              <a:t>Example: </a:t>
            </a:r>
            <a:r>
              <a:rPr lang="en-US" dirty="0" smtClean="0"/>
              <a:t>California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371600"/>
            <a:ext cx="74676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Utility </a:t>
            </a:r>
            <a:r>
              <a:rPr lang="en-US" dirty="0" smtClean="0"/>
              <a:t>implementations	</a:t>
            </a:r>
          </a:p>
          <a:p>
            <a:pPr lvl="1"/>
            <a:r>
              <a:rPr lang="en-US" sz="2800" dirty="0" smtClean="0"/>
              <a:t>Drop down menu of available third parties</a:t>
            </a:r>
          </a:p>
          <a:p>
            <a:pPr lvl="1"/>
            <a:r>
              <a:rPr lang="en-US" sz="2800" dirty="0" smtClean="0"/>
              <a:t>Consent forms</a:t>
            </a:r>
          </a:p>
          <a:p>
            <a:pPr lvl="1"/>
            <a:r>
              <a:rPr lang="en-US" sz="2800" dirty="0" smtClean="0"/>
              <a:t>Leverages AMI investments (SDG&amp;E asked for no additional funds to implement; SCE and PG&amp;E asked for $18 million combined over 3 years)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4734-EED9-4E95-8605-F304C3A682C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4870152"/>
      </p:ext>
    </p:extLst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name="Andrea Template (will print black and white)">
  <a:themeElements>
    <a:clrScheme name="Custom 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92D05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Andrea Template (will print black and white)</Template>
  <TotalTime>359</TotalTime>
  <Words>517</Words>
  <Application>Microsoft Office PowerPoint</Application>
  <PresentationFormat>On-screen Show (4:3)</PresentationFormat>
  <Paragraphs>94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Andrea Template (will print black and white)</vt:lpstr>
      <vt:lpstr>Balancing Privacy, Security, and Access </vt:lpstr>
      <vt:lpstr>Overview</vt:lpstr>
      <vt:lpstr>Policy </vt:lpstr>
      <vt:lpstr>Enabling Customer Access</vt:lpstr>
      <vt:lpstr>Privacy</vt:lpstr>
      <vt:lpstr>Green Button  </vt:lpstr>
      <vt:lpstr>Data Custodian </vt:lpstr>
      <vt:lpstr>Example: California</vt:lpstr>
      <vt:lpstr>Example: California (cont.)</vt:lpstr>
      <vt:lpstr>More Work To Do </vt:lpstr>
      <vt:lpstr>   Thank You!       Christopher Villarreal Minnesota Public Utilities Commission chris.villarreal@state.mn.us </vt:lpstr>
    </vt:vector>
  </TitlesOfParts>
  <Company>CenterPoint Energy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00018207</dc:creator>
  <cp:lastModifiedBy>Doug Lewin</cp:lastModifiedBy>
  <cp:revision>12</cp:revision>
  <dcterms:created xsi:type="dcterms:W3CDTF">2015-06-19T14:56:50Z</dcterms:created>
  <dcterms:modified xsi:type="dcterms:W3CDTF">2015-10-14T16:35:05Z</dcterms:modified>
</cp:coreProperties>
</file>