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1"/>
  </p:notesMasterIdLst>
  <p:handoutMasterIdLst>
    <p:handoutMasterId r:id="rId12"/>
  </p:handoutMasterIdLst>
  <p:sldIdLst>
    <p:sldId id="401" r:id="rId8"/>
    <p:sldId id="406" r:id="rId9"/>
    <p:sldId id="407" r:id="rId10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4" d="100"/>
          <a:sy n="134" d="100"/>
        </p:scale>
        <p:origin x="-906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xfrm>
            <a:off x="2389414" y="5486400"/>
            <a:ext cx="627697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61" y="768246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September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</a:rPr>
              <a:t>Market Data Transparency IT systems met all </a:t>
            </a:r>
            <a:r>
              <a:rPr lang="en-US" sz="1600" dirty="0" smtClean="0">
                <a:solidFill>
                  <a:schemeClr val="tx2"/>
                </a:solidFill>
              </a:rPr>
              <a:t>SLA targets, with the exception of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Retail API (Find ESIID – 97.8%)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September/October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09/20/15 – UNIX Production frame failure in Taylor data center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09/21/15 – Unplanned Maintenance (Site Failover)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10/02/15 – Planned Maintenance (Site Failover)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10/08/15 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10/09/15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10/11/15 – Planned Maintenance (Site Failover – ercot.com, MPIM, Retail API)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87671" y="1007940"/>
          <a:ext cx="7568657" cy="4842121"/>
        </p:xfrm>
        <a:graphic>
          <a:graphicData uri="http://schemas.openxmlformats.org/drawingml/2006/table">
            <a:tbl>
              <a:tblPr/>
              <a:tblGrid>
                <a:gridCol w="2431581"/>
                <a:gridCol w="1489704"/>
                <a:gridCol w="740046"/>
                <a:gridCol w="569451"/>
                <a:gridCol w="1722771"/>
                <a:gridCol w="615104"/>
              </a:tblGrid>
              <a:tr h="3678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Report Name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Frequency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EMIL ID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Report Type ID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Missed Intervals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Intervals Missed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Consolidated Transmission Outage Report 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NP3-157-CD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13446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Forecasted Temperature Adjusted Dynamic Ratings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NP3-217-CD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12346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 Balancing Authority Operations Report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EIA-930-CD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13457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 Resource Outage Capacity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NP3-233-CD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13103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Hourly State Estimator Phase Shifter Information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NP6-622-CD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12310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Load Forecast Distribution Factors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NP4-159-CD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12324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NSA Active Constraints 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when needed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12305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09/20/2015 17:45 - 09/21/2015 03:30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NSA Inactive Constraints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when needed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NP5-911-CD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12345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09/20/2015 17:45 - 09/21/2015 03:30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QSE Ancillary Services Capacity Monitor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NP8-143-CD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11025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17:45 - 20/09/2015 22:15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Real Time Dynamic Rating Data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- 15 Minutes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NP6-215-CD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11024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17:45 - 20/09/2015 21:45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RUC Buy-Back Hours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NP5-513-CD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13102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21/09/2015 00:00 - 21/09/2015 06:00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Seven-Day Load Forecast by Forecast Zone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NP3-560-CD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12311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Seven-Day Load Forecast by Weather Zone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NP3-561-CD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12312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Short-Term System Adequacy Report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NP3-763-CD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12315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Bus Voltages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NP6-627-CD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13048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Load Report - DC Ties Flows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NP6-626-CD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12359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Load Report - Total ERCOT Generation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NP6-625-CD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12358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Real-Time Transmission Line Flows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NP6-619-CD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12308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17:45 - 20/09/2015 21:45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Switch Status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NP6-93-CD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12304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System-Wide Demand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NP6-235-CD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12340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Temporarily Removed Contingencies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NP5-649-CD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12352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Consistency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NP6-291-CD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12309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17:45 - 20/09/2015 21:45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Unconfirmed Ancillary Service Trades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NP4-439-CD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13084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15:00 - 21/09/2015 04:00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2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Unconfirmed Capacity Trades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NP4-437-CD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13082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16:00 - 20/09/2015 23:00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21/09/2015 01:00 - 21/09/2015 03:00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Unconfirmed Energy Trades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NP4-438-CD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13083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18:00 - 21/09/2015 03:00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Generation Resource Power Potential Forecast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NP4-731-SG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12320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18:00 - 21/09/2015 04:00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4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Power Production - Actual 5-minute averaged values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- 5 Minutes 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NP4-733-CD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13071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17:40 - 20/09/2015 21:45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4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Power Production - Hourly averaged actual and forecasted values 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Chron - Hourly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NP4-732-CD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13028</a:t>
                      </a:r>
                    </a:p>
                  </a:txBody>
                  <a:tcPr marL="7213" marR="7213" marT="7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20/09/2015 18:00 - 20/09/2015 21:00 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213" marR="7213" marT="7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38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terms/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8841</TotalTime>
  <Words>592</Words>
  <Application>Microsoft Office PowerPoint</Application>
  <PresentationFormat>On-screen Show (4:3)</PresentationFormat>
  <Paragraphs>218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Incident Report 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358</cp:revision>
  <cp:lastPrinted>2014-05-01T15:23:10Z</cp:lastPrinted>
  <dcterms:created xsi:type="dcterms:W3CDTF">2010-04-12T23:12:02Z</dcterms:created>
  <dcterms:modified xsi:type="dcterms:W3CDTF">2015-10-13T18:45:28Z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