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4"/>
    <p:sldMasterId id="2147493479" r:id="rId5"/>
    <p:sldMasterId id="2147493491" r:id="rId6"/>
    <p:sldMasterId id="2147493503" r:id="rId7"/>
  </p:sldMasterIdLst>
  <p:notesMasterIdLst>
    <p:notesMasterId r:id="rId13"/>
  </p:notesMasterIdLst>
  <p:handoutMasterIdLst>
    <p:handoutMasterId r:id="rId14"/>
  </p:handoutMasterIdLst>
  <p:sldIdLst>
    <p:sldId id="401" r:id="rId8"/>
    <p:sldId id="406" r:id="rId9"/>
    <p:sldId id="409" r:id="rId10"/>
    <p:sldId id="410" r:id="rId11"/>
    <p:sldId id="411" r:id="rId12"/>
  </p:sldIdLst>
  <p:sldSz cx="9144000" cy="6858000" type="screen4x3"/>
  <p:notesSz cx="9236075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85" autoAdjust="0"/>
    <p:restoredTop sz="94595" autoAdjust="0"/>
  </p:normalViewPr>
  <p:slideViewPr>
    <p:cSldViewPr snapToGrid="0" snapToObjects="1">
      <p:cViewPr varScale="1">
        <p:scale>
          <a:sx n="134" d="100"/>
          <a:sy n="134" d="100"/>
        </p:scale>
        <p:origin x="-906" y="-7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125" d="100"/>
          <a:sy n="125" d="100"/>
        </p:scale>
        <p:origin x="-1962" y="-102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0849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0849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0849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5438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4444" y="3330420"/>
            <a:ext cx="7387187" cy="31544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0849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4C8E96-8577-4B68-8064-BDBA256C08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6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9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9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9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93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61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06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54569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350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05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8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35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61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2470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59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33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775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674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051298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175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0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25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335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987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02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243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03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198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394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72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70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0212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7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2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38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October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  <p:sldLayoutId id="2147493477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16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2" r:id="rId1"/>
    <p:sldLayoutId id="2147493493" r:id="rId2"/>
    <p:sldLayoutId id="2147493494" r:id="rId3"/>
    <p:sldLayoutId id="2147493495" r:id="rId4"/>
    <p:sldLayoutId id="2147493496" r:id="rId5"/>
    <p:sldLayoutId id="2147493497" r:id="rId6"/>
    <p:sldLayoutId id="2147493498" r:id="rId7"/>
    <p:sldLayoutId id="2147493499" r:id="rId8"/>
    <p:sldLayoutId id="2147493500" r:id="rId9"/>
    <p:sldLayoutId id="2147493501" r:id="rId10"/>
    <p:sldLayoutId id="2147493502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57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4" r:id="rId1"/>
    <p:sldLayoutId id="2147493505" r:id="rId2"/>
    <p:sldLayoutId id="2147493506" r:id="rId3"/>
    <p:sldLayoutId id="2147493507" r:id="rId4"/>
    <p:sldLayoutId id="2147493508" r:id="rId5"/>
    <p:sldLayoutId id="2147493509" r:id="rId6"/>
    <p:sldLayoutId id="2147493510" r:id="rId7"/>
    <p:sldLayoutId id="2147493511" r:id="rId8"/>
    <p:sldLayoutId id="2147493512" r:id="rId9"/>
    <p:sldLayoutId id="2147493513" r:id="rId10"/>
    <p:sldLayoutId id="2147493514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Outage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Dave Pagliai</a:t>
            </a:r>
          </a:p>
          <a:p>
            <a:pPr eaLnBrk="1" hangingPunct="1"/>
            <a:r>
              <a:rPr lang="en-US" dirty="0" smtClean="0"/>
              <a:t>Manager, IT Support Services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2970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October 2015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Background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714" y="758372"/>
            <a:ext cx="86868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 smtClean="0"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latin typeface="Calibri"/>
                <a:ea typeface="Calibri"/>
                <a:cs typeface="Times New Roman"/>
              </a:rPr>
              <a:t>UNIX </a:t>
            </a:r>
            <a:r>
              <a:rPr lang="en-US" sz="1600" dirty="0">
                <a:latin typeface="Calibri"/>
                <a:ea typeface="Calibri"/>
                <a:cs typeface="Times New Roman"/>
              </a:rPr>
              <a:t>Servers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Multiple hosts per frame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Largely database servers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Four frames per Production data center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Vendor identifies potential hardware issue with ERCOT </a:t>
            </a:r>
            <a:r>
              <a:rPr lang="en-US" sz="1600" dirty="0" smtClean="0">
                <a:latin typeface="Calibri"/>
                <a:ea typeface="Calibri"/>
                <a:cs typeface="Times New Roman"/>
              </a:rPr>
              <a:t>frames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 smtClean="0">
                <a:latin typeface="Calibri"/>
                <a:ea typeface="Calibri"/>
                <a:cs typeface="Times New Roman"/>
              </a:rPr>
              <a:t>ERCOT executing a plan to replace all impacted frame hardware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Calibri"/>
                <a:ea typeface="Calibri"/>
                <a:cs typeface="Times New Roman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Calibri"/>
                <a:ea typeface="Calibri"/>
                <a:cs typeface="Times New Roman"/>
              </a:rPr>
              <a:t>ERCOT Application Classifications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Core: Grid and Market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Non-Core: Market Data Transparency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Commercial Systems: Retail, Settlements, Web Services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Calibri"/>
                <a:ea typeface="Calibri"/>
                <a:cs typeface="Times New Roman"/>
              </a:rPr>
              <a:t> 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1538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Timeline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772885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u="sng" dirty="0" smtClean="0">
                <a:latin typeface="Calibri"/>
                <a:ea typeface="Calibri"/>
                <a:cs typeface="Times New Roman"/>
              </a:rPr>
              <a:t>09/20/15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dirty="0" smtClean="0">
                <a:latin typeface="Calibri"/>
                <a:ea typeface="Calibri"/>
                <a:cs typeface="Times New Roman"/>
              </a:rPr>
              <a:t>17:42 UNIX Production frame failure in Taylor data center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 smtClean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alibri"/>
                <a:ea typeface="Calibri"/>
                <a:cs typeface="Times New Roman"/>
              </a:rPr>
              <a:t>Impacts: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400" b="0" dirty="0">
                <a:latin typeface="Calibri"/>
                <a:ea typeface="Calibri"/>
                <a:cs typeface="Times New Roman"/>
              </a:rPr>
              <a:t>Components of the ERCOT Market Information System (MIS) including: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 smtClean="0">
                <a:latin typeface="Calibri"/>
                <a:ea typeface="Calibri"/>
                <a:cs typeface="Times New Roman"/>
              </a:rPr>
              <a:t>Report </a:t>
            </a:r>
            <a:r>
              <a:rPr lang="en-US" sz="1400" dirty="0">
                <a:latin typeface="Calibri"/>
                <a:ea typeface="Calibri"/>
                <a:cs typeface="Times New Roman"/>
              </a:rPr>
              <a:t>publishing to the </a:t>
            </a:r>
            <a:r>
              <a:rPr lang="en-US" sz="1400" dirty="0" smtClean="0">
                <a:latin typeface="Calibri"/>
                <a:ea typeface="Calibri"/>
                <a:cs typeface="Times New Roman"/>
              </a:rPr>
              <a:t>MIS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 smtClean="0">
                <a:latin typeface="Calibri"/>
                <a:ea typeface="Calibri"/>
                <a:cs typeface="Times New Roman"/>
              </a:rPr>
              <a:t>Downloading </a:t>
            </a:r>
            <a:r>
              <a:rPr lang="en-US" sz="1400" dirty="0">
                <a:latin typeface="Calibri"/>
                <a:ea typeface="Calibri"/>
                <a:cs typeface="Times New Roman"/>
              </a:rPr>
              <a:t>of extracts and reports from MIS and External Web Services (EWS)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400" b="0" dirty="0">
                <a:latin typeface="Calibri"/>
                <a:ea typeface="Calibri"/>
                <a:cs typeface="Times New Roman"/>
              </a:rPr>
              <a:t>MIS and ERCOT.com dashboards and displays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400" b="0" dirty="0">
                <a:latin typeface="Calibri"/>
                <a:ea typeface="Calibri"/>
                <a:cs typeface="Times New Roman"/>
              </a:rPr>
              <a:t>MOTE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400" b="0" dirty="0">
                <a:latin typeface="Calibri"/>
                <a:ea typeface="Calibri"/>
                <a:cs typeface="Times New Roman"/>
              </a:rPr>
              <a:t>NMMS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400" b="0" dirty="0">
                <a:latin typeface="Calibri"/>
                <a:ea typeface="Calibri"/>
                <a:cs typeface="Times New Roman"/>
              </a:rPr>
              <a:t>Find </a:t>
            </a:r>
            <a:r>
              <a:rPr lang="en-US" sz="1400" b="0" dirty="0" smtClean="0">
                <a:latin typeface="Calibri"/>
                <a:ea typeface="Calibri"/>
                <a:cs typeface="Times New Roman"/>
              </a:rPr>
              <a:t>ESIID</a:t>
            </a:r>
            <a:endParaRPr lang="en-US" sz="1400" b="0" dirty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Calibri"/>
                <a:ea typeface="Calibri"/>
                <a:cs typeface="Times New Roman"/>
              </a:rPr>
              <a:t> 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400" dirty="0">
                <a:latin typeface="Calibri"/>
                <a:ea typeface="Calibri"/>
                <a:cs typeface="Times New Roman"/>
              </a:rPr>
              <a:t>Vendor contacted for frame hardware replacement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u="sng" dirty="0">
                <a:latin typeface="Calibri"/>
                <a:ea typeface="Calibri"/>
                <a:cs typeface="Times New Roman"/>
              </a:rPr>
              <a:t>09/21/15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dirty="0">
                <a:latin typeface="Calibri"/>
                <a:ea typeface="Calibri"/>
                <a:cs typeface="Times New Roman"/>
              </a:rPr>
              <a:t>04:10 Frame hardware replacement completed, all impacted hosts back online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dirty="0">
                <a:latin typeface="Calibri"/>
                <a:ea typeface="Calibri"/>
                <a:cs typeface="Times New Roman"/>
              </a:rPr>
              <a:t>05:00 All impacted databases online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latin typeface="Calibri"/>
              <a:ea typeface="Calibri"/>
              <a:cs typeface="Times New Roman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400" dirty="0">
                <a:latin typeface="Calibri"/>
                <a:ea typeface="Calibri"/>
                <a:cs typeface="Times New Roman"/>
              </a:rPr>
              <a:t>Vendor identified further errors on the impacted frame, requested additional downtime to address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400" dirty="0">
                <a:latin typeface="Calibri"/>
                <a:ea typeface="Calibri"/>
                <a:cs typeface="Times New Roman"/>
              </a:rPr>
              <a:t>ERCOT </a:t>
            </a:r>
            <a:r>
              <a:rPr lang="en-US" sz="1400" dirty="0" smtClean="0">
                <a:latin typeface="Calibri"/>
                <a:ea typeface="Calibri"/>
                <a:cs typeface="Times New Roman"/>
              </a:rPr>
              <a:t>planned </a:t>
            </a:r>
            <a:r>
              <a:rPr lang="en-US" sz="1400" dirty="0">
                <a:latin typeface="Calibri"/>
                <a:ea typeface="Calibri"/>
                <a:cs typeface="Times New Roman"/>
              </a:rPr>
              <a:t>for site failover of impacted applications/databases to </a:t>
            </a:r>
            <a:r>
              <a:rPr lang="en-US" sz="1400" dirty="0" smtClean="0">
                <a:latin typeface="Calibri"/>
                <a:ea typeface="Calibri"/>
                <a:cs typeface="Times New Roman"/>
              </a:rPr>
              <a:t>Bastrop data center, </a:t>
            </a:r>
            <a:r>
              <a:rPr lang="en-US" sz="1400" dirty="0">
                <a:latin typeface="Calibri"/>
                <a:ea typeface="Calibri"/>
                <a:cs typeface="Times New Roman"/>
              </a:rPr>
              <a:t>beginning at 17:00 to minimize Market impact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400" dirty="0">
                <a:latin typeface="Calibri"/>
                <a:ea typeface="Calibri"/>
                <a:cs typeface="Times New Roman"/>
              </a:rPr>
              <a:t>ERCOT Release 5 implementation schedule delayed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Calibri"/>
                <a:ea typeface="Calibri"/>
                <a:cs typeface="Times New Roman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dirty="0">
                <a:latin typeface="Calibri"/>
                <a:ea typeface="Calibri"/>
                <a:cs typeface="Times New Roman"/>
              </a:rPr>
              <a:t>17:00 </a:t>
            </a:r>
            <a:r>
              <a:rPr lang="en-US" sz="1400" b="0" dirty="0" smtClean="0">
                <a:latin typeface="Calibri"/>
                <a:ea typeface="Calibri"/>
                <a:cs typeface="Times New Roman"/>
              </a:rPr>
              <a:t>– 19:30 ERCOT </a:t>
            </a:r>
            <a:r>
              <a:rPr lang="en-US" sz="1400" b="0" dirty="0">
                <a:latin typeface="Calibri"/>
                <a:ea typeface="Calibri"/>
                <a:cs typeface="Times New Roman"/>
              </a:rPr>
              <a:t>executes site failover of impacted </a:t>
            </a:r>
            <a:r>
              <a:rPr lang="en-US" sz="1400" b="0" dirty="0" smtClean="0">
                <a:latin typeface="Calibri"/>
                <a:ea typeface="Calibri"/>
                <a:cs typeface="Times New Roman"/>
              </a:rPr>
              <a:t>applications/databases to Bastrop data center</a:t>
            </a:r>
            <a:endParaRPr lang="en-US" sz="1400" b="0" dirty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400" b="0" dirty="0">
              <a:latin typeface="Calibri"/>
              <a:ea typeface="Calibri"/>
              <a:cs typeface="Times New Roman"/>
            </a:endParaRPr>
          </a:p>
          <a:p>
            <a:pPr marL="114300" indent="0">
              <a:buNone/>
            </a:pPr>
            <a:endParaRPr lang="en-US" sz="1400" b="1" dirty="0"/>
          </a:p>
          <a:p>
            <a:pPr marL="0" lv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301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Timeline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772885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latin typeface="Calibri"/>
                <a:ea typeface="Calibri"/>
                <a:cs typeface="Times New Roman"/>
              </a:rPr>
              <a:t>09/22/15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dirty="0">
                <a:latin typeface="Calibri"/>
                <a:ea typeface="Calibri"/>
                <a:cs typeface="Times New Roman"/>
              </a:rPr>
              <a:t>01:28 ERCOT/vendor complete repair of impacted frame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latin typeface="Calibri"/>
              <a:ea typeface="Calibri"/>
              <a:cs typeface="Times New Roman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ERCOT Release 5 implementation resumed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ERCOT accelerates plan to replace remaining </a:t>
            </a:r>
            <a:r>
              <a:rPr lang="en-US" sz="1600" dirty="0" smtClean="0">
                <a:latin typeface="Calibri"/>
                <a:ea typeface="Calibri"/>
                <a:cs typeface="Times New Roman"/>
              </a:rPr>
              <a:t>impacted frame hardware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Calibri"/>
                <a:ea typeface="Calibri"/>
                <a:cs typeface="Times New Roman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latin typeface="Calibri"/>
                <a:ea typeface="Calibri"/>
                <a:cs typeface="Times New Roman"/>
              </a:rPr>
              <a:t>10/02/15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ERCOT executes site failover of applications impacted by 09/20/15 failure to </a:t>
            </a:r>
            <a:r>
              <a:rPr lang="en-US" sz="1600" dirty="0" smtClean="0">
                <a:latin typeface="Calibri"/>
                <a:ea typeface="Calibri"/>
                <a:cs typeface="Times New Roman"/>
              </a:rPr>
              <a:t>Taylor data center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Calibri"/>
                <a:ea typeface="Calibri"/>
                <a:cs typeface="Times New Roman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latin typeface="Calibri"/>
                <a:ea typeface="Calibri"/>
                <a:cs typeface="Times New Roman"/>
              </a:rPr>
              <a:t>10/03/15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ERCOT/vendor complete repair of two frames in </a:t>
            </a:r>
            <a:r>
              <a:rPr lang="en-US" sz="1600" dirty="0" smtClean="0">
                <a:latin typeface="Calibri"/>
                <a:ea typeface="Calibri"/>
                <a:cs typeface="Times New Roman"/>
              </a:rPr>
              <a:t>Bastrop data center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Calibri"/>
                <a:ea typeface="Calibri"/>
                <a:cs typeface="Times New Roman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 smtClean="0">
                <a:latin typeface="Calibri"/>
                <a:ea typeface="Calibri"/>
                <a:cs typeface="Times New Roman"/>
              </a:rPr>
              <a:t>10/08/15 </a:t>
            </a:r>
            <a:r>
              <a:rPr lang="en-US" sz="1600" u="sng" dirty="0">
                <a:latin typeface="Calibri"/>
                <a:ea typeface="Calibri"/>
                <a:cs typeface="Times New Roman"/>
              </a:rPr>
              <a:t>– </a:t>
            </a:r>
            <a:r>
              <a:rPr lang="en-US" sz="1600" u="sng" dirty="0" smtClean="0">
                <a:latin typeface="Calibri"/>
                <a:ea typeface="Calibri"/>
                <a:cs typeface="Times New Roman"/>
              </a:rPr>
              <a:t>10/18/15</a:t>
            </a:r>
            <a:endParaRPr lang="en-US" sz="1600" u="sng" dirty="0">
              <a:latin typeface="Calibri"/>
              <a:ea typeface="Calibri"/>
              <a:cs typeface="Times New Roman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Site failovers of applications from </a:t>
            </a:r>
            <a:r>
              <a:rPr lang="en-US" sz="1600" dirty="0" smtClean="0">
                <a:latin typeface="Calibri"/>
                <a:ea typeface="Calibri"/>
                <a:cs typeface="Times New Roman"/>
              </a:rPr>
              <a:t>Taylor data </a:t>
            </a:r>
            <a:r>
              <a:rPr lang="en-US" sz="1600" dirty="0">
                <a:latin typeface="Calibri"/>
                <a:ea typeface="Calibri"/>
                <a:cs typeface="Times New Roman"/>
              </a:rPr>
              <a:t>center </a:t>
            </a:r>
            <a:r>
              <a:rPr lang="en-US" sz="1600" dirty="0" smtClean="0">
                <a:latin typeface="Calibri"/>
                <a:ea typeface="Calibri"/>
                <a:cs typeface="Times New Roman"/>
              </a:rPr>
              <a:t>to Bastrop data center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Repair all </a:t>
            </a:r>
            <a:r>
              <a:rPr lang="en-US" sz="1600" dirty="0" smtClean="0">
                <a:latin typeface="Calibri"/>
                <a:ea typeface="Calibri"/>
                <a:cs typeface="Times New Roman"/>
              </a:rPr>
              <a:t>impacted </a:t>
            </a:r>
            <a:r>
              <a:rPr lang="en-US" sz="1600" dirty="0">
                <a:latin typeface="Calibri"/>
                <a:ea typeface="Calibri"/>
                <a:cs typeface="Times New Roman"/>
              </a:rPr>
              <a:t>frames in </a:t>
            </a:r>
            <a:r>
              <a:rPr lang="en-US" sz="1600" dirty="0" smtClean="0">
                <a:latin typeface="Calibri"/>
                <a:ea typeface="Calibri"/>
                <a:cs typeface="Times New Roman"/>
              </a:rPr>
              <a:t>Taylor data center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Calibri"/>
                <a:ea typeface="Calibri"/>
                <a:cs typeface="Times New Roman"/>
              </a:rPr>
              <a:t> </a:t>
            </a:r>
          </a:p>
          <a:p>
            <a:pPr marL="0" lv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6738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Questions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772885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  <p:pic>
        <p:nvPicPr>
          <p:cNvPr id="1027" name="Picture 3" descr="C:\Users\dpagliai\AppData\Local\Microsoft\Windows\Temporary Internet Files\Content.IE5\OEU2UQMW\Question_Mark_Icon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088" y="1893094"/>
            <a:ext cx="30861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06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Public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c34af464-7aa1-4edd-9be4-83dffc1cb926"/>
    <ds:schemaRef ds:uri="http://schemas.microsoft.com/office/2006/metadata/properties"/>
    <ds:schemaRef ds:uri="http://schemas.microsoft.com/office/infopath/2007/PartnerControl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C766D08B-9BD9-4F52-9876-573EE2900B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8898</TotalTime>
  <Words>145</Words>
  <Application>Microsoft Office PowerPoint</Application>
  <PresentationFormat>On-screen Show (4:3)</PresentationFormat>
  <Paragraphs>112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Custom Design</vt:lpstr>
      <vt:lpstr>1_Custom Design</vt:lpstr>
      <vt:lpstr>2_Custom Design</vt:lpstr>
      <vt:lpstr>3_Custom Design</vt:lpstr>
      <vt:lpstr>Information Technology Outage Report</vt:lpstr>
      <vt:lpstr>Background</vt:lpstr>
      <vt:lpstr>Timeline</vt:lpstr>
      <vt:lpstr>Timeline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Pagliai, Dave</cp:lastModifiedBy>
  <cp:revision>395</cp:revision>
  <cp:lastPrinted>2015-03-02T23:22:39Z</cp:lastPrinted>
  <dcterms:created xsi:type="dcterms:W3CDTF">2010-04-12T23:12:02Z</dcterms:created>
  <dcterms:modified xsi:type="dcterms:W3CDTF">2015-10-13T19:09:19Z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