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0"/>
  </p:notesMasterIdLst>
  <p:handoutMasterIdLst>
    <p:handoutMasterId r:id="rId21"/>
  </p:handoutMasterIdLst>
  <p:sldIdLst>
    <p:sldId id="260" r:id="rId6"/>
    <p:sldId id="279" r:id="rId7"/>
    <p:sldId id="302" r:id="rId8"/>
    <p:sldId id="303" r:id="rId9"/>
    <p:sldId id="290" r:id="rId10"/>
    <p:sldId id="295" r:id="rId11"/>
    <p:sldId id="296" r:id="rId12"/>
    <p:sldId id="309" r:id="rId13"/>
    <p:sldId id="310" r:id="rId14"/>
    <p:sldId id="311" r:id="rId15"/>
    <p:sldId id="312" r:id="rId16"/>
    <p:sldId id="313" r:id="rId17"/>
    <p:sldId id="314" r:id="rId18"/>
    <p:sldId id="308" r:id="rId19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t Rydell" initials="BR" lastIdx="1" clrIdx="0"/>
  <p:cmAuthor id="1" name="Lauren Edmonds" initials="LME" lastIdx="12" clrIdx="1"/>
  <p:cmAuthor id="2" name="Jason Rhoades" initials="JLR" lastIdx="6" clrIdx="2"/>
  <p:cmAuthor id="3" name="Atherton, Allison" initials="AA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E"/>
    <a:srgbClr val="C0D1E2"/>
    <a:srgbClr val="005386"/>
    <a:srgbClr val="55BAB7"/>
    <a:srgbClr val="C4E3E1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1652" autoAdjust="0"/>
  </p:normalViewPr>
  <p:slideViewPr>
    <p:cSldViewPr snapToGrid="0" snapToObjects="1">
      <p:cViewPr>
        <p:scale>
          <a:sx n="90" d="100"/>
          <a:sy n="90" d="100"/>
        </p:scale>
        <p:origin x="-2250" y="-89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160E-BCD5-4FA1-A9E3-2623029C8025}" type="datetime1">
              <a:rPr lang="en-US" smtClean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2925" y="421739"/>
            <a:ext cx="7727950" cy="1922879"/>
            <a:chOff x="603250" y="546100"/>
            <a:chExt cx="7727950" cy="1922879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63759" y="2344618"/>
            <a:ext cx="64385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Settlement Stability</a:t>
            </a:r>
          </a:p>
          <a:p>
            <a:r>
              <a:rPr lang="en-US" sz="2000" dirty="0" smtClean="0"/>
              <a:t>2015 Q3 Update to COPS</a:t>
            </a:r>
          </a:p>
          <a:p>
            <a:endParaRPr lang="en-US" sz="3200" dirty="0"/>
          </a:p>
          <a:p>
            <a:r>
              <a:rPr lang="en-US" dirty="0" smtClean="0"/>
              <a:t>Austin J. Rosel</a:t>
            </a:r>
          </a:p>
          <a:p>
            <a:r>
              <a:rPr lang="en-US" dirty="0" smtClean="0"/>
              <a:t>ERCOT</a:t>
            </a:r>
          </a:p>
          <a:p>
            <a:endParaRPr lang="en-US" dirty="0" smtClean="0"/>
          </a:p>
          <a:p>
            <a:r>
              <a:rPr lang="en-US" dirty="0" smtClean="0"/>
              <a:t>COPS</a:t>
            </a:r>
          </a:p>
          <a:p>
            <a:r>
              <a:rPr lang="en-US" dirty="0" smtClean="0"/>
              <a:t>10/14/2015</a:t>
            </a:r>
          </a:p>
        </p:txBody>
      </p: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629945"/>
            <a:ext cx="8191871" cy="54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2" y="629945"/>
            <a:ext cx="8179783" cy="54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0" y="629946"/>
            <a:ext cx="8203596" cy="54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6" y="629946"/>
            <a:ext cx="7839950" cy="536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8.2(g) Net Allocation to </a:t>
            </a:r>
            <a:r>
              <a:rPr lang="en-US" sz="1800" dirty="0" smtClean="0"/>
              <a:t>Load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7" y="537233"/>
            <a:ext cx="8367823" cy="32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10" y="3838355"/>
            <a:ext cx="4015053" cy="243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8.2(c)(</a:t>
            </a:r>
            <a:r>
              <a:rPr lang="en-US" sz="1800" dirty="0" err="1" smtClean="0"/>
              <a:t>i</a:t>
            </a:r>
            <a:r>
              <a:rPr lang="en-US" sz="1800" dirty="0" smtClean="0"/>
              <a:t>) Track </a:t>
            </a:r>
            <a:r>
              <a:rPr lang="en-US" sz="1800" dirty="0"/>
              <a:t>number of price </a:t>
            </a:r>
            <a:r>
              <a:rPr lang="en-US" sz="1800" dirty="0" smtClean="0"/>
              <a:t>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872" y="3402768"/>
            <a:ext cx="6300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Notes: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11040"/>
              </p:ext>
            </p:extLst>
          </p:nvPr>
        </p:nvGraphicFramePr>
        <p:xfrm>
          <a:off x="290593" y="792129"/>
          <a:ext cx="6748161" cy="39606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0007"/>
                <a:gridCol w="628500"/>
                <a:gridCol w="710067"/>
                <a:gridCol w="701302"/>
                <a:gridCol w="727602"/>
                <a:gridCol w="648705"/>
                <a:gridCol w="561042"/>
                <a:gridCol w="718835"/>
                <a:gridCol w="912101"/>
              </a:tblGrid>
              <a:tr h="271962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Period: 2015 Q3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61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Operating 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Corrected Settlement Point Prices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# of Intervals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Affected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DASPP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RTSPP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RTRMPR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ORDC Adders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DASPP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RTSPP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RTRMPR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ORDC Adders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6/4/2015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6/6/2015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7236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5892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6/7/2015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11457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6/8/2015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15075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12275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6/9/2015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7236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5892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6/10/2015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10854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8838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6/11/2015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8442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6874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6/12/2015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12663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10311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6/13/2015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19296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6/14/2015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2946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6/15/2015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18693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7/31/2015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8/5/2015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3813" y="1026616"/>
            <a:ext cx="1715387" cy="3985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100" b="1" u="sng" dirty="0">
                <a:solidFill>
                  <a:prstClr val="black"/>
                </a:solidFill>
              </a:rPr>
              <a:t>Notes:</a:t>
            </a:r>
          </a:p>
          <a:p>
            <a:pPr defTabSz="457200"/>
            <a:endParaRPr lang="en-US" sz="1100" dirty="0">
              <a:solidFill>
                <a:prstClr val="black"/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Price corrections for OD between 06/04/2015 and </a:t>
            </a:r>
            <a:r>
              <a:rPr lang="en-US" sz="1100" dirty="0" smtClean="0">
                <a:solidFill>
                  <a:prstClr val="black"/>
                </a:solidFill>
              </a:rPr>
              <a:t>06/23/2015 </a:t>
            </a:r>
            <a:r>
              <a:rPr lang="en-US" sz="1100" dirty="0">
                <a:solidFill>
                  <a:prstClr val="black"/>
                </a:solidFill>
              </a:rPr>
              <a:t>due to data error (mean and standard deviation</a:t>
            </a:r>
            <a:r>
              <a:rPr lang="en-US" sz="1100" dirty="0" smtClean="0">
                <a:solidFill>
                  <a:prstClr val="black"/>
                </a:solidFill>
              </a:rPr>
              <a:t>).  </a:t>
            </a:r>
            <a:r>
              <a:rPr lang="en-US" sz="1100" dirty="0">
                <a:solidFill>
                  <a:prstClr val="black"/>
                </a:solidFill>
              </a:rPr>
              <a:t>Approved for Resettlement at 8/11/2015 Board</a:t>
            </a:r>
            <a:r>
              <a:rPr lang="en-US" sz="1100" dirty="0" smtClean="0">
                <a:solidFill>
                  <a:prstClr val="black"/>
                </a:solidFill>
              </a:rPr>
              <a:t>. The remaining corrections (6/16-19,6/23) will be executed in Q4.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Price corrections for OD 7/31/2015 corrected HE1-14 for PENA_ALL Settlement Point.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Price corrections for OD 8/5/2015 were due to a system issue.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8.2(c)(ii) Track number and types of disputes submitted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06335"/>
              </p:ext>
            </p:extLst>
          </p:nvPr>
        </p:nvGraphicFramePr>
        <p:xfrm>
          <a:off x="865392" y="986051"/>
          <a:ext cx="6938284" cy="3685032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419535"/>
                <a:gridCol w="850617"/>
                <a:gridCol w="850617"/>
                <a:gridCol w="850617"/>
                <a:gridCol w="850617"/>
                <a:gridCol w="1116281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QUARTER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Q1-Q3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Row Labels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Denied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Granted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w/Exc.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Submitted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Congestion Revenue Rights-RTM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Energy-DAM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Energy-RTM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Emergency Operations-RTM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Ancillary Services-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56" y="866898"/>
            <a:ext cx="832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/>
              <a:t>8.2(c)(</a:t>
            </a:r>
            <a:r>
              <a:rPr lang="en-US" sz="1800" dirty="0" smtClean="0"/>
              <a:t>iii) </a:t>
            </a:r>
            <a:r>
              <a:rPr lang="en-US" sz="1800" dirty="0"/>
              <a:t>C</a:t>
            </a:r>
            <a:r>
              <a:rPr lang="en-US" sz="1800" dirty="0" smtClean="0"/>
              <a:t>ompliance </a:t>
            </a:r>
            <a:r>
              <a:rPr lang="en-US" sz="1800" dirty="0"/>
              <a:t>with timeliness of response </a:t>
            </a:r>
            <a:r>
              <a:rPr lang="en-US" sz="1800" dirty="0" smtClean="0"/>
              <a:t>to disputes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27077"/>
              </p:ext>
            </p:extLst>
          </p:nvPr>
        </p:nvGraphicFramePr>
        <p:xfrm>
          <a:off x="1087576" y="1066500"/>
          <a:ext cx="6678887" cy="4059936"/>
        </p:xfrm>
        <a:graphic>
          <a:graphicData uri="http://schemas.openxmlformats.org/drawingml/2006/table">
            <a:tbl>
              <a:tblPr/>
              <a:tblGrid>
                <a:gridCol w="2010735"/>
                <a:gridCol w="1834034"/>
                <a:gridCol w="1834034"/>
                <a:gridCol w="1000084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QUARTER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Q1-Q3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Row Labels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Final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TRUE-UP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Congestion Revenue Rights-RTM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Energy-DAM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Energy-RTM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Emergency Operations-RTM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Ancillary Services-RTM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</a:t>
            </a:r>
            <a:r>
              <a:rPr lang="en-US" sz="2000" dirty="0" smtClean="0"/>
              <a:t>iv) </a:t>
            </a:r>
            <a:r>
              <a:rPr lang="en-US" sz="2000" dirty="0"/>
              <a:t>Other Settlement </a:t>
            </a:r>
            <a:r>
              <a:rPr lang="en-US" sz="2000" dirty="0" smtClean="0"/>
              <a:t>metrics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45" y="4037643"/>
            <a:ext cx="451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NOTE: </a:t>
            </a:r>
            <a:r>
              <a:rPr lang="en-US" sz="1000" dirty="0" smtClean="0"/>
              <a:t>ERS </a:t>
            </a:r>
            <a:r>
              <a:rPr lang="en-US" sz="1000" dirty="0"/>
              <a:t>Final settlement </a:t>
            </a:r>
            <a:r>
              <a:rPr lang="en-US" sz="1000" dirty="0" smtClean="0"/>
              <a:t>OD data </a:t>
            </a:r>
            <a:r>
              <a:rPr lang="en-US" sz="1000" dirty="0"/>
              <a:t>is not </a:t>
            </a:r>
            <a:r>
              <a:rPr lang="en-US" sz="1000" dirty="0" smtClean="0"/>
              <a:t>represented </a:t>
            </a:r>
            <a:r>
              <a:rPr lang="en-US" sz="1000" dirty="0"/>
              <a:t>in graph.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3263" y="4283864"/>
            <a:ext cx="299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Average percent change per year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31668"/>
              </p:ext>
            </p:extLst>
          </p:nvPr>
        </p:nvGraphicFramePr>
        <p:xfrm>
          <a:off x="5112822" y="4625153"/>
          <a:ext cx="3120544" cy="1635854"/>
        </p:xfrm>
        <a:graphic>
          <a:graphicData uri="http://schemas.openxmlformats.org/drawingml/2006/table">
            <a:tbl>
              <a:tblPr/>
              <a:tblGrid>
                <a:gridCol w="931354"/>
                <a:gridCol w="690924"/>
                <a:gridCol w="1498266"/>
              </a:tblGrid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True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4" y="1122947"/>
            <a:ext cx="8524155" cy="25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8.2(c)(iv) Other Settlement metrics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99558" y="5622372"/>
            <a:ext cx="7418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NOTE</a:t>
            </a:r>
            <a:r>
              <a:rPr lang="en-US" sz="1000" dirty="0" smtClean="0"/>
              <a:t>: </a:t>
            </a:r>
            <a:r>
              <a:rPr lang="en-US" sz="900" dirty="0" smtClean="0"/>
              <a:t>“Total of Charges” represents the sum of statements that are a net charge to the Market Participant</a:t>
            </a:r>
            <a:r>
              <a:rPr lang="en-US" sz="900" dirty="0"/>
              <a:t> </a:t>
            </a:r>
            <a:r>
              <a:rPr lang="en-US" sz="900" dirty="0" smtClean="0"/>
              <a:t>(i.e., the amount due to ERCOT)</a:t>
            </a:r>
            <a:endParaRPr lang="en-US" sz="900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84567"/>
              </p:ext>
            </p:extLst>
          </p:nvPr>
        </p:nvGraphicFramePr>
        <p:xfrm>
          <a:off x="1158945" y="3583172"/>
          <a:ext cx="7006860" cy="1833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126"/>
                <a:gridCol w="1219203"/>
                <a:gridCol w="988828"/>
                <a:gridCol w="1158949"/>
                <a:gridCol w="1148316"/>
                <a:gridCol w="1318438"/>
              </a:tblGrid>
              <a:tr h="4572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Q1-Q3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$108.69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$19.45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$42.34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7" y="842780"/>
            <a:ext cx="48164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2" y="1063256"/>
            <a:ext cx="3763188" cy="18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56" y="866898"/>
            <a:ext cx="832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8.2(c)(iv) Other Settlement metrics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87783" y="5593797"/>
            <a:ext cx="7418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NOTE</a:t>
            </a:r>
            <a:r>
              <a:rPr lang="en-US" sz="1000" dirty="0" smtClean="0"/>
              <a:t>: </a:t>
            </a:r>
            <a:r>
              <a:rPr lang="en-US" sz="900" dirty="0" smtClean="0"/>
              <a:t>“Total of Charges” represents the sum of statements that are a net charge to the Market Participant</a:t>
            </a:r>
            <a:r>
              <a:rPr lang="en-US" sz="900" dirty="0"/>
              <a:t> </a:t>
            </a:r>
            <a:r>
              <a:rPr lang="en-US" sz="900" dirty="0" smtClean="0"/>
              <a:t>(i.e., the amount due to ERCOT)</a:t>
            </a:r>
            <a:endParaRPr lang="en-US" sz="900" u="sng" dirty="0"/>
          </a:p>
        </p:txBody>
      </p:sp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2221215"/>
              </p:ext>
            </p:extLst>
          </p:nvPr>
        </p:nvGraphicFramePr>
        <p:xfrm>
          <a:off x="1085371" y="3622148"/>
          <a:ext cx="7218657" cy="18979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0573"/>
                <a:gridCol w="1290379"/>
                <a:gridCol w="1170468"/>
                <a:gridCol w="1170473"/>
                <a:gridCol w="1170473"/>
                <a:gridCol w="1366291"/>
              </a:tblGrid>
              <a:tr h="472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Q1-Q3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AVERAGE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MEDIAN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$5.97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49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$173.66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$33.61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6" y="1041934"/>
            <a:ext cx="4804064" cy="2316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076" y="1304925"/>
            <a:ext cx="3578786" cy="18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629946"/>
            <a:ext cx="8210922" cy="53612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629946"/>
            <a:ext cx="8191871" cy="54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Confidential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purl.org/dc/terms/"/>
    <ds:schemaRef ds:uri="c34af464-7aa1-4edd-9be4-83dffc1cb926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7953</TotalTime>
  <Words>650</Words>
  <Application>Microsoft Office PowerPoint</Application>
  <PresentationFormat>On-screen Show (4:3)</PresentationFormat>
  <Paragraphs>324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Presentation1</vt:lpstr>
      <vt:lpstr>Custom Design</vt:lpstr>
      <vt:lpstr>PowerPoint Presentation</vt:lpstr>
      <vt:lpstr>8.2(c)(i) Track number of price changes</vt:lpstr>
      <vt:lpstr>8.2(c)(ii) Track number and types of disputes submitted</vt:lpstr>
      <vt:lpstr>8.2(c)(iii) Compliance with timeliness of response to disputes </vt:lpstr>
      <vt:lpstr>8.2(c)(iv) Other Settlement metrics</vt:lpstr>
      <vt:lpstr>8.2(c)(iv) Other Settlement metrics</vt:lpstr>
      <vt:lpstr>8.2(c)(iv) Other Settlement metrics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8.2(g) Net Allocation to Load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Hailey</dc:creator>
  <cp:lastModifiedBy>Rosel, Austin</cp:lastModifiedBy>
  <cp:revision>588</cp:revision>
  <cp:lastPrinted>2013-09-04T15:10:56Z</cp:lastPrinted>
  <dcterms:created xsi:type="dcterms:W3CDTF">2013-08-06T15:58:57Z</dcterms:created>
  <dcterms:modified xsi:type="dcterms:W3CDTF">2015-10-13T18:18:42Z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