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8"/>
  </p:notesMasterIdLst>
  <p:sldIdLst>
    <p:sldId id="256" r:id="rId3"/>
    <p:sldId id="266" r:id="rId4"/>
    <p:sldId id="269" r:id="rId5"/>
    <p:sldId id="268" r:id="rId6"/>
    <p:sldId id="262" r:id="rId7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532" autoAdjust="0"/>
  </p:normalViewPr>
  <p:slideViewPr>
    <p:cSldViewPr>
      <p:cViewPr>
        <p:scale>
          <a:sx n="80" d="100"/>
          <a:sy n="80" d="100"/>
        </p:scale>
        <p:origin x="-2526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881" tIns="46440" rIns="92881" bIns="4644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881" tIns="46440" rIns="92881" bIns="4644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10/8/2015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1" tIns="46440" rIns="92881" bIns="4644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1" tIns="46440" rIns="92881" bIns="4644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2881" tIns="46440" rIns="92881" bIns="4644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2881" tIns="46440" rIns="92881" bIns="4644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99CC4E-95AA-4105-B0C6-713D34BF46D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99CC4E-95AA-4105-B0C6-713D34BF46D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10/8/2015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10/8/2015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10/8/2015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26"/>
            <a:ext cx="77714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3" y="4406901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3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2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2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9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1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10/8/2015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4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4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4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1"/>
            <a:ext cx="2171212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4" y="457201"/>
            <a:ext cx="6397625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10/8/2015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10/8/2015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10/8/2015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10/8/2015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10/8/2015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10/8/2015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10/8/2015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1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7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39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10/8/2015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08" y="152401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15/7/23/64991-RMS-WMS-WORKSHOP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743201"/>
          </a:xfrm>
        </p:spPr>
        <p:txBody>
          <a:bodyPr>
            <a:noAutofit/>
          </a:bodyPr>
          <a:lstStyle/>
          <a:p>
            <a:pPr lvl="0" algn="l" fontAlgn="auto"/>
            <a:r>
              <a:rPr lang="en-US" sz="3200" dirty="0" smtClean="0">
                <a:effectLst/>
              </a:rPr>
              <a:t>Overview </a:t>
            </a:r>
            <a:r>
              <a:rPr lang="en-US" sz="3200" dirty="0">
                <a:effectLst/>
              </a:rPr>
              <a:t>of </a:t>
            </a:r>
            <a:r>
              <a:rPr lang="en-US" sz="3200" dirty="0" smtClean="0">
                <a:effectLst/>
              </a:rPr>
              <a:t>Workshop I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Review </a:t>
            </a:r>
            <a:r>
              <a:rPr lang="en-US" sz="3200" dirty="0">
                <a:effectLst/>
              </a:rPr>
              <a:t>of </a:t>
            </a:r>
            <a:r>
              <a:rPr lang="en-US" sz="3200" dirty="0" smtClean="0">
                <a:effectLst/>
              </a:rPr>
              <a:t>Workshop II Topics </a:t>
            </a:r>
            <a:br>
              <a:rPr lang="en-US" sz="3200" dirty="0" smtClean="0">
                <a:effectLst/>
              </a:rPr>
            </a:b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2800" dirty="0" smtClean="0">
                <a:effectLst/>
              </a:rPr>
              <a:t>Esther </a:t>
            </a:r>
            <a:r>
              <a:rPr lang="en-US" sz="2800" dirty="0">
                <a:effectLst/>
              </a:rPr>
              <a:t>Kent / John Schatz - AMWG </a:t>
            </a:r>
            <a:r>
              <a:rPr lang="en-US" sz="2800" dirty="0" smtClean="0">
                <a:effectLst/>
              </a:rPr>
              <a:t>Leadership</a:t>
            </a:r>
            <a:endParaRPr lang="en-US" sz="28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5181600" y="4343400"/>
            <a:ext cx="3276600" cy="468312"/>
          </a:xfrm>
        </p:spPr>
        <p:txBody>
          <a:bodyPr/>
          <a:lstStyle/>
          <a:p>
            <a:pPr marR="0" eaLnBrk="1" hangingPunct="1"/>
            <a:r>
              <a:rPr lang="en-US" altLang="en-US" dirty="0" smtClean="0"/>
              <a:t>October 16, 2015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86400"/>
          </a:xfrm>
        </p:spPr>
        <p:txBody>
          <a:bodyPr/>
          <a:lstStyle/>
          <a:p>
            <a:pPr lvl="1"/>
            <a:r>
              <a:rPr lang="en-US" altLang="en-US" sz="2400" dirty="0" smtClean="0"/>
              <a:t>Held at ERCOT July 23</a:t>
            </a:r>
            <a:r>
              <a:rPr lang="en-US" altLang="en-US" sz="2400" baseline="30000" dirty="0" smtClean="0"/>
              <a:t>rd</a:t>
            </a:r>
            <a:r>
              <a:rPr lang="en-US" altLang="en-US" sz="2400" dirty="0" smtClean="0"/>
              <a:t> &amp; 24</a:t>
            </a:r>
            <a:r>
              <a:rPr lang="en-US" altLang="en-US" sz="2400" baseline="30000" dirty="0" smtClean="0"/>
              <a:t>th</a:t>
            </a:r>
            <a:r>
              <a:rPr lang="en-US" altLang="en-US" sz="2400" dirty="0" smtClean="0"/>
              <a:t> </a:t>
            </a:r>
          </a:p>
          <a:p>
            <a:pPr lvl="1"/>
            <a:r>
              <a:rPr lang="en-US" altLang="en-US" sz="2400" dirty="0" smtClean="0"/>
              <a:t>Attendees included REPs, TDSPs, 3</a:t>
            </a:r>
            <a:r>
              <a:rPr lang="en-US" altLang="en-US" sz="2400" baseline="30000" dirty="0" smtClean="0"/>
              <a:t>rd</a:t>
            </a:r>
            <a:r>
              <a:rPr lang="en-US" altLang="en-US" sz="2400" dirty="0" smtClean="0"/>
              <a:t> Parties, PUCT Staff, OPUC and ERCOT</a:t>
            </a:r>
          </a:p>
          <a:p>
            <a:pPr lvl="3"/>
            <a:r>
              <a:rPr lang="en-US" altLang="en-US" sz="2400" dirty="0" smtClean="0"/>
              <a:t>78 physical attendees day 1 / 64 day </a:t>
            </a:r>
            <a:r>
              <a:rPr lang="en-US" altLang="en-US" sz="2400" dirty="0"/>
              <a:t>2</a:t>
            </a:r>
          </a:p>
          <a:p>
            <a:pPr lvl="3"/>
            <a:r>
              <a:rPr lang="en-US" altLang="en-US" sz="2400" dirty="0"/>
              <a:t>56 attendees </a:t>
            </a:r>
            <a:r>
              <a:rPr lang="en-US" altLang="en-US" sz="2400" dirty="0" smtClean="0"/>
              <a:t>via WebEx day 1 / 47 day </a:t>
            </a:r>
            <a:r>
              <a:rPr lang="en-US" altLang="en-US" sz="2400" dirty="0"/>
              <a:t>2</a:t>
            </a:r>
          </a:p>
          <a:p>
            <a:pPr lvl="1"/>
            <a:r>
              <a:rPr lang="en-US" altLang="en-US" sz="2400" dirty="0" smtClean="0"/>
              <a:t>Level set Texas market Governance and Structure</a:t>
            </a:r>
          </a:p>
          <a:p>
            <a:pPr lvl="1"/>
            <a:r>
              <a:rPr lang="en-US" altLang="en-US" sz="2400" dirty="0" smtClean="0"/>
              <a:t>Reviewed data ownership &amp; data privacy rules, laws, and security policies</a:t>
            </a:r>
          </a:p>
          <a:p>
            <a:pPr lvl="1"/>
            <a:r>
              <a:rPr lang="en-US" altLang="en-US" sz="2400" dirty="0" smtClean="0"/>
              <a:t>Compared Green Button &amp; Green Button Connect in competitive Texas market vs. other States</a:t>
            </a:r>
          </a:p>
          <a:p>
            <a:pPr lvl="1"/>
            <a:endParaRPr lang="en-US" altLang="en-US" sz="2400" dirty="0" smtClean="0"/>
          </a:p>
          <a:p>
            <a:pPr lvl="1"/>
            <a:endParaRPr lang="en-US" altLang="en-US" sz="2400" dirty="0" smtClean="0"/>
          </a:p>
          <a:p>
            <a:pPr lvl="1"/>
            <a:endParaRPr lang="en-US" altLang="en-US" sz="2400" dirty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/>
              <a:t>Workshop I Overview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2BCE2-8513-4E37-BDC7-C2D3F2734DA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400" dirty="0"/>
              <a:t>REPs and 3</a:t>
            </a:r>
            <a:r>
              <a:rPr lang="en-US" altLang="en-US" sz="2400" baseline="30000" dirty="0"/>
              <a:t>rd</a:t>
            </a:r>
            <a:r>
              <a:rPr lang="en-US" altLang="en-US" sz="2400" dirty="0"/>
              <a:t> Parties provided helpful information around what has worked and what has not worked in other regulated and deregulated markets</a:t>
            </a:r>
          </a:p>
          <a:p>
            <a:pPr lvl="1"/>
            <a:r>
              <a:rPr lang="en-US" altLang="en-US" sz="2400" dirty="0"/>
              <a:t>Identified some 3rd Party ideas on needed enhancements to be further discussed in future </a:t>
            </a:r>
            <a:r>
              <a:rPr lang="en-US" altLang="en-US" sz="2400" dirty="0" smtClean="0"/>
              <a:t>workshops</a:t>
            </a:r>
          </a:p>
          <a:p>
            <a:pPr lvl="1"/>
            <a:r>
              <a:rPr lang="en-US" altLang="en-US" sz="2400" dirty="0" smtClean="0"/>
              <a:t>Workshop I </a:t>
            </a:r>
            <a:r>
              <a:rPr lang="en-US" altLang="en-US" sz="2400" dirty="0"/>
              <a:t>materials located </a:t>
            </a:r>
            <a:r>
              <a:rPr lang="en-US" altLang="en-US" sz="2400" dirty="0" smtClean="0"/>
              <a:t>at: </a:t>
            </a:r>
            <a:r>
              <a:rPr lang="en-US" altLang="en-US" sz="2400" dirty="0" smtClean="0">
                <a:hlinkClick r:id="rId2"/>
              </a:rPr>
              <a:t>http</a:t>
            </a:r>
            <a:r>
              <a:rPr lang="en-US" altLang="en-US" sz="2400" dirty="0">
                <a:hlinkClick r:id="rId2"/>
              </a:rPr>
              <a:t>://</a:t>
            </a:r>
            <a:r>
              <a:rPr lang="en-US" altLang="en-US" sz="2400" dirty="0" smtClean="0">
                <a:hlinkClick r:id="rId2"/>
              </a:rPr>
              <a:t>www.ercot.com/calendar/2015/7/23/64991-RMS-WMS-WORKSHOPS</a:t>
            </a:r>
            <a:endParaRPr lang="en-US" altLang="en-US" sz="2400" dirty="0" smtClean="0"/>
          </a:p>
          <a:p>
            <a:pPr lvl="1"/>
            <a:endParaRPr lang="en-US" alt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1,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39A6-CD8A-436C-892A-681EACA973A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6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334000"/>
          </a:xfrm>
        </p:spPr>
        <p:txBody>
          <a:bodyPr/>
          <a:lstStyle/>
          <a:p>
            <a:pPr lvl="0" fontAlgn="auto"/>
            <a:r>
              <a:rPr lang="en-US" sz="1400" dirty="0"/>
              <a:t>Overview of Third Party Access Best Practices Nation-wide		</a:t>
            </a:r>
            <a:r>
              <a:rPr lang="en-US" sz="1400" dirty="0" smtClean="0"/>
              <a:t>10:00 </a:t>
            </a:r>
            <a:r>
              <a:rPr lang="en-US" sz="1400" dirty="0"/>
              <a:t>a.m.</a:t>
            </a:r>
          </a:p>
          <a:p>
            <a:pPr marL="109537" indent="0" fontAlgn="auto">
              <a:buNone/>
            </a:pPr>
            <a:r>
              <a:rPr lang="en-US" sz="1400" dirty="0" smtClean="0"/>
              <a:t>	(</a:t>
            </a:r>
            <a:r>
              <a:rPr lang="en-US" sz="1400" dirty="0"/>
              <a:t>Chris Irwin - U.S. Department of Energy)</a:t>
            </a:r>
          </a:p>
          <a:p>
            <a:pPr marL="109537" indent="0" fontAlgn="auto">
              <a:buNone/>
            </a:pPr>
            <a:r>
              <a:rPr lang="en-US" sz="1400" dirty="0"/>
              <a:t> </a:t>
            </a:r>
          </a:p>
          <a:p>
            <a:pPr lvl="0" fontAlgn="auto"/>
            <a:r>
              <a:rPr lang="en-US" sz="1400" dirty="0"/>
              <a:t>Balancing Privacy, Security and Access				</a:t>
            </a:r>
            <a:r>
              <a:rPr lang="en-US" sz="1400" dirty="0" smtClean="0"/>
              <a:t>10:30 </a:t>
            </a:r>
            <a:r>
              <a:rPr lang="en-US" sz="1400" dirty="0"/>
              <a:t>a.m.</a:t>
            </a:r>
          </a:p>
          <a:p>
            <a:pPr marL="109537" indent="0" fontAlgn="auto">
              <a:buNone/>
            </a:pPr>
            <a:r>
              <a:rPr lang="en-US" sz="1400" dirty="0" smtClean="0"/>
              <a:t>	(</a:t>
            </a:r>
            <a:r>
              <a:rPr lang="en-US" sz="1400" dirty="0"/>
              <a:t>Chris </a:t>
            </a:r>
            <a:r>
              <a:rPr lang="en-US" sz="1400" dirty="0" err="1"/>
              <a:t>Villareal</a:t>
            </a:r>
            <a:r>
              <a:rPr lang="en-US" sz="1400" dirty="0"/>
              <a:t>, Minnesota Public Utilities Commission)</a:t>
            </a:r>
          </a:p>
          <a:p>
            <a:pPr marL="109537" indent="0" fontAlgn="auto">
              <a:buNone/>
            </a:pPr>
            <a:r>
              <a:rPr lang="en-US" sz="1400" dirty="0"/>
              <a:t> </a:t>
            </a:r>
          </a:p>
          <a:p>
            <a:pPr marL="109537" lvl="0" indent="0" fontAlgn="auto">
              <a:buNone/>
            </a:pPr>
            <a:r>
              <a:rPr lang="en-US" sz="1400" dirty="0"/>
              <a:t>                                      </a:t>
            </a:r>
            <a:r>
              <a:rPr lang="en-US" sz="1400" b="1" dirty="0"/>
              <a:t>****Break****</a:t>
            </a:r>
            <a:r>
              <a:rPr lang="en-US" sz="1400" dirty="0"/>
              <a:t>				</a:t>
            </a:r>
            <a:r>
              <a:rPr lang="en-US" sz="1400" dirty="0" smtClean="0"/>
              <a:t>11:00 </a:t>
            </a:r>
            <a:r>
              <a:rPr lang="en-US" sz="1400" dirty="0"/>
              <a:t>a.m.</a:t>
            </a:r>
          </a:p>
          <a:p>
            <a:pPr marL="109537" indent="0" fontAlgn="auto">
              <a:buNone/>
            </a:pPr>
            <a:r>
              <a:rPr lang="en-US" sz="1400" dirty="0"/>
              <a:t> </a:t>
            </a:r>
          </a:p>
          <a:p>
            <a:pPr lvl="0" fontAlgn="auto"/>
            <a:r>
              <a:rPr lang="en-US" sz="1400" dirty="0"/>
              <a:t>Federated Identity Management and Access			</a:t>
            </a:r>
            <a:r>
              <a:rPr lang="en-US" sz="1400" dirty="0" smtClean="0"/>
              <a:t>11:15 </a:t>
            </a:r>
            <a:r>
              <a:rPr lang="en-US" sz="1400" dirty="0"/>
              <a:t>a.m.</a:t>
            </a:r>
          </a:p>
          <a:p>
            <a:pPr marL="109537" indent="0" fontAlgn="auto">
              <a:buNone/>
            </a:pPr>
            <a:r>
              <a:rPr lang="en-US" sz="1400" dirty="0" smtClean="0"/>
              <a:t>	(</a:t>
            </a:r>
            <a:r>
              <a:rPr lang="en-US" sz="1400" dirty="0"/>
              <a:t>Andres </a:t>
            </a:r>
            <a:r>
              <a:rPr lang="en-US" sz="1400" dirty="0" err="1"/>
              <a:t>Carvallo</a:t>
            </a:r>
            <a:r>
              <a:rPr lang="en-US" sz="1400" dirty="0"/>
              <a:t> and Dwight Moore - CMG Consulting)		 </a:t>
            </a:r>
          </a:p>
          <a:p>
            <a:pPr lvl="0" fontAlgn="auto"/>
            <a:endParaRPr lang="en-US" sz="1400" dirty="0" smtClean="0"/>
          </a:p>
          <a:p>
            <a:pPr lvl="0" fontAlgn="auto"/>
            <a:r>
              <a:rPr lang="en-US" sz="1400" dirty="0" smtClean="0"/>
              <a:t>Third-Party </a:t>
            </a:r>
            <a:r>
              <a:rPr lang="en-US" sz="1400" dirty="0"/>
              <a:t>Led Authorizations (Michael Murray, Mission Data)	</a:t>
            </a:r>
            <a:r>
              <a:rPr lang="en-US" sz="1400" dirty="0" smtClean="0"/>
              <a:t>11:45 </a:t>
            </a:r>
            <a:r>
              <a:rPr lang="en-US" sz="1400" dirty="0"/>
              <a:t>a.m.</a:t>
            </a:r>
          </a:p>
          <a:p>
            <a:pPr marL="109537" indent="0" fontAlgn="auto">
              <a:buNone/>
            </a:pPr>
            <a:r>
              <a:rPr lang="en-US" sz="1400" dirty="0"/>
              <a:t> </a:t>
            </a:r>
          </a:p>
          <a:p>
            <a:pPr lvl="0" fontAlgn="auto"/>
            <a:r>
              <a:rPr lang="en-US" sz="1400" dirty="0"/>
              <a:t>Experiences of a Third Party with Data-Exchange Systems in	</a:t>
            </a:r>
            <a:r>
              <a:rPr lang="en-US" sz="1400" dirty="0" smtClean="0"/>
              <a:t>12:15 p.m</a:t>
            </a:r>
            <a:r>
              <a:rPr lang="en-US" sz="1400" dirty="0"/>
              <a:t>.</a:t>
            </a:r>
          </a:p>
          <a:p>
            <a:pPr marL="109537" indent="0" fontAlgn="auto">
              <a:buNone/>
            </a:pPr>
            <a:r>
              <a:rPr lang="en-US" sz="1400" dirty="0" smtClean="0"/>
              <a:t>	Multiple </a:t>
            </a:r>
            <a:r>
              <a:rPr lang="en-US" sz="1400" dirty="0"/>
              <a:t>States (Lisa Schmidt, Home Energy Analytics)</a:t>
            </a:r>
          </a:p>
          <a:p>
            <a:pPr marL="109537" indent="0" fontAlgn="auto">
              <a:buNone/>
            </a:pPr>
            <a:r>
              <a:rPr lang="en-US" sz="1400" dirty="0"/>
              <a:t> </a:t>
            </a:r>
          </a:p>
          <a:p>
            <a:pPr lvl="0" fontAlgn="auto"/>
            <a:r>
              <a:rPr lang="en-US" sz="1400" dirty="0"/>
              <a:t>Wrap Up and Next Steps			</a:t>
            </a:r>
            <a:r>
              <a:rPr lang="en-US" sz="1400" dirty="0" smtClean="0"/>
              <a:t>				</a:t>
            </a:r>
          </a:p>
          <a:p>
            <a:pPr marL="109537" indent="0" fontAlgn="auto">
              <a:buNone/>
            </a:pPr>
            <a:r>
              <a:rPr lang="en-US" sz="1400" dirty="0" smtClean="0"/>
              <a:t>	(Doug Lewin - SPEER and Rob Bevill – RMS Leadership)	12:45p.m.</a:t>
            </a:r>
          </a:p>
          <a:p>
            <a:pPr marL="109537" indent="0" fontAlgn="auto">
              <a:buNone/>
            </a:pPr>
            <a:r>
              <a:rPr lang="en-US" sz="1400" dirty="0"/>
              <a:t> </a:t>
            </a:r>
          </a:p>
          <a:p>
            <a:pPr lvl="0" fontAlgn="auto"/>
            <a:r>
              <a:rPr lang="en-US" sz="1400" dirty="0" smtClean="0"/>
              <a:t>Adjourn (Kathy Scott)</a:t>
            </a:r>
            <a:r>
              <a:rPr lang="en-US" sz="1400" dirty="0"/>
              <a:t>					</a:t>
            </a:r>
            <a:r>
              <a:rPr lang="en-US" sz="1400" dirty="0" smtClean="0"/>
              <a:t>1:00 </a:t>
            </a:r>
            <a:r>
              <a:rPr lang="en-US" sz="1400" dirty="0"/>
              <a:t>p.m.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Workshop II Topics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2BCE2-8513-4E37-BDC7-C2D3F2734DA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371600"/>
          </a:xfrm>
        </p:spPr>
        <p:txBody>
          <a:bodyPr>
            <a:normAutofit fontScale="85000" lnSpcReduction="20000"/>
          </a:bodyPr>
          <a:lstStyle/>
          <a:p>
            <a:pPr marL="109728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109728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8800" b="1" dirty="0" smtClean="0"/>
              <a:t>Questions?</a:t>
            </a:r>
            <a:endParaRPr lang="en-US" sz="8800" b="1" dirty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1590</TotalTime>
  <Words>158</Words>
  <Application>Microsoft Office PowerPoint</Application>
  <PresentationFormat>On-screen Show (4:3)</PresentationFormat>
  <Paragraphs>47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Concourse</vt:lpstr>
      <vt:lpstr>S&amp;C-2010</vt:lpstr>
      <vt:lpstr>Overview of Workshop I Review of Workshop II Topics   Esther Kent / John Schatz - AMWG Leadership</vt:lpstr>
      <vt:lpstr>Workshop I Overview</vt:lpstr>
      <vt:lpstr>Workshop 1, cont.</vt:lpstr>
      <vt:lpstr>Workshop II Topics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</cp:lastModifiedBy>
  <cp:revision>79</cp:revision>
  <cp:lastPrinted>2015-10-08T13:12:24Z</cp:lastPrinted>
  <dcterms:created xsi:type="dcterms:W3CDTF">2014-12-16T20:53:10Z</dcterms:created>
  <dcterms:modified xsi:type="dcterms:W3CDTF">2015-10-08T15:39:55Z</dcterms:modified>
</cp:coreProperties>
</file>