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8"/>
  </p:notesMasterIdLst>
  <p:handoutMasterIdLst>
    <p:handoutMasterId r:id="rId19"/>
  </p:handoutMasterIdLst>
  <p:sldIdLst>
    <p:sldId id="260" r:id="rId7"/>
    <p:sldId id="272" r:id="rId8"/>
    <p:sldId id="280" r:id="rId9"/>
    <p:sldId id="282" r:id="rId10"/>
    <p:sldId id="283" r:id="rId11"/>
    <p:sldId id="284" r:id="rId12"/>
    <p:sldId id="285" r:id="rId13"/>
    <p:sldId id="286" r:id="rId14"/>
    <p:sldId id="288" r:id="rId15"/>
    <p:sldId id="287" r:id="rId16"/>
    <p:sldId id="270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80886" autoAdjust="0"/>
  </p:normalViewPr>
  <p:slideViewPr>
    <p:cSldViewPr snapToGrid="0" snapToObjects="1">
      <p:cViewPr varScale="1">
        <p:scale>
          <a:sx n="88" d="100"/>
          <a:sy n="88" d="100"/>
        </p:scale>
        <p:origin x="-678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0D515-F3CF-4765-87BC-37D5E7B8385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Non-reconfiguration SASMs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0678-7E4D-498B-8257-687A8AA6B1B9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QMWG Market Update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10/9/2015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800475"/>
            <a:chOff x="603250" y="546100"/>
            <a:chExt cx="7727950" cy="3800882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16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/>
                <a:t>Market Update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ERCOT Market Analysis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QSE Managers Working </a:t>
              </a:r>
              <a:r>
                <a:rPr lang="en-US" altLang="en-US" dirty="0" smtClean="0"/>
                <a:t>Group</a:t>
              </a:r>
            </a:p>
            <a:p>
              <a:pPr eaLnBrk="1" hangingPunct="1"/>
              <a:r>
                <a:rPr lang="en-US" altLang="en-US" dirty="0" smtClean="0"/>
                <a:t>10/9/2015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June 3, 2015 Valley RUC</a:t>
            </a:r>
            <a:endParaRPr lang="en-US" alt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737354"/>
            <a:ext cx="8229600" cy="454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dirty="0" smtClean="0"/>
              <a:t>Area Unit COP Status</a:t>
            </a:r>
          </a:p>
          <a:p>
            <a:pPr lvl="2" eaLnBrk="1" hangingPunct="1"/>
            <a:r>
              <a:rPr lang="en-US" dirty="0" smtClean="0"/>
              <a:t>SILAS_CC1 OUT</a:t>
            </a:r>
          </a:p>
          <a:p>
            <a:pPr lvl="2" eaLnBrk="1" hangingPunct="1"/>
            <a:r>
              <a:rPr lang="en-US" dirty="0" smtClean="0"/>
              <a:t>SILAS_10 OFF (then ONOPTOUT after RUC)</a:t>
            </a:r>
          </a:p>
          <a:p>
            <a:pPr lvl="2" eaLnBrk="1" hangingPunct="1"/>
            <a:r>
              <a:rPr lang="en-US" dirty="0" smtClean="0"/>
              <a:t>Other Valley Resources (which do not resolve constraint)</a:t>
            </a:r>
            <a:endParaRPr lang="en-US" dirty="0" smtClean="0"/>
          </a:p>
          <a:p>
            <a:pPr lvl="3" eaLnBrk="1" hangingPunct="1"/>
            <a:r>
              <a:rPr lang="en-US" dirty="0" smtClean="0"/>
              <a:t>DUKE_CC1_2 ON</a:t>
            </a:r>
          </a:p>
          <a:p>
            <a:pPr lvl="3" eaLnBrk="1" hangingPunct="1"/>
            <a:r>
              <a:rPr lang="en-US" dirty="0" smtClean="0"/>
              <a:t>FRONTERA CCs OUT</a:t>
            </a:r>
          </a:p>
          <a:p>
            <a:pPr lvl="3" eaLnBrk="1" hangingPunct="1"/>
            <a:r>
              <a:rPr lang="en-US" dirty="0" smtClean="0"/>
              <a:t>NEDIN_CC1_1 ON</a:t>
            </a:r>
          </a:p>
          <a:p>
            <a:pPr lvl="3" eaLnBrk="1" hangingPunct="1"/>
            <a:r>
              <a:rPr lang="en-US" dirty="0" smtClean="0"/>
              <a:t>NEDIN_CC1_2 OUT</a:t>
            </a:r>
          </a:p>
          <a:p>
            <a:pPr lvl="1" eaLnBrk="1" hangingPunct="1"/>
            <a:endParaRPr lang="en-US" dirty="0" smtClean="0"/>
          </a:p>
          <a:p>
            <a:pPr lvl="2" eaLnBrk="1" hangingPunct="1"/>
            <a:endParaRPr 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5733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9413" y="828675"/>
            <a:ext cx="8229600" cy="51165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smtClean="0"/>
              <a:t>QUESTIONS / COMMENTS??? </a:t>
            </a:r>
          </a:p>
        </p:txBody>
      </p:sp>
      <p:pic>
        <p:nvPicPr>
          <p:cNvPr id="32771" name="Picture 3" descr="C:\Documents and Settings\jkatheiser\Local Settings\Temporary Internet Files\Content.IE5\ONK41WO9\MC90043783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17526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hangingPunct="1"/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79413" y="3108366"/>
            <a:ext cx="8217378" cy="2177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sz="1600" dirty="0" smtClean="0"/>
              <a:t>SASM sufficient; offers </a:t>
            </a:r>
            <a:r>
              <a:rPr lang="en-US" altLang="en-US" sz="1600" dirty="0" smtClean="0"/>
              <a:t>were made </a:t>
            </a:r>
            <a:r>
              <a:rPr lang="en-US" altLang="en-US" sz="1600" dirty="0" smtClean="0"/>
              <a:t>in 30-minute window</a:t>
            </a:r>
          </a:p>
          <a:p>
            <a:pPr lvl="1" eaLnBrk="1" hangingPunct="1"/>
            <a:endParaRPr lang="en-US" altLang="en-US" sz="1600" dirty="0" smtClean="0"/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endParaRPr lang="en-US" altLang="en-US" sz="2000" dirty="0" smtClean="0"/>
          </a:p>
          <a:p>
            <a:pPr marL="0" indent="0" eaLnBrk="1" hangingPunct="1">
              <a:buNone/>
            </a:pPr>
            <a:r>
              <a:rPr lang="en-US" altLang="en-US" sz="2000" dirty="0" smtClean="0"/>
              <a:t>	</a:t>
            </a:r>
          </a:p>
          <a:p>
            <a:pPr lvl="1" eaLnBrk="1" hangingPunct="1"/>
            <a:endParaRPr lang="en-US" altLang="en-US" sz="2000" dirty="0" smtClean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94" y="1329952"/>
            <a:ext cx="8074297" cy="1186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 Overrides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1129239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None</a:t>
            </a:r>
            <a:endParaRPr 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06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June 3, 2015 Valley RUC</a:t>
            </a:r>
            <a:endParaRPr lang="en-US" alt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1129239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dirty="0" smtClean="0"/>
              <a:t>Reason for RUC is </a:t>
            </a:r>
            <a:br>
              <a:rPr lang="en-US" dirty="0" smtClean="0"/>
            </a:br>
            <a:r>
              <a:rPr lang="en-US" dirty="0" smtClean="0"/>
              <a:t>SL_FLA_8 / LA_PAL_VCAVAZ1_1</a:t>
            </a:r>
          </a:p>
          <a:p>
            <a:pPr lvl="2" eaLnBrk="1" hangingPunct="1"/>
            <a:r>
              <a:rPr lang="en-US" dirty="0" smtClean="0"/>
              <a:t>Loss of Los </a:t>
            </a:r>
            <a:r>
              <a:rPr lang="en-US" dirty="0" err="1" smtClean="0"/>
              <a:t>Fresnos</a:t>
            </a:r>
            <a:r>
              <a:rPr lang="en-US" dirty="0" smtClean="0"/>
              <a:t> to Loma Alt 138kV overloads La Palma to Villa </a:t>
            </a:r>
            <a:r>
              <a:rPr lang="en-US" dirty="0" err="1" smtClean="0"/>
              <a:t>Carazos</a:t>
            </a:r>
            <a:r>
              <a:rPr lang="en-US" dirty="0" smtClean="0"/>
              <a:t> 138kV</a:t>
            </a:r>
          </a:p>
          <a:p>
            <a:pPr lvl="2" eaLnBrk="1" hangingPunct="1"/>
            <a:r>
              <a:rPr lang="en-US" dirty="0" smtClean="0"/>
              <a:t>Long-term outage of MV_RIOHO to MV_CNTRA</a:t>
            </a:r>
          </a:p>
          <a:p>
            <a:pPr lvl="1" eaLnBrk="1" hangingPunct="1"/>
            <a:r>
              <a:rPr lang="en-US" dirty="0" smtClean="0"/>
              <a:t>HRUC of SILASRAY_10 for HE15-18</a:t>
            </a:r>
            <a:br>
              <a:rPr lang="en-US" dirty="0" smtClean="0"/>
            </a:br>
            <a:r>
              <a:rPr lang="en-US" dirty="0" smtClean="0"/>
              <a:t>@ 6/3 12:00</a:t>
            </a:r>
          </a:p>
          <a:p>
            <a:pPr lvl="1" eaLnBrk="1" hangingPunct="1"/>
            <a:r>
              <a:rPr lang="en-US" dirty="0" smtClean="0"/>
              <a:t>Resource chose ONOPTOUT; no RUC settlements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2" eaLnBrk="1" hangingPunct="1"/>
            <a:endParaRPr 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1724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June 3, 2015 Valley RUC</a:t>
            </a:r>
            <a:endParaRPr lang="en-US" alt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1129239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2" eaLnBrk="1" hangingPunct="1"/>
            <a:endParaRPr 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852" y="795230"/>
            <a:ext cx="6606722" cy="499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249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June 3, 2015 Valley RUC</a:t>
            </a:r>
            <a:endParaRPr lang="en-US" alt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737354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dirty="0" smtClean="0"/>
              <a:t>Shift Factors</a:t>
            </a:r>
          </a:p>
          <a:p>
            <a:pPr lvl="2" eaLnBrk="1" hangingPunct="1"/>
            <a:r>
              <a:rPr lang="en-US" dirty="0" smtClean="0"/>
              <a:t>DAM - Settlement Points</a:t>
            </a:r>
          </a:p>
          <a:p>
            <a:pPr lvl="3" eaLnBrk="1" hangingPunct="1"/>
            <a:r>
              <a:rPr lang="en-US" dirty="0" smtClean="0"/>
              <a:t>SILAS 5,6,9,10,CC1 -0.64</a:t>
            </a:r>
          </a:p>
          <a:p>
            <a:pPr lvl="3" eaLnBrk="1" hangingPunct="1"/>
            <a:r>
              <a:rPr lang="en-US" dirty="0" smtClean="0"/>
              <a:t>LZ_SOUTH -.03</a:t>
            </a:r>
          </a:p>
          <a:p>
            <a:pPr lvl="2" eaLnBrk="1" hangingPunct="1"/>
            <a:r>
              <a:rPr lang="en-US" dirty="0" smtClean="0"/>
              <a:t>SCED - Resources</a:t>
            </a:r>
          </a:p>
          <a:p>
            <a:pPr lvl="3" eaLnBrk="1" hangingPunct="1"/>
            <a:r>
              <a:rPr lang="en-US" dirty="0" smtClean="0"/>
              <a:t>SILAS CC1, 10 -0.62</a:t>
            </a:r>
          </a:p>
          <a:p>
            <a:pPr lvl="3" eaLnBrk="1" hangingPunct="1"/>
            <a:r>
              <a:rPr lang="en-US" dirty="0" smtClean="0"/>
              <a:t>All other Resources .00335</a:t>
            </a:r>
          </a:p>
          <a:p>
            <a:pPr lvl="1" eaLnBrk="1" hangingPunct="1"/>
            <a:r>
              <a:rPr lang="en-US" dirty="0" smtClean="0"/>
              <a:t>Shadow Prices</a:t>
            </a:r>
          </a:p>
          <a:p>
            <a:pPr lvl="2" eaLnBrk="1" hangingPunct="1"/>
            <a:r>
              <a:rPr lang="en-US" dirty="0" smtClean="0"/>
              <a:t>DAM </a:t>
            </a:r>
            <a:r>
              <a:rPr lang="en-US" dirty="0" smtClean="0"/>
              <a:t>$84 - $234</a:t>
            </a:r>
          </a:p>
          <a:p>
            <a:pPr lvl="2" eaLnBrk="1" hangingPunct="1"/>
            <a:r>
              <a:rPr lang="en-US" dirty="0" smtClean="0"/>
              <a:t>SCED $3500 before RUC hours; $10-$15 after</a:t>
            </a:r>
            <a:endParaRPr lang="en-US" dirty="0" smtClean="0"/>
          </a:p>
          <a:p>
            <a:pPr lvl="2" eaLnBrk="1" hangingPunct="1"/>
            <a:endParaRPr 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204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June 3, 2015 Valley RUC</a:t>
            </a:r>
            <a:endParaRPr lang="en-US" alt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921657"/>
            <a:ext cx="7596187" cy="477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7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June 3, 2015 Valley RUC</a:t>
            </a:r>
            <a:endParaRPr lang="en-US" alt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737354"/>
            <a:ext cx="8229600" cy="454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dirty="0" smtClean="0"/>
              <a:t>Real-Time Events</a:t>
            </a:r>
          </a:p>
          <a:p>
            <a:pPr lvl="2" eaLnBrk="1" hangingPunct="1"/>
            <a:r>
              <a:rPr lang="en-US" dirty="0" smtClean="0"/>
              <a:t>12:00 HRUC RUCs SILAS_10 for HE15-18</a:t>
            </a:r>
          </a:p>
          <a:p>
            <a:pPr lvl="2" eaLnBrk="1" hangingPunct="1"/>
            <a:r>
              <a:rPr lang="en-US" dirty="0" smtClean="0"/>
              <a:t>12:28 SILAS_10 updates COP to ONOPTOUT</a:t>
            </a:r>
          </a:p>
          <a:p>
            <a:pPr lvl="2" eaLnBrk="1" hangingPunct="1"/>
            <a:r>
              <a:rPr lang="en-US" dirty="0" smtClean="0"/>
              <a:t>13:15 Constraint activated</a:t>
            </a:r>
          </a:p>
          <a:p>
            <a:pPr lvl="2" eaLnBrk="1" hangingPunct="1"/>
            <a:r>
              <a:rPr lang="en-US" dirty="0" smtClean="0"/>
              <a:t>13:15-13:45 Constraint irresolvable (SP = $3500)</a:t>
            </a:r>
          </a:p>
          <a:p>
            <a:pPr lvl="2" eaLnBrk="1" hangingPunct="1"/>
            <a:r>
              <a:rPr lang="en-US" dirty="0" smtClean="0"/>
              <a:t>13:50 SILAS_10 comes online w/BP at LSL</a:t>
            </a:r>
          </a:p>
          <a:p>
            <a:pPr lvl="2" eaLnBrk="1" hangingPunct="1"/>
            <a:r>
              <a:rPr lang="en-US" dirty="0" smtClean="0"/>
              <a:t>14:15 SILAS_10 BP are marginal</a:t>
            </a:r>
          </a:p>
          <a:p>
            <a:pPr lvl="2" eaLnBrk="1" hangingPunct="1"/>
            <a:r>
              <a:rPr lang="en-US" dirty="0" smtClean="0"/>
              <a:t>17:00 SILAS_10 BP at LSL</a:t>
            </a:r>
          </a:p>
          <a:p>
            <a:pPr lvl="2" eaLnBrk="1" hangingPunct="1"/>
            <a:r>
              <a:rPr lang="en-US" dirty="0" smtClean="0"/>
              <a:t>18:00 RUC period ends</a:t>
            </a:r>
          </a:p>
          <a:p>
            <a:pPr lvl="2" eaLnBrk="1" hangingPunct="1"/>
            <a:r>
              <a:rPr lang="en-US" dirty="0" smtClean="0"/>
              <a:t>19:00 SILAS_10 goes offline</a:t>
            </a:r>
          </a:p>
          <a:p>
            <a:pPr lvl="1" eaLnBrk="1" hangingPunct="1"/>
            <a:endParaRPr lang="en-US" dirty="0" smtClean="0"/>
          </a:p>
          <a:p>
            <a:pPr lvl="2" eaLnBrk="1" hangingPunct="1"/>
            <a:endParaRPr 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04054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June 3, 2015 Valley RUC</a:t>
            </a:r>
            <a:endParaRPr lang="en-US" alt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737354"/>
            <a:ext cx="8229600" cy="454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dirty="0" smtClean="0"/>
              <a:t>SCED study re-execution</a:t>
            </a:r>
          </a:p>
          <a:p>
            <a:pPr lvl="2" eaLnBrk="1" hangingPunct="1"/>
            <a:r>
              <a:rPr lang="en-US" dirty="0" smtClean="0"/>
              <a:t>13:30 If SILAS online, LMP drops to $24</a:t>
            </a:r>
          </a:p>
          <a:p>
            <a:pPr lvl="3" eaLnBrk="1" hangingPunct="1"/>
            <a:r>
              <a:rPr lang="en-US" dirty="0" smtClean="0"/>
              <a:t>Resource would have resolved congestion</a:t>
            </a:r>
          </a:p>
          <a:p>
            <a:pPr lvl="2" eaLnBrk="1" hangingPunct="1"/>
            <a:r>
              <a:rPr lang="en-US" dirty="0" smtClean="0"/>
              <a:t>17:30 If SILAS offline, LMP jumps to $2,200</a:t>
            </a:r>
          </a:p>
          <a:p>
            <a:pPr lvl="3" eaLnBrk="1" hangingPunct="1"/>
            <a:r>
              <a:rPr lang="en-US" dirty="0" smtClean="0"/>
              <a:t>Resource was still needed to resolve congestion</a:t>
            </a:r>
          </a:p>
          <a:p>
            <a:pPr lvl="2" eaLnBrk="1" hangingPunct="1"/>
            <a:r>
              <a:rPr lang="en-US" dirty="0" smtClean="0"/>
              <a:t>18:30 If SILAS offline, LMP stays the same</a:t>
            </a:r>
          </a:p>
          <a:p>
            <a:pPr lvl="3" eaLnBrk="1" hangingPunct="1"/>
            <a:r>
              <a:rPr lang="en-US" dirty="0" smtClean="0"/>
              <a:t>Resource was NOT needed to resolve congestion,</a:t>
            </a:r>
            <a:br>
              <a:rPr lang="en-US" dirty="0" smtClean="0"/>
            </a:br>
            <a:r>
              <a:rPr lang="en-US" dirty="0" smtClean="0"/>
              <a:t>BUT it was no longer in a RUC-committed hour</a:t>
            </a:r>
            <a:endParaRPr lang="en-US" dirty="0" smtClean="0"/>
          </a:p>
          <a:p>
            <a:pPr lvl="2" eaLnBrk="1" hangingPunct="1"/>
            <a:endParaRPr 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7866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7614EF-563A-48B6-BF8B-37C930049395}">
  <ds:schemaRefs>
    <ds:schemaRef ds:uri="http://purl.org/dc/terms/"/>
    <ds:schemaRef ds:uri="http://www.w3.org/XML/1998/namespace"/>
    <ds:schemaRef ds:uri="c34af464-7aa1-4edd-9be4-83dffc1cb926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13316</TotalTime>
  <Words>277</Words>
  <Application>Microsoft Office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Custom Design</vt:lpstr>
      <vt:lpstr>1_Custom Design</vt:lpstr>
      <vt:lpstr>PowerPoint Presentation</vt:lpstr>
      <vt:lpstr>Supplemental Ancillary Services Market (SASM) Update</vt:lpstr>
      <vt:lpstr>Manual Overrides</vt:lpstr>
      <vt:lpstr>June 3, 2015 Valley RUC</vt:lpstr>
      <vt:lpstr>June 3, 2015 Valley RUC</vt:lpstr>
      <vt:lpstr>June 3, 2015 Valley RUC</vt:lpstr>
      <vt:lpstr>June 3, 2015 Valley RUC</vt:lpstr>
      <vt:lpstr>June 3, 2015 Valley RUC</vt:lpstr>
      <vt:lpstr>June 3, 2015 Valley RUC</vt:lpstr>
      <vt:lpstr>June 3, 2015 Valley RUC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ERCOT</cp:lastModifiedBy>
  <cp:revision>267</cp:revision>
  <cp:lastPrinted>2013-01-30T23:16:36Z</cp:lastPrinted>
  <dcterms:created xsi:type="dcterms:W3CDTF">2010-04-12T23:12:02Z</dcterms:created>
  <dcterms:modified xsi:type="dcterms:W3CDTF">2015-10-07T20:34:58Z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