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8"/>
  </p:notesMasterIdLst>
  <p:sldIdLst>
    <p:sldId id="256" r:id="rId2"/>
    <p:sldId id="269" r:id="rId3"/>
    <p:sldId id="257" r:id="rId4"/>
    <p:sldId id="267" r:id="rId5"/>
    <p:sldId id="268" r:id="rId6"/>
    <p:sldId id="26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0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B1B1BC-7AAD-46F0-BF03-34FFD6E59EC0}" type="datetimeFigureOut">
              <a:rPr lang="en-US" smtClean="0"/>
              <a:t>10/9/2015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F2BE5C-3B84-4C03-B445-5764A8E29013}" type="slidenum">
              <a:rPr lang="en-US" smtClean="0"/>
              <a:t>‹#›</a:t>
            </a:fld>
            <a:endParaRPr lang="en-US" dirty="0"/>
          </a:p>
        </p:txBody>
      </p:sp>
    </p:spTree>
    <p:extLst>
      <p:ext uri="{BB962C8B-B14F-4D97-AF65-F5344CB8AC3E}">
        <p14:creationId xmlns:p14="http://schemas.microsoft.com/office/powerpoint/2010/main" val="1233896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9AA8A9E-C304-44F1-AF24-0388CA3198B1}" type="slidenum">
              <a:rPr lang="en-US" altLang="en-US" smtClean="0"/>
              <a:pPr eaLnBrk="1" hangingPunct="1">
                <a:spcBef>
                  <a:spcPct val="0"/>
                </a:spcBef>
              </a:pPr>
              <a:t>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F2BE5C-3B84-4C03-B445-5764A8E29013}" type="slidenum">
              <a:rPr lang="en-US" smtClean="0"/>
              <a:t>3</a:t>
            </a:fld>
            <a:endParaRPr lang="en-US" dirty="0"/>
          </a:p>
        </p:txBody>
      </p:sp>
    </p:spTree>
    <p:extLst>
      <p:ext uri="{BB962C8B-B14F-4D97-AF65-F5344CB8AC3E}">
        <p14:creationId xmlns:p14="http://schemas.microsoft.com/office/powerpoint/2010/main" val="3480020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1EB58A-DD29-44DB-A90C-C792FB93A6C9}" type="datetime1">
              <a:rPr lang="en-US" smtClean="0"/>
              <a:t>10/9/2015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F9B5F8-15F9-4B42-A359-1054D2752527}" type="slidenum">
              <a:rPr lang="en-US" smtClean="0"/>
              <a:t>‹#›</a:t>
            </a:fld>
            <a:endParaRPr lang="en-US"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2F6434-6A72-4567-BAE4-E453F14B1404}" type="datetime1">
              <a:rPr lang="en-US" smtClean="0"/>
              <a:t>10/9/2015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F9B5F8-15F9-4B42-A359-1054D275252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3E646D-71F2-4559-B8E7-F107066E9449}" type="datetime1">
              <a:rPr lang="en-US" smtClean="0"/>
              <a:t>10/9/2015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F9B5F8-15F9-4B42-A359-1054D275252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090553-303B-48BD-8A49-07B6361911FD}" type="datetime1">
              <a:rPr lang="en-US" smtClean="0"/>
              <a:t>10/9/2015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F9B5F8-15F9-4B42-A359-1054D2752527}"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F123B4-4CE5-4768-968C-91B956B110D5}" type="datetime1">
              <a:rPr lang="en-US" smtClean="0"/>
              <a:t>10/9/2015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F9B5F8-15F9-4B42-A359-1054D275252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103B20C-673B-49C7-8370-DBA260778F34}" type="datetime1">
              <a:rPr lang="en-US" smtClean="0"/>
              <a:t>10/9/2015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F9B5F8-15F9-4B42-A359-1054D2752527}"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530009-72A6-4BFE-8867-4DF98E7EFB04}" type="datetime1">
              <a:rPr lang="en-US" smtClean="0"/>
              <a:t>10/9/2015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DF9B5F8-15F9-4B42-A359-1054D2752527}"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728368B-CD98-4CBE-89D3-21BF3AEEF76C}" type="datetime1">
              <a:rPr lang="en-US" smtClean="0"/>
              <a:t>10/9/2015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DF9B5F8-15F9-4B42-A359-1054D275252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770285-799D-4AEF-A65C-495F2C2A6CBF}" type="datetime1">
              <a:rPr lang="en-US" smtClean="0"/>
              <a:t>10/9/2015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DF9B5F8-15F9-4B42-A359-1054D275252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FD5FF3-3976-4195-9B89-23929A30C35B}" type="datetime1">
              <a:rPr lang="en-US" smtClean="0"/>
              <a:t>10/9/2015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F9B5F8-15F9-4B42-A359-1054D275252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D219C9-D995-47C2-85C5-406111958B0C}" type="datetime1">
              <a:rPr lang="en-US" smtClean="0"/>
              <a:t>10/9/2015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F9B5F8-15F9-4B42-A359-1054D2752527}" type="slidenum">
              <a:rPr lang="en-US" smtClean="0"/>
              <a:t>‹#›</a:t>
            </a:fld>
            <a:endParaRPr lang="en-US"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AE92DEC-9BE4-4717-8914-A7110CA04E86}" type="datetime1">
              <a:rPr lang="en-US" smtClean="0"/>
              <a:t>10/9/2015</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DF9B5F8-15F9-4B42-A359-1054D275252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iming>
    <p:tnLst>
      <p:par>
        <p:cTn id="1" dur="indefinite" restart="never" nodeType="tmRoot"/>
      </p:par>
    </p:tnLst>
  </p:timing>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ctr"/>
            <a:r>
              <a:rPr lang="en-US" dirty="0" smtClean="0"/>
              <a:t>October 6, 2015 </a:t>
            </a:r>
          </a:p>
          <a:p>
            <a:pPr algn="ctr"/>
            <a:r>
              <a:rPr lang="en-US" dirty="0" smtClean="0"/>
              <a:t>Update to COPS </a:t>
            </a:r>
            <a:endParaRPr lang="en-US" dirty="0"/>
          </a:p>
        </p:txBody>
      </p:sp>
      <p:sp>
        <p:nvSpPr>
          <p:cNvPr id="2" name="Title 1"/>
          <p:cNvSpPr>
            <a:spLocks noGrp="1"/>
          </p:cNvSpPr>
          <p:nvPr>
            <p:ph type="ctrTitle"/>
          </p:nvPr>
        </p:nvSpPr>
        <p:spPr>
          <a:xfrm>
            <a:off x="457200" y="1295400"/>
            <a:ext cx="8382000" cy="3630057"/>
          </a:xfrm>
        </p:spPr>
        <p:txBody>
          <a:bodyPr/>
          <a:lstStyle/>
          <a:p>
            <a:r>
              <a:rPr lang="en-US" sz="4000" dirty="0" smtClean="0"/>
              <a:t>RMS/COPS Workshop VI Update: </a:t>
            </a:r>
            <a:r>
              <a:rPr lang="en-US" dirty="0" smtClean="0"/>
              <a:t/>
            </a:r>
            <a:br>
              <a:rPr lang="en-US" dirty="0" smtClean="0"/>
            </a:br>
            <a:r>
              <a:rPr lang="en-US" dirty="0" smtClean="0"/>
              <a:t/>
            </a:r>
            <a:br>
              <a:rPr lang="en-US" dirty="0" smtClean="0"/>
            </a:br>
            <a:r>
              <a:rPr lang="en-US" sz="4000" dirty="0" smtClean="0"/>
              <a:t>NPRR 711- IDR </a:t>
            </a:r>
            <a:r>
              <a:rPr lang="en-US" sz="4000" dirty="0"/>
              <a:t>Meter Protocol Requirement Threshold</a:t>
            </a:r>
          </a:p>
        </p:txBody>
      </p:sp>
      <p:sp>
        <p:nvSpPr>
          <p:cNvPr id="4" name="Slide Number Placeholder 3"/>
          <p:cNvSpPr>
            <a:spLocks noGrp="1"/>
          </p:cNvSpPr>
          <p:nvPr>
            <p:ph type="sldNum" sz="quarter" idx="12"/>
          </p:nvPr>
        </p:nvSpPr>
        <p:spPr/>
        <p:txBody>
          <a:bodyPr/>
          <a:lstStyle/>
          <a:p>
            <a:fld id="{0DF9B5F8-15F9-4B42-A359-1054D2752527}" type="slidenum">
              <a:rPr lang="en-US" smtClean="0"/>
              <a:t>1</a:t>
            </a:fld>
            <a:endParaRPr lang="en-US" dirty="0"/>
          </a:p>
        </p:txBody>
      </p:sp>
    </p:spTree>
    <p:extLst>
      <p:ext uri="{BB962C8B-B14F-4D97-AF65-F5344CB8AC3E}">
        <p14:creationId xmlns:p14="http://schemas.microsoft.com/office/powerpoint/2010/main" val="447244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791450" cy="838200"/>
          </a:xfrm>
        </p:spPr>
        <p:txBody>
          <a:bodyPr/>
          <a:lstStyle/>
          <a:p>
            <a:pPr marL="0" indent="0">
              <a:buNone/>
              <a:defRPr/>
            </a:pPr>
            <a:r>
              <a:rPr lang="en-US" sz="3200" dirty="0" smtClean="0"/>
              <a:t>NPRR711 Background</a:t>
            </a:r>
            <a:endParaRPr lang="en-US" sz="3600" dirty="0"/>
          </a:p>
        </p:txBody>
      </p:sp>
      <p:sp>
        <p:nvSpPr>
          <p:cNvPr id="20483" name="Content Placeholder 2"/>
          <p:cNvSpPr>
            <a:spLocks noGrp="1"/>
          </p:cNvSpPr>
          <p:nvPr>
            <p:ph idx="4294967295"/>
          </p:nvPr>
        </p:nvSpPr>
        <p:spPr>
          <a:xfrm>
            <a:off x="228600" y="533400"/>
            <a:ext cx="8305800" cy="5486400"/>
          </a:xfrm>
          <a:prstGeom prst="rect">
            <a:avLst/>
          </a:prstGeom>
        </p:spPr>
        <p:txBody>
          <a:bodyPr/>
          <a:lstStyle/>
          <a:p>
            <a:r>
              <a:rPr lang="en-US" altLang="en-US" sz="1800" b="1" dirty="0" smtClean="0">
                <a:solidFill>
                  <a:srgbClr val="C00000"/>
                </a:solidFill>
              </a:rPr>
              <a:t>NPRR711</a:t>
            </a:r>
            <a:r>
              <a:rPr lang="en-US" altLang="en-US" sz="1800" b="1" dirty="0" smtClean="0"/>
              <a:t>, Increase the Interval Data Recorder Meter Mandatory Install Requirement from 700 kW/kVA to 1.5 MW/MVA (Vote)  </a:t>
            </a:r>
            <a:endParaRPr lang="en-US" altLang="en-US" sz="1800" dirty="0" smtClean="0"/>
          </a:p>
          <a:p>
            <a:pPr lvl="1"/>
            <a:r>
              <a:rPr lang="en-US" altLang="en-US" sz="1800" b="1" dirty="0" smtClean="0"/>
              <a:t>Workshops</a:t>
            </a:r>
            <a:r>
              <a:rPr lang="en-US" altLang="en-US" sz="1800" dirty="0" smtClean="0"/>
              <a:t>: </a:t>
            </a:r>
          </a:p>
          <a:p>
            <a:pPr lvl="3"/>
            <a:r>
              <a:rPr lang="en-US" altLang="en-US" sz="1400" b="1" dirty="0" smtClean="0">
                <a:solidFill>
                  <a:srgbClr val="C00000"/>
                </a:solidFill>
              </a:rPr>
              <a:t>October 20, 2014: </a:t>
            </a:r>
            <a:r>
              <a:rPr lang="en-US" altLang="en-US" sz="1400" b="1" dirty="0" smtClean="0"/>
              <a:t>  	RMS/COPS IDR Required Workshop I </a:t>
            </a:r>
          </a:p>
          <a:p>
            <a:pPr lvl="3"/>
            <a:r>
              <a:rPr lang="en-US" altLang="en-US" sz="1400" b="1" dirty="0" smtClean="0">
                <a:solidFill>
                  <a:srgbClr val="C00000"/>
                </a:solidFill>
              </a:rPr>
              <a:t>December 2, 2014: </a:t>
            </a:r>
            <a:r>
              <a:rPr lang="en-US" altLang="en-US" sz="1400" b="1" dirty="0" smtClean="0"/>
              <a:t>	RMS/COPS IDR Required Workshop II </a:t>
            </a:r>
          </a:p>
          <a:p>
            <a:pPr lvl="3"/>
            <a:r>
              <a:rPr lang="en-US" altLang="en-US" sz="1400" b="1" dirty="0" smtClean="0">
                <a:solidFill>
                  <a:srgbClr val="C00000"/>
                </a:solidFill>
              </a:rPr>
              <a:t>January 30, 2015: </a:t>
            </a:r>
            <a:r>
              <a:rPr lang="en-US" altLang="en-US" sz="1400" b="1" dirty="0" smtClean="0"/>
              <a:t>	</a:t>
            </a:r>
            <a:r>
              <a:rPr lang="en-US" altLang="en-US" sz="1400" b="1" dirty="0" smtClean="0"/>
              <a:t>	RMS/COPS </a:t>
            </a:r>
            <a:r>
              <a:rPr lang="en-US" altLang="en-US" sz="1400" b="1" dirty="0" smtClean="0"/>
              <a:t>IDR Required Workshop III </a:t>
            </a:r>
          </a:p>
          <a:p>
            <a:pPr lvl="3"/>
            <a:r>
              <a:rPr lang="en-US" altLang="en-US" sz="1400" b="1" dirty="0" smtClean="0">
                <a:solidFill>
                  <a:srgbClr val="C00000"/>
                </a:solidFill>
              </a:rPr>
              <a:t>February 24, 2015: 	</a:t>
            </a:r>
            <a:r>
              <a:rPr lang="en-US" altLang="en-US" sz="1400" b="1" dirty="0" smtClean="0"/>
              <a:t>RMS/COPS IDR Required Workshop IV </a:t>
            </a:r>
          </a:p>
          <a:p>
            <a:pPr lvl="3"/>
            <a:r>
              <a:rPr lang="en-US" altLang="en-US" sz="1400" b="1" dirty="0" smtClean="0">
                <a:solidFill>
                  <a:srgbClr val="C00000"/>
                </a:solidFill>
              </a:rPr>
              <a:t>May 5, 2015: </a:t>
            </a:r>
            <a:r>
              <a:rPr lang="en-US" altLang="en-US" sz="1400" b="1" dirty="0" smtClean="0"/>
              <a:t>	</a:t>
            </a:r>
            <a:r>
              <a:rPr lang="en-US" altLang="en-US" sz="1400" b="1" dirty="0" smtClean="0"/>
              <a:t>	RMS/COPS </a:t>
            </a:r>
            <a:r>
              <a:rPr lang="en-US" altLang="en-US" sz="1400" b="1" dirty="0" smtClean="0"/>
              <a:t>IDR Required Workshop V </a:t>
            </a:r>
          </a:p>
          <a:p>
            <a:pPr lvl="3"/>
            <a:endParaRPr lang="en-US" altLang="en-US" sz="1400" b="1" dirty="0" smtClean="0"/>
          </a:p>
          <a:p>
            <a:pPr lvl="2"/>
            <a:r>
              <a:rPr lang="en-US" altLang="en-US" sz="1400" b="1" dirty="0" smtClean="0">
                <a:solidFill>
                  <a:srgbClr val="C00000"/>
                </a:solidFill>
              </a:rPr>
              <a:t>06/02/15 RMS </a:t>
            </a:r>
            <a:r>
              <a:rPr lang="en-US" altLang="en-US" sz="1400" b="1" dirty="0" smtClean="0"/>
              <a:t>:</a:t>
            </a:r>
            <a:r>
              <a:rPr lang="en-US" altLang="en-US" sz="1400" dirty="0" smtClean="0"/>
              <a:t>   RMS unanimously directed Workshop leadership to submit “Draft” NPRR to PRS Revision Request Listserv for number assignment and 21 day comment period. </a:t>
            </a:r>
          </a:p>
          <a:p>
            <a:pPr lvl="2"/>
            <a:r>
              <a:rPr lang="en-US" altLang="en-US" sz="1400" b="1" dirty="0" smtClean="0">
                <a:solidFill>
                  <a:srgbClr val="C00000"/>
                </a:solidFill>
              </a:rPr>
              <a:t>07/16/15 COPS</a:t>
            </a:r>
            <a:r>
              <a:rPr lang="en-US" altLang="en-US" sz="1400" dirty="0" smtClean="0"/>
              <a:t>:  COPS voted to endorse NPRR 711.  The COPS collaborated with RMS during the IDR Meter Protocol Requirements Threshold Workshops.  COPS supports the increase of the Interval Data Recorder (IDR) Meter Mandatory Install Requirement from 700 kW/kVA to 1.5 MW/MVA implemented by NPRR711.</a:t>
            </a:r>
          </a:p>
          <a:p>
            <a:pPr lvl="2"/>
            <a:r>
              <a:rPr lang="en-US" altLang="en-US" sz="1400" b="1" dirty="0" smtClean="0">
                <a:solidFill>
                  <a:srgbClr val="C00000"/>
                </a:solidFill>
              </a:rPr>
              <a:t>08/04/15 RMS: </a:t>
            </a:r>
            <a:r>
              <a:rPr lang="en-US" altLang="en-US" sz="1400" dirty="0" smtClean="0"/>
              <a:t>RMS unanimously voted to endorse NPRR711as submitted.  Additionally, RMS recommended that RMS and COPS should continue to work on meter data flow issues in order to use the most appropriate technology as possible.  For example, RMS desires that 15-minute data be in the same data flow regardless of the origination of the data. </a:t>
            </a:r>
            <a:endParaRPr lang="en-US" altLang="en-US" sz="1400" b="1" dirty="0" smtClean="0">
              <a:solidFill>
                <a:srgbClr val="C00000"/>
              </a:solidFill>
            </a:endParaRPr>
          </a:p>
          <a:p>
            <a:pPr lvl="2"/>
            <a:r>
              <a:rPr lang="en-US" altLang="en-US" sz="1400" b="1" dirty="0" smtClean="0">
                <a:solidFill>
                  <a:srgbClr val="C00000"/>
                </a:solidFill>
              </a:rPr>
              <a:t>09/10/15 PRS</a:t>
            </a:r>
            <a:r>
              <a:rPr lang="en-US" altLang="en-US" sz="1400" dirty="0" smtClean="0">
                <a:solidFill>
                  <a:srgbClr val="C00000"/>
                </a:solidFill>
              </a:rPr>
              <a:t>:   </a:t>
            </a:r>
            <a:r>
              <a:rPr lang="en-US" altLang="en-US" sz="1400" dirty="0" smtClean="0"/>
              <a:t>Following three months of discussions, comments and PRS voting to continue ‘Tabling “ NPRR711 to resolve MPs’ concerns, therefore, </a:t>
            </a:r>
            <a:r>
              <a:rPr lang="en-US" altLang="en-US" sz="1400" b="1" dirty="0" smtClean="0"/>
              <a:t>RMS leadership agreed that another </a:t>
            </a:r>
            <a:r>
              <a:rPr lang="en-US" altLang="en-US" sz="1400" b="1" dirty="0" smtClean="0"/>
              <a:t>“NPRR </a:t>
            </a:r>
            <a:r>
              <a:rPr lang="en-US" altLang="en-US" sz="1400" b="1" dirty="0" smtClean="0"/>
              <a:t>711 RMS-COPS IDR </a:t>
            </a:r>
            <a:r>
              <a:rPr lang="en-US" altLang="en-US" sz="1400" b="1" dirty="0" smtClean="0"/>
              <a:t>Workshop” </a:t>
            </a:r>
            <a:r>
              <a:rPr lang="en-US" altLang="en-US" sz="1400" b="1" dirty="0" smtClean="0"/>
              <a:t>was necessary and should be scheduled as soon as possible.   </a:t>
            </a:r>
          </a:p>
          <a:p>
            <a:pPr lvl="2"/>
            <a:endParaRPr lang="en-US" altLang="en-US" sz="1500" dirty="0" smtClean="0"/>
          </a:p>
          <a:p>
            <a:pPr lvl="2"/>
            <a:endParaRPr lang="en-US" altLang="en-US" sz="1500" dirty="0" smtClean="0"/>
          </a:p>
          <a:p>
            <a:pPr lvl="2"/>
            <a:endParaRPr lang="en-US" altLang="en-US" sz="1500" dirty="0" smtClean="0"/>
          </a:p>
          <a:p>
            <a:pPr lvl="2"/>
            <a:endParaRPr lang="en-US" altLang="en-US" sz="1500" dirty="0" smtClean="0"/>
          </a:p>
          <a:p>
            <a:pPr lvl="2"/>
            <a:r>
              <a:rPr lang="en-US" altLang="en-US" sz="1500" dirty="0" smtClean="0"/>
              <a:t>    </a:t>
            </a:r>
          </a:p>
          <a:p>
            <a:pPr marL="1114425" lvl="4" indent="0">
              <a:buFont typeface="Wingdings 2" pitchFamily="18" charset="2"/>
              <a:buNone/>
            </a:pPr>
            <a:r>
              <a:rPr lang="en-US" altLang="en-US" dirty="0" smtClean="0"/>
              <a:t> </a:t>
            </a:r>
            <a:endParaRPr lang="en-US" altLang="en-US" sz="800" dirty="0" smtClean="0"/>
          </a:p>
        </p:txBody>
      </p:sp>
      <p:sp>
        <p:nvSpPr>
          <p:cNvPr id="6" name="Slide Number Placeholder 5"/>
          <p:cNvSpPr>
            <a:spLocks noGrp="1"/>
          </p:cNvSpPr>
          <p:nvPr>
            <p:ph type="sldNum" sz="quarter" idx="12"/>
          </p:nvPr>
        </p:nvSpPr>
        <p:spPr>
          <a:xfrm>
            <a:off x="3810000" y="6400800"/>
            <a:ext cx="1828800" cy="365125"/>
          </a:xfrm>
        </p:spPr>
        <p:txBody>
          <a:bodyPr/>
          <a:lstStyle/>
          <a:p>
            <a:pPr>
              <a:defRPr/>
            </a:pPr>
            <a:fld id="{1069AF97-1D85-46D5-AD63-5A6268FF47F7}" type="slidenum">
              <a:rPr lang="en-US" smtClean="0"/>
              <a:pPr>
                <a:defRPr/>
              </a:pPr>
              <a:t>2</a:t>
            </a:fld>
            <a:endParaRPr lang="en-US" dirty="0"/>
          </a:p>
        </p:txBody>
      </p:sp>
    </p:spTree>
    <p:extLst>
      <p:ext uri="{BB962C8B-B14F-4D97-AF65-F5344CB8AC3E}">
        <p14:creationId xmlns:p14="http://schemas.microsoft.com/office/powerpoint/2010/main" val="2423158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689" y="5638800"/>
            <a:ext cx="6512511" cy="838200"/>
          </a:xfrm>
        </p:spPr>
        <p:txBody>
          <a:bodyPr/>
          <a:lstStyle/>
          <a:p>
            <a:r>
              <a:rPr lang="en-US" sz="2800" dirty="0" smtClean="0"/>
              <a:t>10.06.15 </a:t>
            </a:r>
            <a:br>
              <a:rPr lang="en-US" sz="2800" dirty="0" smtClean="0"/>
            </a:br>
            <a:r>
              <a:rPr lang="en-US" sz="2800" dirty="0" smtClean="0"/>
              <a:t>IDR Workshop VI</a:t>
            </a:r>
            <a:endParaRPr lang="en-US" sz="2800" dirty="0"/>
          </a:p>
        </p:txBody>
      </p:sp>
      <p:sp>
        <p:nvSpPr>
          <p:cNvPr id="3" name="Content Placeholder 2"/>
          <p:cNvSpPr>
            <a:spLocks noGrp="1"/>
          </p:cNvSpPr>
          <p:nvPr>
            <p:ph sz="quarter" idx="13"/>
          </p:nvPr>
        </p:nvSpPr>
        <p:spPr>
          <a:xfrm>
            <a:off x="381000" y="228600"/>
            <a:ext cx="8610600" cy="5486400"/>
          </a:xfrm>
        </p:spPr>
        <p:txBody>
          <a:bodyPr>
            <a:normAutofit fontScale="85000" lnSpcReduction="20000"/>
          </a:bodyPr>
          <a:lstStyle/>
          <a:p>
            <a:endParaRPr lang="en-US" sz="3100" dirty="0" smtClean="0"/>
          </a:p>
          <a:p>
            <a:r>
              <a:rPr lang="en-US" sz="3100" b="1" dirty="0" smtClean="0"/>
              <a:t>IDR </a:t>
            </a:r>
            <a:r>
              <a:rPr lang="en-US" sz="3100" b="1" dirty="0" smtClean="0"/>
              <a:t>Meter Required </a:t>
            </a:r>
            <a:r>
              <a:rPr lang="en-US" sz="3100" b="1" dirty="0" smtClean="0"/>
              <a:t>Workshop VI held on </a:t>
            </a:r>
            <a:r>
              <a:rPr lang="en-US" sz="3100" b="1" dirty="0" smtClean="0"/>
              <a:t>10/6/15 </a:t>
            </a:r>
            <a:r>
              <a:rPr lang="en-US" sz="3100" dirty="0" smtClean="0"/>
              <a:t>: </a:t>
            </a:r>
          </a:p>
          <a:p>
            <a:pPr lvl="1"/>
            <a:r>
              <a:rPr lang="en-US" sz="2900" b="1" dirty="0" smtClean="0">
                <a:solidFill>
                  <a:srgbClr val="C00000"/>
                </a:solidFill>
              </a:rPr>
              <a:t>53</a:t>
            </a:r>
            <a:r>
              <a:rPr lang="en-US" sz="2900" dirty="0" smtClean="0">
                <a:solidFill>
                  <a:srgbClr val="C00000"/>
                </a:solidFill>
              </a:rPr>
              <a:t> </a:t>
            </a:r>
            <a:r>
              <a:rPr lang="en-US" sz="2900" b="1" dirty="0" smtClean="0">
                <a:solidFill>
                  <a:srgbClr val="C00000"/>
                </a:solidFill>
              </a:rPr>
              <a:t>MPs</a:t>
            </a:r>
            <a:r>
              <a:rPr lang="en-US" sz="2900" dirty="0" smtClean="0">
                <a:solidFill>
                  <a:srgbClr val="C00000"/>
                </a:solidFill>
              </a:rPr>
              <a:t> </a:t>
            </a:r>
            <a:r>
              <a:rPr lang="en-US" sz="2900" dirty="0" smtClean="0"/>
              <a:t>were in attendance either at the Met Center or via the Web Conference, the attendance included:</a:t>
            </a:r>
          </a:p>
          <a:p>
            <a:pPr lvl="2"/>
            <a:r>
              <a:rPr lang="en-US" sz="2700" b="1" dirty="0" smtClean="0">
                <a:solidFill>
                  <a:srgbClr val="C00000"/>
                </a:solidFill>
              </a:rPr>
              <a:t>CRs, TDSPs, PUCT and ERCOT Staff Members along with 3</a:t>
            </a:r>
            <a:r>
              <a:rPr lang="en-US" sz="2700" b="1" baseline="30000" dirty="0" smtClean="0">
                <a:solidFill>
                  <a:srgbClr val="C00000"/>
                </a:solidFill>
              </a:rPr>
              <a:t>rd</a:t>
            </a:r>
            <a:r>
              <a:rPr lang="en-US" sz="2700" b="1" dirty="0" smtClean="0">
                <a:solidFill>
                  <a:srgbClr val="C00000"/>
                </a:solidFill>
              </a:rPr>
              <a:t> Parties.  </a:t>
            </a:r>
          </a:p>
          <a:p>
            <a:pPr lvl="1"/>
            <a:endParaRPr lang="en-US" sz="2900" dirty="0" smtClean="0"/>
          </a:p>
          <a:p>
            <a:r>
              <a:rPr lang="en-US" sz="3100" b="1" dirty="0" smtClean="0"/>
              <a:t>The Workshop attendees mainly discussed</a:t>
            </a:r>
            <a:r>
              <a:rPr lang="en-US" sz="3100" dirty="0" smtClean="0"/>
              <a:t>:</a:t>
            </a:r>
          </a:p>
          <a:p>
            <a:pPr lvl="1"/>
            <a:r>
              <a:rPr lang="en-US" sz="2900" dirty="0" smtClean="0"/>
              <a:t> </a:t>
            </a:r>
            <a:r>
              <a:rPr lang="en-US" sz="2800" dirty="0"/>
              <a:t>TDSP’s Processes </a:t>
            </a:r>
            <a:r>
              <a:rPr lang="en-US" sz="2800" dirty="0" smtClean="0"/>
              <a:t>and Prior Workshop Responses </a:t>
            </a:r>
            <a:r>
              <a:rPr lang="en-US" sz="2800" dirty="0"/>
              <a:t>to: </a:t>
            </a:r>
          </a:p>
          <a:p>
            <a:pPr lvl="2"/>
            <a:r>
              <a:rPr lang="en-US" sz="2100" dirty="0" smtClean="0"/>
              <a:t>Applying 4CP, whether assignment is based upon Load Profile Assignment, Premise Loads or if Customer Requested.  </a:t>
            </a:r>
            <a:endParaRPr lang="en-US" sz="2100" dirty="0"/>
          </a:p>
          <a:p>
            <a:pPr lvl="2"/>
            <a:r>
              <a:rPr lang="en-US" sz="2100" dirty="0" smtClean="0"/>
              <a:t>Can Customer’s Request an </a:t>
            </a:r>
            <a:r>
              <a:rPr lang="en-US" sz="2100" dirty="0"/>
              <a:t>IDR </a:t>
            </a:r>
            <a:r>
              <a:rPr lang="en-US" sz="2100" dirty="0" smtClean="0"/>
              <a:t>Meter Installation? </a:t>
            </a:r>
            <a:endParaRPr lang="en-US" sz="2100" dirty="0"/>
          </a:p>
          <a:p>
            <a:pPr lvl="2"/>
            <a:r>
              <a:rPr lang="en-US" sz="2100" dirty="0"/>
              <a:t>Grandfathering </a:t>
            </a:r>
            <a:r>
              <a:rPr lang="en-US" sz="2100" dirty="0" smtClean="0"/>
              <a:t>existing IDR Required Population </a:t>
            </a:r>
          </a:p>
          <a:p>
            <a:pPr lvl="2"/>
            <a:r>
              <a:rPr lang="en-US" sz="2100" dirty="0" smtClean="0"/>
              <a:t>TIEC and Pioneer “NPRR 711” Formal Comments </a:t>
            </a:r>
          </a:p>
          <a:p>
            <a:pPr lvl="2"/>
            <a:endParaRPr lang="en-US" sz="1400" dirty="0"/>
          </a:p>
          <a:p>
            <a:pPr lvl="1"/>
            <a:endParaRPr lang="en-US" dirty="0"/>
          </a:p>
        </p:txBody>
      </p:sp>
      <p:sp>
        <p:nvSpPr>
          <p:cNvPr id="4" name="Slide Number Placeholder 3"/>
          <p:cNvSpPr>
            <a:spLocks noGrp="1"/>
          </p:cNvSpPr>
          <p:nvPr>
            <p:ph type="sldNum" sz="quarter" idx="12"/>
          </p:nvPr>
        </p:nvSpPr>
        <p:spPr/>
        <p:txBody>
          <a:bodyPr/>
          <a:lstStyle/>
          <a:p>
            <a:fld id="{0DF9B5F8-15F9-4B42-A359-1054D2752527}" type="slidenum">
              <a:rPr lang="en-US" smtClean="0"/>
              <a:t>3</a:t>
            </a:fld>
            <a:endParaRPr lang="en-US" dirty="0"/>
          </a:p>
        </p:txBody>
      </p:sp>
    </p:spTree>
    <p:extLst>
      <p:ext uri="{BB962C8B-B14F-4D97-AF65-F5344CB8AC3E}">
        <p14:creationId xmlns:p14="http://schemas.microsoft.com/office/powerpoint/2010/main" val="3553933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689" y="5791200"/>
            <a:ext cx="6512511" cy="685800"/>
          </a:xfrm>
        </p:spPr>
        <p:txBody>
          <a:bodyPr/>
          <a:lstStyle/>
          <a:p>
            <a:r>
              <a:rPr lang="en-US" sz="2800" dirty="0" smtClean="0"/>
              <a:t>10.06.15 </a:t>
            </a:r>
            <a:br>
              <a:rPr lang="en-US" sz="2800" dirty="0" smtClean="0"/>
            </a:br>
            <a:r>
              <a:rPr lang="en-US" sz="2800" dirty="0" smtClean="0"/>
              <a:t>IDR Workshop VI</a:t>
            </a:r>
            <a:endParaRPr lang="en-US" sz="2800" dirty="0"/>
          </a:p>
        </p:txBody>
      </p:sp>
      <p:sp>
        <p:nvSpPr>
          <p:cNvPr id="3" name="Content Placeholder 2"/>
          <p:cNvSpPr>
            <a:spLocks noGrp="1"/>
          </p:cNvSpPr>
          <p:nvPr>
            <p:ph sz="quarter" idx="13"/>
          </p:nvPr>
        </p:nvSpPr>
        <p:spPr>
          <a:xfrm>
            <a:off x="381000" y="152400"/>
            <a:ext cx="8610600" cy="5638800"/>
          </a:xfrm>
        </p:spPr>
        <p:txBody>
          <a:bodyPr>
            <a:normAutofit fontScale="70000" lnSpcReduction="20000"/>
          </a:bodyPr>
          <a:lstStyle/>
          <a:p>
            <a:endParaRPr lang="en-US" sz="3100" dirty="0" smtClean="0"/>
          </a:p>
          <a:p>
            <a:r>
              <a:rPr lang="en-US" sz="3100" b="1" dirty="0" smtClean="0"/>
              <a:t>Based upon Workshop VI’s Market discussions, </a:t>
            </a:r>
          </a:p>
          <a:p>
            <a:pPr lvl="1"/>
            <a:endParaRPr lang="en-US" sz="2700" b="1" dirty="0" smtClean="0"/>
          </a:p>
          <a:p>
            <a:pPr lvl="1"/>
            <a:r>
              <a:rPr lang="en-US" sz="2700" b="1" dirty="0" smtClean="0"/>
              <a:t>Market Conclusion</a:t>
            </a:r>
            <a:r>
              <a:rPr lang="en-US" sz="2700" dirty="0" smtClean="0"/>
              <a:t>: The market needs additional time and recommends that PRS continue to “</a:t>
            </a:r>
            <a:r>
              <a:rPr lang="en-US" sz="2700" b="1" dirty="0" smtClean="0">
                <a:solidFill>
                  <a:srgbClr val="C00000"/>
                </a:solidFill>
              </a:rPr>
              <a:t>Table NPRR711</a:t>
            </a:r>
            <a:r>
              <a:rPr lang="en-US" sz="2700" dirty="0" smtClean="0"/>
              <a:t>” to determine if there are viable options available that allows: </a:t>
            </a:r>
          </a:p>
          <a:p>
            <a:pPr lvl="2"/>
            <a:r>
              <a:rPr lang="en-US" sz="2700" dirty="0" smtClean="0"/>
              <a:t>TDSPs to continue to apply 4CP Rate/Invoicing based upon a  “BUSIDRRQ” Load Profile for ESIIDs with a threshold of 700 kW/kVa or higher; and </a:t>
            </a:r>
          </a:p>
          <a:p>
            <a:pPr lvl="2"/>
            <a:r>
              <a:rPr lang="en-US" sz="2700" dirty="0" smtClean="0"/>
              <a:t>TDSPs’ flexibility to leave AMS Meter on site without ERCOT requiring an 867_03 TX SET EDI transaction for RTM Settlements; and  </a:t>
            </a:r>
          </a:p>
          <a:p>
            <a:pPr lvl="2"/>
            <a:r>
              <a:rPr lang="en-US" sz="2700" dirty="0" smtClean="0"/>
              <a:t>ERCOT to receive AMS Meter data for BUSIDRRQ Profiles based upon  daily usage received from the TDSPs via the ERCOT Specified file format. Permitting the AMS usage data to be available for initial settlements; and </a:t>
            </a:r>
          </a:p>
          <a:p>
            <a:pPr lvl="2"/>
            <a:r>
              <a:rPr lang="en-US" sz="2700" dirty="0" smtClean="0"/>
              <a:t>Customers to continue to receive their </a:t>
            </a:r>
            <a:r>
              <a:rPr lang="en-US" sz="2700" dirty="0"/>
              <a:t>daily AMS </a:t>
            </a:r>
            <a:r>
              <a:rPr lang="en-US" sz="2700" dirty="0" smtClean="0"/>
              <a:t>Usage Data on Smart Meter Texas; and </a:t>
            </a:r>
          </a:p>
          <a:p>
            <a:pPr lvl="2"/>
            <a:r>
              <a:rPr lang="en-US" sz="2700" dirty="0" smtClean="0"/>
              <a:t>Competitive Retailers’ consistency across all TDSP’s Service Territory in the application of any Protocol revisions or process changes.  </a:t>
            </a:r>
          </a:p>
        </p:txBody>
      </p:sp>
      <p:sp>
        <p:nvSpPr>
          <p:cNvPr id="4" name="Slide Number Placeholder 3"/>
          <p:cNvSpPr>
            <a:spLocks noGrp="1"/>
          </p:cNvSpPr>
          <p:nvPr>
            <p:ph type="sldNum" sz="quarter" idx="12"/>
          </p:nvPr>
        </p:nvSpPr>
        <p:spPr/>
        <p:txBody>
          <a:bodyPr/>
          <a:lstStyle/>
          <a:p>
            <a:fld id="{0DF9B5F8-15F9-4B42-A359-1054D2752527}" type="slidenum">
              <a:rPr lang="en-US" smtClean="0"/>
              <a:t>4</a:t>
            </a:fld>
            <a:endParaRPr lang="en-US" dirty="0"/>
          </a:p>
        </p:txBody>
      </p:sp>
    </p:spTree>
    <p:extLst>
      <p:ext uri="{BB962C8B-B14F-4D97-AF65-F5344CB8AC3E}">
        <p14:creationId xmlns:p14="http://schemas.microsoft.com/office/powerpoint/2010/main" val="2569744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689" y="5791200"/>
            <a:ext cx="6512511" cy="685800"/>
          </a:xfrm>
        </p:spPr>
        <p:txBody>
          <a:bodyPr/>
          <a:lstStyle/>
          <a:p>
            <a:r>
              <a:rPr lang="en-US" sz="2800" dirty="0" smtClean="0"/>
              <a:t>10.06.15</a:t>
            </a:r>
            <a:br>
              <a:rPr lang="en-US" sz="2800" dirty="0" smtClean="0"/>
            </a:br>
            <a:r>
              <a:rPr lang="en-US" sz="2800" dirty="0" smtClean="0"/>
              <a:t>IDR Workshop VI</a:t>
            </a:r>
            <a:endParaRPr lang="en-US" sz="2800" dirty="0"/>
          </a:p>
        </p:txBody>
      </p:sp>
      <p:sp>
        <p:nvSpPr>
          <p:cNvPr id="3" name="Content Placeholder 2"/>
          <p:cNvSpPr>
            <a:spLocks noGrp="1"/>
          </p:cNvSpPr>
          <p:nvPr>
            <p:ph sz="quarter" idx="13"/>
          </p:nvPr>
        </p:nvSpPr>
        <p:spPr>
          <a:xfrm>
            <a:off x="381000" y="152400"/>
            <a:ext cx="8610600" cy="5638800"/>
          </a:xfrm>
        </p:spPr>
        <p:txBody>
          <a:bodyPr>
            <a:normAutofit fontScale="92500" lnSpcReduction="10000"/>
          </a:bodyPr>
          <a:lstStyle/>
          <a:p>
            <a:r>
              <a:rPr lang="en-US" sz="3100" b="1" dirty="0" smtClean="0">
                <a:solidFill>
                  <a:srgbClr val="C00000"/>
                </a:solidFill>
              </a:rPr>
              <a:t>Workshop VI Action Items</a:t>
            </a:r>
            <a:r>
              <a:rPr lang="en-US" sz="3100" dirty="0" smtClean="0"/>
              <a:t>:   </a:t>
            </a:r>
          </a:p>
          <a:p>
            <a:pPr lvl="1"/>
            <a:r>
              <a:rPr lang="en-US" sz="3000" b="1" dirty="0" smtClean="0">
                <a:solidFill>
                  <a:srgbClr val="C00000"/>
                </a:solidFill>
              </a:rPr>
              <a:t>K</a:t>
            </a:r>
            <a:r>
              <a:rPr lang="en-US" sz="3000" b="1" dirty="0">
                <a:solidFill>
                  <a:srgbClr val="C00000"/>
                </a:solidFill>
              </a:rPr>
              <a:t>. </a:t>
            </a:r>
            <a:r>
              <a:rPr lang="en-US" sz="3000" b="1" dirty="0" smtClean="0">
                <a:solidFill>
                  <a:srgbClr val="C00000"/>
                </a:solidFill>
              </a:rPr>
              <a:t>Scott and ERCOT</a:t>
            </a:r>
            <a:r>
              <a:rPr lang="en-US" sz="3000" dirty="0" smtClean="0"/>
              <a:t>:  Investigate to determine if there are additional options other than changing threshold limit, if yes, provide those options to the Market through another RMS-COPS IDR Meter Required Threshold Workshop </a:t>
            </a:r>
          </a:p>
          <a:p>
            <a:pPr lvl="1"/>
            <a:r>
              <a:rPr lang="en-US" sz="3000" b="1" dirty="0" smtClean="0">
                <a:solidFill>
                  <a:srgbClr val="C00000"/>
                </a:solidFill>
              </a:rPr>
              <a:t>K. Scott</a:t>
            </a:r>
            <a:r>
              <a:rPr lang="en-US" sz="3000" dirty="0" smtClean="0"/>
              <a:t>:   Schedule IDR Meter Required Threshold Workshop VII (</a:t>
            </a:r>
            <a:r>
              <a:rPr lang="en-US" sz="3000" b="1" dirty="0" smtClean="0">
                <a:solidFill>
                  <a:srgbClr val="C00000"/>
                </a:solidFill>
              </a:rPr>
              <a:t>Maybe Lucky 7</a:t>
            </a:r>
            <a:r>
              <a:rPr lang="en-US" sz="3000" dirty="0" smtClean="0"/>
              <a:t>) </a:t>
            </a:r>
          </a:p>
          <a:p>
            <a:pPr lvl="3"/>
            <a:r>
              <a:rPr lang="en-US" sz="2600" b="1" dirty="0" smtClean="0"/>
              <a:t>Note</a:t>
            </a:r>
            <a:r>
              <a:rPr lang="en-US" sz="2600" dirty="0" smtClean="0"/>
              <a:t>:  </a:t>
            </a:r>
          </a:p>
          <a:p>
            <a:pPr lvl="4"/>
            <a:r>
              <a:rPr lang="en-US" sz="2400" dirty="0" smtClean="0"/>
              <a:t>Date “</a:t>
            </a:r>
            <a:r>
              <a:rPr lang="en-US" sz="2400" b="1" dirty="0" smtClean="0"/>
              <a:t>To </a:t>
            </a:r>
            <a:r>
              <a:rPr lang="en-US" sz="2400" b="1" dirty="0"/>
              <a:t>Be </a:t>
            </a:r>
            <a:r>
              <a:rPr lang="en-US" sz="2400" b="1" dirty="0" smtClean="0"/>
              <a:t>Determined</a:t>
            </a:r>
            <a:r>
              <a:rPr lang="en-US" sz="2400" dirty="0" smtClean="0"/>
              <a:t>” may be around the  1</a:t>
            </a:r>
            <a:r>
              <a:rPr lang="en-US" sz="2400" baseline="30000" dirty="0" smtClean="0"/>
              <a:t>st</a:t>
            </a:r>
            <a:r>
              <a:rPr lang="en-US" sz="2400" dirty="0" smtClean="0"/>
              <a:t> Quarter of 2016 due to the number of Market meetings already scheduled over the next two months along with Thanksgiving, Christmas and New Years’ holidays. </a:t>
            </a:r>
            <a:endParaRPr lang="en-US" dirty="0"/>
          </a:p>
        </p:txBody>
      </p:sp>
      <p:sp>
        <p:nvSpPr>
          <p:cNvPr id="4" name="Slide Number Placeholder 3"/>
          <p:cNvSpPr>
            <a:spLocks noGrp="1"/>
          </p:cNvSpPr>
          <p:nvPr>
            <p:ph type="sldNum" sz="quarter" idx="12"/>
          </p:nvPr>
        </p:nvSpPr>
        <p:spPr/>
        <p:txBody>
          <a:bodyPr/>
          <a:lstStyle/>
          <a:p>
            <a:fld id="{0DF9B5F8-15F9-4B42-A359-1054D2752527}" type="slidenum">
              <a:rPr lang="en-US" smtClean="0"/>
              <a:t>5</a:t>
            </a:fld>
            <a:endParaRPr lang="en-US" dirty="0"/>
          </a:p>
        </p:txBody>
      </p:sp>
    </p:spTree>
    <p:extLst>
      <p:ext uri="{BB962C8B-B14F-4D97-AF65-F5344CB8AC3E}">
        <p14:creationId xmlns:p14="http://schemas.microsoft.com/office/powerpoint/2010/main" val="2882164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4648200"/>
            <a:ext cx="6512511" cy="1143000"/>
          </a:xfrm>
        </p:spPr>
        <p:txBody>
          <a:bodyPr/>
          <a:lstStyle/>
          <a:p>
            <a:r>
              <a:rPr lang="en-US" dirty="0" smtClean="0"/>
              <a:t>Questions?</a:t>
            </a:r>
            <a:endParaRPr lang="en-US" dirty="0"/>
          </a:p>
        </p:txBody>
      </p:sp>
      <p:pic>
        <p:nvPicPr>
          <p:cNvPr id="4"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2605881" y="731838"/>
            <a:ext cx="3475037"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a:xfrm>
            <a:off x="3810000" y="6492875"/>
            <a:ext cx="1828800" cy="365125"/>
          </a:xfrm>
        </p:spPr>
        <p:txBody>
          <a:bodyPr/>
          <a:lstStyle/>
          <a:p>
            <a:fld id="{0DF9B5F8-15F9-4B42-A359-1054D2752527}" type="slidenum">
              <a:rPr lang="en-US" smtClean="0"/>
              <a:t>6</a:t>
            </a:fld>
            <a:endParaRPr lang="en-US" dirty="0"/>
          </a:p>
        </p:txBody>
      </p:sp>
    </p:spTree>
    <p:extLst>
      <p:ext uri="{BB962C8B-B14F-4D97-AF65-F5344CB8AC3E}">
        <p14:creationId xmlns:p14="http://schemas.microsoft.com/office/powerpoint/2010/main" val="2908299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404</TotalTime>
  <Words>411</Words>
  <Application>Microsoft Office PowerPoint</Application>
  <PresentationFormat>On-screen Show (4:3)</PresentationFormat>
  <Paragraphs>59</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Slipstream</vt:lpstr>
      <vt:lpstr>RMS/COPS Workshop VI Update:   NPRR 711- IDR Meter Protocol Requirement Threshold</vt:lpstr>
      <vt:lpstr>NPRR711 Background</vt:lpstr>
      <vt:lpstr>10.06.15  IDR Workshop VI</vt:lpstr>
      <vt:lpstr>10.06.15  IDR Workshop VI</vt:lpstr>
      <vt:lpstr>10.06.15 IDR Workshop VI</vt:lpstr>
      <vt:lpstr>Questions?</vt:lpstr>
    </vt:vector>
  </TitlesOfParts>
  <Company>CenterPoint Energy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RMS/COPS Workshop I IDR Meter Protocol Requirement Threshold</dc:title>
  <dc:creator>Scott, Kathy D.</dc:creator>
  <cp:lastModifiedBy>Kathy Scott </cp:lastModifiedBy>
  <cp:revision>48</cp:revision>
  <dcterms:created xsi:type="dcterms:W3CDTF">2014-10-24T21:12:16Z</dcterms:created>
  <dcterms:modified xsi:type="dcterms:W3CDTF">2015-10-10T03:26:56Z</dcterms:modified>
</cp:coreProperties>
</file>