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7" r:id="rId4"/>
    <p:sldId id="259" r:id="rId5"/>
    <p:sldId id="258" r:id="rId6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9" autoAdjust="0"/>
  </p:normalViewPr>
  <p:slideViewPr>
    <p:cSldViewPr>
      <p:cViewPr varScale="1">
        <p:scale>
          <a:sx n="75" d="100"/>
          <a:sy n="7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10/12/2015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10/12/2015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10/12/2015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10/12/2015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10/12/2015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10/12/2015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10/12/2015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10/12/2015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10/12/2015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10/12/2015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88B9F-BEE4-4E77-A75E-4E72A9FB54A4}" type="datetimeFigureOut">
              <a:rPr lang="en-US" smtClean="0"/>
              <a:pPr/>
              <a:t>10/12/2015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88B9F-BEE4-4E77-A75E-4E72A9FB54A4}" type="datetimeFigureOut">
              <a:rPr lang="en-US" smtClean="0"/>
              <a:pPr/>
              <a:t>10/12/2015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00233-75B6-4176-B20C-AEB29B3B3B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alendar/2015/10/26/76051-CSW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en-US" dirty="0" smtClean="0"/>
              <a:t>COMMUNICATIONS AND SETTLEMENTS WORKING GROUP (CSWG) </a:t>
            </a:r>
            <a:endParaRPr lang="en-US" altLang="en-US" b="1" dirty="0" smtClean="0"/>
          </a:p>
        </p:txBody>
      </p:sp>
      <p:sp>
        <p:nvSpPr>
          <p:cNvPr id="6147" name="Content Placeholder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US" altLang="en-US" b="1" dirty="0" smtClean="0">
                <a:solidFill>
                  <a:srgbClr val="FFFF00"/>
                </a:solidFill>
              </a:rPr>
              <a:t>October 2015 Update to COPS</a:t>
            </a:r>
            <a:endParaRPr lang="en-US" altLang="en-US" sz="3200" b="1" dirty="0" smtClean="0">
              <a:solidFill>
                <a:srgbClr val="FFFF00"/>
              </a:solidFill>
            </a:endParaRPr>
          </a:p>
          <a:p>
            <a:pPr marL="571500" indent="-457200">
              <a:buFont typeface="+mj-lt"/>
              <a:buAutoNum type="arabicPeriod"/>
              <a:defRPr/>
            </a:pPr>
            <a:endParaRPr lang="en-US" b="0" dirty="0" smtClean="0"/>
          </a:p>
          <a:p>
            <a:pPr>
              <a:defRPr/>
            </a:pPr>
            <a:endParaRPr lang="en-US" altLang="en-US" sz="2400" b="0" dirty="0" smtClean="0"/>
          </a:p>
          <a:p>
            <a:pPr>
              <a:buFont typeface="Wingdings" pitchFamily="2" charset="2"/>
              <a:buChar char="§"/>
              <a:defRPr/>
            </a:pPr>
            <a:endParaRPr lang="en-US" altLang="en-US" sz="1800" dirty="0" smtClean="0"/>
          </a:p>
          <a:p>
            <a:pPr>
              <a:buFont typeface="Wingdings" pitchFamily="2" charset="2"/>
              <a:buChar char="§"/>
              <a:defRPr/>
            </a:pPr>
            <a:endParaRPr lang="en-US" altLang="en-US" sz="2400" b="0" dirty="0" smtClean="0"/>
          </a:p>
          <a:p>
            <a:pPr lvl="2">
              <a:defRPr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Versioning Price Resettlement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8077200" cy="5105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smtClean="0"/>
              <a:t>In Settlement data extracts, Settlement Type refers to the Settlement iteration for the datum. Channel 1, 2, etc. This allows MPs to verify discrete resettlements, with unique data sets.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The exception to this are the Real-Time Settlement Point Prices. In cases of price change (</a:t>
            </a:r>
            <a:r>
              <a:rPr lang="en-US" sz="2400" dirty="0" err="1" smtClean="0"/>
              <a:t>eg</a:t>
            </a:r>
            <a:r>
              <a:rPr lang="en-US" sz="2400" dirty="0" smtClean="0"/>
              <a:t>. June 2015.), RTSPP and RTSPPEW show as Ch 1, even though Ch 1 already exists in MP systems.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At this time, ERCOT cannot accommodate the request because pricing does not go through Data Aggregation where the Settlement Type is associated.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Versioning will be incumbent upon MPs to find a way to distinguish and store.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944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ERCOT reporting Nodal Protocol 8.2 – Settlement Stability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696200" cy="48005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(e)	Settlement stability:</a:t>
            </a:r>
          </a:p>
          <a:p>
            <a:pPr>
              <a:buNone/>
            </a:pPr>
            <a:r>
              <a:rPr lang="en-US" sz="2400" dirty="0" smtClean="0"/>
              <a:t>	(l)	ERCOT shall calculate and post on a quarterly basis all charges allocated to Load for all Qualified Scheduling Entities (QSEs) for each month and year-to-date </a:t>
            </a:r>
            <a:r>
              <a:rPr lang="en-US" sz="2400" strike="sngStrike" dirty="0" smtClean="0"/>
              <a:t> </a:t>
            </a:r>
            <a:r>
              <a:rPr lang="en-US" sz="2400" dirty="0" smtClean="0"/>
              <a:t>expressed in total dollars and for the total, dollars per </a:t>
            </a:r>
            <a:r>
              <a:rPr lang="en-US" sz="2400" dirty="0" err="1" smtClean="0"/>
              <a:t>MWh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Concern over phrase “cost to serve Load” and the need for several different Load denominators will be dealt with in footnotes to the quarterly report.</a:t>
            </a:r>
          </a:p>
          <a:p>
            <a:pPr>
              <a:buNone/>
            </a:pP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944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Proposed NPRR – Balancing Account Data Cuts 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219201"/>
            <a:ext cx="73152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CRR Balancing Account Extract is to provide Market Participants with a prototype of the CRR Balancing Account invoice. </a:t>
            </a:r>
          </a:p>
          <a:p>
            <a:endParaRPr lang="en-US" sz="2400" dirty="0" smtClean="0"/>
          </a:p>
          <a:p>
            <a:r>
              <a:rPr lang="en-US" sz="2400" dirty="0" smtClean="0"/>
              <a:t>Without the prior month balance, currently shown in Nodal Protocol as </a:t>
            </a:r>
            <a:r>
              <a:rPr lang="it-IT" sz="2400" b="1" dirty="0" smtClean="0"/>
              <a:t>CRRBAF</a:t>
            </a:r>
            <a:r>
              <a:rPr lang="it-IT" sz="2400" b="1" i="1" baseline="-25000" dirty="0" smtClean="0"/>
              <a:t> </a:t>
            </a:r>
            <a:r>
              <a:rPr lang="en-US" sz="2400" b="1" i="1" baseline="-25000" dirty="0" smtClean="0"/>
              <a:t>(m-1)</a:t>
            </a:r>
            <a:r>
              <a:rPr lang="en-US" sz="2400" b="1" dirty="0" smtClean="0"/>
              <a:t>, </a:t>
            </a:r>
            <a:r>
              <a:rPr lang="en-US" sz="2400" dirty="0" smtClean="0"/>
              <a:t>the calculation cannot be verified from the month’s extract. </a:t>
            </a:r>
          </a:p>
          <a:p>
            <a:endParaRPr lang="en-US" sz="2400" dirty="0" smtClean="0"/>
          </a:p>
          <a:p>
            <a:r>
              <a:rPr lang="en-US" sz="2400" dirty="0" smtClean="0"/>
              <a:t>The inclusion of the prior month data cut would align Nodal Protocols with the COPMG and the Balancing Account Extract User Guide. </a:t>
            </a:r>
          </a:p>
          <a:p>
            <a:endParaRPr lang="en-US" sz="2400" dirty="0" smtClean="0"/>
          </a:p>
          <a:p>
            <a:r>
              <a:rPr lang="en-US" sz="2400" dirty="0" smtClean="0"/>
              <a:t>CSWG will consider an NPRR to add the needed determinant and if approved, bring back to COPS.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pPr marL="514350" indent="-514350" algn="ctr">
              <a:buNone/>
              <a:defRPr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cs typeface="Aparajita" pitchFamily="34" charset="0"/>
              </a:rPr>
              <a:t>Next CSWG Meeting</a:t>
            </a:r>
          </a:p>
          <a:p>
            <a:pPr>
              <a:buNone/>
            </a:pPr>
            <a:r>
              <a:rPr lang="en-US" dirty="0" smtClean="0">
                <a:cs typeface="Aparajita" pitchFamily="34" charset="0"/>
              </a:rPr>
              <a:t>		Monday, October 26, 2015  </a:t>
            </a:r>
          </a:p>
          <a:p>
            <a:pPr>
              <a:buNone/>
            </a:pPr>
            <a:r>
              <a:rPr lang="en-US" dirty="0" smtClean="0">
                <a:cs typeface="Aparajita" pitchFamily="34" charset="0"/>
              </a:rPr>
              <a:t>		ERCOT Met Center, </a:t>
            </a:r>
            <a:r>
              <a:rPr lang="en-US" dirty="0" err="1" smtClean="0">
                <a:cs typeface="Aparajita" pitchFamily="34" charset="0"/>
              </a:rPr>
              <a:t>Rm</a:t>
            </a:r>
            <a:r>
              <a:rPr lang="en-US" dirty="0" smtClean="0">
                <a:cs typeface="Aparajita" pitchFamily="34" charset="0"/>
              </a:rPr>
              <a:t> 168 at 1:30pm</a:t>
            </a:r>
          </a:p>
          <a:p>
            <a:pPr>
              <a:buNone/>
            </a:pPr>
            <a:r>
              <a:rPr lang="en-US" dirty="0" smtClean="0">
                <a:cs typeface="Aparajita" pitchFamily="34" charset="0"/>
              </a:rPr>
              <a:t>		</a:t>
            </a:r>
            <a:r>
              <a:rPr lang="en-US" sz="2600" dirty="0" smtClean="0">
                <a:cs typeface="Aparajita" pitchFamily="34" charset="0"/>
              </a:rPr>
              <a:t>(later to accommodate DREAM TF attendance)</a:t>
            </a:r>
          </a:p>
          <a:p>
            <a:pPr>
              <a:buNone/>
            </a:pPr>
            <a:endParaRPr lang="en-US" sz="2600" dirty="0" smtClean="0">
              <a:cs typeface="Aparajita" pitchFamily="34" charset="0"/>
            </a:endParaRPr>
          </a:p>
          <a:p>
            <a:pPr>
              <a:buNone/>
            </a:pPr>
            <a:endParaRPr lang="en-US" sz="2600" dirty="0" smtClean="0">
              <a:cs typeface="Aparajita" pitchFamily="34" charset="0"/>
            </a:endParaRPr>
          </a:p>
          <a:p>
            <a:pPr>
              <a:buNone/>
            </a:pPr>
            <a:r>
              <a:rPr lang="en-US" sz="2600" dirty="0" smtClean="0">
                <a:cs typeface="Aparajita" pitchFamily="34" charset="0"/>
                <a:hlinkClick r:id="rId2"/>
              </a:rPr>
              <a:t>http://www.ercot.com/calendar/2015/10/26/76051-CSWG</a:t>
            </a:r>
            <a:endParaRPr lang="en-US" sz="2600" dirty="0" smtClean="0">
              <a:cs typeface="Aparajita" pitchFamily="34" charset="0"/>
            </a:endParaRPr>
          </a:p>
          <a:p>
            <a:pPr marL="514350" indent="-514350" algn="ctr">
              <a:buNone/>
              <a:defRPr/>
            </a:pPr>
            <a:r>
              <a:rPr lang="en-US" dirty="0" smtClean="0"/>
              <a:t> </a:t>
            </a:r>
          </a:p>
          <a:p>
            <a:pPr marL="514350" indent="-514350" algn="ctr">
              <a:buNone/>
              <a:defRPr/>
            </a:pPr>
            <a:endParaRPr lang="en-US" dirty="0" smtClean="0"/>
          </a:p>
          <a:p>
            <a:pPr marL="514350" indent="-514350" algn="ctr">
              <a:buNone/>
              <a:defRPr/>
            </a:pPr>
            <a:r>
              <a:rPr lang="en-US" dirty="0" smtClean="0"/>
              <a:t> </a:t>
            </a:r>
            <a:endParaRPr lang="en-US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7447</TotalTime>
  <Words>240</Words>
  <Application>Microsoft Office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COMMUNICATIONS AND SETTLEMENTS WORKING GROUP (CSWG) </vt:lpstr>
      <vt:lpstr>Versioning Price Resettlement</vt:lpstr>
      <vt:lpstr>ERCOT reporting Nodal Protocol 8.2 – Settlement Stability</vt:lpstr>
      <vt:lpstr>Proposed NPRR – Balancing Account Data Cuts </vt:lpstr>
      <vt:lpstr>PowerPoint Presentation</vt:lpstr>
    </vt:vector>
  </TitlesOfParts>
  <Company>Lower Colorado River Authority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COMMUNICATIONS AND SETTLEMENTS WORKING GROUP (CSWG)</dc:title>
  <dc:creator>heatherjo</dc:creator>
  <cp:lastModifiedBy>Clifton, Suzy</cp:lastModifiedBy>
  <cp:revision>189</cp:revision>
  <cp:lastPrinted>2015-04-06T15:20:49Z</cp:lastPrinted>
  <dcterms:created xsi:type="dcterms:W3CDTF">2015-03-22T16:17:53Z</dcterms:created>
  <dcterms:modified xsi:type="dcterms:W3CDTF">2015-10-12T22:08:10Z</dcterms:modified>
</cp:coreProperties>
</file>