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2"/>
  </p:notesMasterIdLst>
  <p:handoutMasterIdLst>
    <p:handoutMasterId r:id="rId13"/>
  </p:handoutMasterIdLst>
  <p:sldIdLst>
    <p:sldId id="258" r:id="rId5"/>
    <p:sldId id="270" r:id="rId6"/>
    <p:sldId id="275" r:id="rId7"/>
    <p:sldId id="272" r:id="rId8"/>
    <p:sldId id="276" r:id="rId9"/>
    <p:sldId id="278" r:id="rId10"/>
    <p:sldId id="273" r:id="rId1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810" y="-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2980/Disclosure_Reports_draft_082615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October 8,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MISUG Projects on the Aging Projects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NOGRR084</a:t>
            </a:r>
          </a:p>
          <a:p>
            <a:pPr lvl="1"/>
            <a:r>
              <a:rPr lang="en-US" dirty="0" smtClean="0"/>
              <a:t>ERCOT executive team had additional questions regarding content and cost of revised data elements for the proposed revisions to NOGRR084</a:t>
            </a:r>
          </a:p>
          <a:p>
            <a:pPr lvl="1"/>
            <a:r>
              <a:rPr lang="en-US" dirty="0" smtClean="0"/>
              <a:t>ERCOT MIS team is gathering additional information for review</a:t>
            </a:r>
          </a:p>
          <a:p>
            <a:pPr lvl="1"/>
            <a:r>
              <a:rPr lang="en-US" dirty="0" smtClean="0"/>
              <a:t>When ERCOT review is complete, new NOGRR will be prepared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37A5627-B2CB-41F8-9D98-27228EECDECB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to pull together internal groups to establish/verify impacted systems</a:t>
            </a:r>
          </a:p>
          <a:p>
            <a:r>
              <a:rPr lang="en-US" dirty="0" smtClean="0"/>
              <a:t>Releases will be grouped by system(s) impacted</a:t>
            </a:r>
          </a:p>
          <a:p>
            <a:r>
              <a:rPr lang="en-US" dirty="0" smtClean="0"/>
              <a:t>ERCOT also to verify requirements language for each report</a:t>
            </a:r>
          </a:p>
          <a:p>
            <a:r>
              <a:rPr lang="en-US" dirty="0" smtClean="0"/>
              <a:t>MISUG will draft necessary NPRRs/SCRs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F703AC1-8051-4BFC-B16E-31AFEE4CC87B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2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419"/>
              </p:ext>
            </p:extLst>
          </p:nvPr>
        </p:nvGraphicFramePr>
        <p:xfrm>
          <a:off x="152400" y="838200"/>
          <a:ext cx="8589328" cy="5074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7000"/>
                <a:gridCol w="4876800"/>
                <a:gridCol w="104552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Report Name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Frequency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Net Dependable Capability Test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Net </a:t>
                      </a:r>
                      <a:r>
                        <a:rPr lang="en-US" sz="1100" u="none" strike="noStrike" dirty="0">
                          <a:effectLst/>
                        </a:rPr>
                        <a:t>dependable real power capability testing for 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Capability Test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testing for generation </a:t>
                      </a:r>
                      <a:r>
                        <a:rPr lang="en-US" sz="1100" u="none" strike="noStrike" dirty="0" smtClean="0">
                          <a:effectLst/>
                        </a:rPr>
                        <a:t>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Hydro Responsive Testing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Record of when hydro responsive test was received at ERCOT and results.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Governor Test Results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Report of generation resources governor speed tests received from generation entities.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Constant Frequency Control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Attestation </a:t>
                      </a:r>
                      <a:r>
                        <a:rPr lang="en-US" sz="1100" u="none" strike="noStrike" dirty="0">
                          <a:effectLst/>
                        </a:rPr>
                        <a:t>that </a:t>
                      </a:r>
                      <a:r>
                        <a:rPr lang="en-US" sz="1100" u="none" strike="noStrike" dirty="0" smtClean="0">
                          <a:effectLst/>
                        </a:rPr>
                        <a:t>QSEs </a:t>
                      </a:r>
                      <a:r>
                        <a:rPr lang="en-US" sz="1100" u="none" strike="noStrike" dirty="0">
                          <a:effectLst/>
                        </a:rPr>
                        <a:t>have the capability to operate in constant frequency control mode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Yearly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Generic Transmission Limits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Posting of </a:t>
                      </a:r>
                      <a:r>
                        <a:rPr lang="en-US" sz="1100" u="none" strike="noStrike" dirty="0">
                          <a:effectLst/>
                        </a:rPr>
                        <a:t>GTL </a:t>
                      </a:r>
                      <a:r>
                        <a:rPr lang="en-US" sz="11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1100" u="none" strike="noStrike" dirty="0">
                          <a:effectLst/>
                        </a:rPr>
                        <a:t>in any ERCOT </a:t>
                      </a:r>
                      <a:r>
                        <a:rPr lang="en-US" sz="1100" u="none" strike="noStrike" dirty="0" smtClean="0">
                          <a:effectLst/>
                        </a:rPr>
                        <a:t>application.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Daily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ROS System Operations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synopsis of several items pertaining to real-time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..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CSA Report for CRs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Information needed by CRs </a:t>
                      </a:r>
                      <a:r>
                        <a:rPr lang="en-US" sz="1100" u="none" strike="noStrike" dirty="0">
                          <a:effectLst/>
                        </a:rPr>
                        <a:t>to audit their CSA's </a:t>
                      </a:r>
                      <a:r>
                        <a:rPr lang="en-US" sz="1100" u="none" strike="noStrike" dirty="0" smtClean="0">
                          <a:effectLst/>
                        </a:rPr>
                        <a:t>ownership.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 Performance Measures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Compliance tracking against ERCOT Retail Protocols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Quarterly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Customer Billing Contact Information &amp; ESIID Counts by Rep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Provides compliance with CBCI that includes ESIID counts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IAG RMS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Trending data on </a:t>
                      </a:r>
                      <a:r>
                        <a:rPr lang="en-US" sz="1100" u="none" strike="noStrike" dirty="0" smtClean="0">
                          <a:effectLst/>
                        </a:rPr>
                        <a:t>Inadvertent </a:t>
                      </a:r>
                      <a:r>
                        <a:rPr lang="en-US" sz="1100" u="none" strike="noStrike" dirty="0">
                          <a:effectLst/>
                        </a:rPr>
                        <a:t>Gain issues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RMS meetings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ESIIDs Excercising Option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ESIIDs </a:t>
                      </a:r>
                      <a:r>
                        <a:rPr lang="en-US" sz="1100" u="none" strike="noStrike" dirty="0">
                          <a:effectLst/>
                        </a:rPr>
                        <a:t>that have </a:t>
                      </a:r>
                      <a:r>
                        <a:rPr lang="en-US" sz="1100" u="none" strike="noStrike" dirty="0" smtClean="0">
                          <a:effectLst/>
                        </a:rPr>
                        <a:t>exercised provider </a:t>
                      </a:r>
                      <a:r>
                        <a:rPr lang="en-US" sz="1100" u="none" strike="noStrike" dirty="0">
                          <a:effectLst/>
                        </a:rPr>
                        <a:t>option to not be affiliated with the </a:t>
                      </a:r>
                      <a:r>
                        <a:rPr lang="en-US" sz="1100" u="none" strike="noStrike" dirty="0" smtClean="0">
                          <a:effectLst/>
                        </a:rPr>
                        <a:t>AREP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Ad-Hoc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Transaction Summary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Month-end Retail Transaction Volumes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Operations Overview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Details </a:t>
                      </a:r>
                      <a:r>
                        <a:rPr lang="en-US" sz="1100" u="none" strike="noStrike" dirty="0">
                          <a:effectLst/>
                        </a:rPr>
                        <a:t>regarding previous month’s Reliability &amp; Commercial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ERCOT Monthly Financials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Statement of Financial </a:t>
                      </a:r>
                      <a:r>
                        <a:rPr lang="en-US" sz="1100" u="none" strike="noStrike" dirty="0" smtClean="0">
                          <a:effectLst/>
                        </a:rPr>
                        <a:t>Position, </a:t>
                      </a:r>
                      <a:r>
                        <a:rPr lang="en-US" sz="1100" u="none" strike="noStrike" dirty="0">
                          <a:effectLst/>
                        </a:rPr>
                        <a:t>Statement of </a:t>
                      </a:r>
                      <a:r>
                        <a:rPr lang="en-US" sz="1100" u="none" strike="noStrike" dirty="0" smtClean="0">
                          <a:effectLst/>
                        </a:rPr>
                        <a:t>Activities, </a:t>
                      </a:r>
                      <a:r>
                        <a:rPr lang="en-US" sz="1100" u="none" strike="noStrike" dirty="0">
                          <a:effectLst/>
                        </a:rPr>
                        <a:t>and Statement of Cash Flows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QSEs in ERCOT Region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List of QSEs in ERCOT Region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A4F6397-0919-4EEA-BB48-109A7AEDBDF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2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 List – Rebooted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60-Day Disclosure data</a:t>
            </a:r>
          </a:p>
          <a:p>
            <a:pPr lvl="2"/>
            <a:r>
              <a:rPr lang="en-US" dirty="0" smtClean="0"/>
              <a:t>Data in the offer curves is published as zero when it ought to be null</a:t>
            </a:r>
          </a:p>
          <a:p>
            <a:pPr lvl="2"/>
            <a:r>
              <a:rPr lang="en-US" dirty="0" smtClean="0"/>
              <a:t>Fix is under development</a:t>
            </a:r>
          </a:p>
          <a:p>
            <a:pPr lvl="2"/>
            <a:r>
              <a:rPr lang="en-US" dirty="0" smtClean="0"/>
              <a:t>Implementation in early 2016</a:t>
            </a:r>
          </a:p>
          <a:p>
            <a:pPr lvl="1"/>
            <a:r>
              <a:rPr lang="en-US" dirty="0" smtClean="0"/>
              <a:t>Load Forecast Distribution Factors Report Changes</a:t>
            </a:r>
          </a:p>
          <a:p>
            <a:pPr lvl="2"/>
            <a:r>
              <a:rPr lang="en-US" dirty="0" smtClean="0"/>
              <a:t>Recommended to ERCOT to change publication timing</a:t>
            </a:r>
          </a:p>
          <a:p>
            <a:pPr lvl="2"/>
            <a:r>
              <a:rPr lang="en-US" dirty="0" smtClean="0"/>
              <a:t>Once per day, 5 AM</a:t>
            </a:r>
          </a:p>
          <a:p>
            <a:pPr lvl="2"/>
            <a:r>
              <a:rPr lang="en-US" dirty="0" smtClean="0"/>
              <a:t>In last release of 2015</a:t>
            </a:r>
          </a:p>
          <a:p>
            <a:r>
              <a:rPr lang="en-US" dirty="0" smtClean="0"/>
              <a:t>Closed until NPRRs submitted</a:t>
            </a:r>
          </a:p>
          <a:p>
            <a:pPr lvl="1"/>
            <a:r>
              <a:rPr lang="en-US" dirty="0" smtClean="0"/>
              <a:t>Active Power Investments will submit</a:t>
            </a:r>
          </a:p>
          <a:p>
            <a:pPr lvl="2"/>
            <a:r>
              <a:rPr lang="en-US" dirty="0" smtClean="0"/>
              <a:t>DCTIE </a:t>
            </a:r>
            <a:r>
              <a:rPr lang="en-US" dirty="0"/>
              <a:t>schedules </a:t>
            </a:r>
            <a:r>
              <a:rPr lang="en-US" dirty="0" smtClean="0"/>
              <a:t>– Historical information</a:t>
            </a:r>
          </a:p>
          <a:p>
            <a:pPr lvl="2"/>
            <a:r>
              <a:rPr lang="en-US" dirty="0" smtClean="0"/>
              <a:t>List </a:t>
            </a:r>
            <a:r>
              <a:rPr lang="en-US" dirty="0"/>
              <a:t>of marginal </a:t>
            </a:r>
            <a:r>
              <a:rPr lang="en-US" dirty="0" smtClean="0"/>
              <a:t>units</a:t>
            </a:r>
          </a:p>
          <a:p>
            <a:pPr lvl="2"/>
            <a:r>
              <a:rPr lang="en-US" dirty="0" smtClean="0"/>
              <a:t>Ancillary Services Capacity Monitor – Historical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 Data User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/>
          <a:lstStyle/>
          <a:p>
            <a:r>
              <a:rPr lang="en-US" dirty="0" smtClean="0"/>
              <a:t>Draft is available for review: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www.ercot.com/content/wcm/key_documents_lists/72980/Disclosure_Reports_draft_082615.xlsx</a:t>
            </a:r>
            <a:endParaRPr lang="en-US" dirty="0" smtClean="0"/>
          </a:p>
          <a:p>
            <a:pPr lvl="1"/>
            <a:r>
              <a:rPr lang="en-US" dirty="0" smtClean="0"/>
              <a:t>Contains</a:t>
            </a:r>
          </a:p>
          <a:p>
            <a:pPr lvl="2"/>
            <a:r>
              <a:rPr lang="en-US" dirty="0" smtClean="0"/>
              <a:t>Report names and numbers</a:t>
            </a:r>
          </a:p>
          <a:p>
            <a:pPr lvl="2"/>
            <a:r>
              <a:rPr lang="en-US" dirty="0" smtClean="0"/>
              <a:t>Files contained in reports</a:t>
            </a:r>
          </a:p>
          <a:p>
            <a:pPr lvl="2"/>
            <a:r>
              <a:rPr lang="en-US" dirty="0" smtClean="0"/>
              <a:t>Column definitions</a:t>
            </a:r>
          </a:p>
          <a:p>
            <a:pPr lvl="2"/>
            <a:r>
              <a:rPr lang="en-US" dirty="0" smtClean="0"/>
              <a:t>Brief description of data</a:t>
            </a:r>
          </a:p>
          <a:p>
            <a:r>
              <a:rPr lang="en-US" dirty="0" smtClean="0"/>
              <a:t>Comments welcome</a:t>
            </a:r>
          </a:p>
          <a:p>
            <a:pPr lvl="1"/>
            <a:r>
              <a:rPr lang="en-US" dirty="0" smtClean="0"/>
              <a:t>Initial feedback has been favorable</a:t>
            </a:r>
          </a:p>
          <a:p>
            <a:pPr lvl="1"/>
            <a:r>
              <a:rPr lang="en-US" dirty="0" smtClean="0"/>
              <a:t>Additional information has been requested</a:t>
            </a:r>
          </a:p>
          <a:p>
            <a:pPr lvl="2"/>
            <a:r>
              <a:rPr lang="en-US" dirty="0" smtClean="0"/>
              <a:t>Examples </a:t>
            </a:r>
            <a:r>
              <a:rPr lang="en-US" smtClean="0"/>
              <a:t>and descriptions</a:t>
            </a:r>
          </a:p>
          <a:p>
            <a:pPr lvl="2"/>
            <a:r>
              <a:rPr lang="en-US" smtClean="0"/>
              <a:t>Helpful </a:t>
            </a:r>
            <a:r>
              <a:rPr lang="en-US" dirty="0" smtClean="0"/>
              <a:t>for new Market Participants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10/9/2015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5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MISUG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October 27, 2015</a:t>
            </a:r>
          </a:p>
          <a:p>
            <a:r>
              <a:rPr lang="en-US" dirty="0" smtClean="0"/>
              <a:t>9:30 AM – Noon</a:t>
            </a:r>
          </a:p>
          <a:p>
            <a:r>
              <a:rPr lang="en-US" dirty="0" smtClean="0"/>
              <a:t>WebEx 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0AB946-8795-420C-AED1-0465333D42BF}" type="datetime1">
              <a:rPr lang="en-US" smtClean="0"/>
              <a:t>10/9/2015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c34af464-7aa1-4edd-9be4-83dffc1cb926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14279</TotalTime>
  <Words>474</Words>
  <Application>Microsoft Office PowerPoint</Application>
  <PresentationFormat>On-screen Show (4:3)</PresentationFormat>
  <Paragraphs>104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MISUG Update to COPS</vt:lpstr>
      <vt:lpstr>MISUG Projects on the Aging Projects List</vt:lpstr>
      <vt:lpstr>Reports to be Automated</vt:lpstr>
      <vt:lpstr>Reports to be Automated</vt:lpstr>
      <vt:lpstr>Open Items List – Rebooted</vt:lpstr>
      <vt:lpstr>Disclosure Data User Guides</vt:lpstr>
      <vt:lpstr>Next MISUG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Clifton, Suzy</cp:lastModifiedBy>
  <cp:revision>867</cp:revision>
  <cp:lastPrinted>2015-04-13T14:50:48Z</cp:lastPrinted>
  <dcterms:created xsi:type="dcterms:W3CDTF">2005-04-21T14:28:35Z</dcterms:created>
  <dcterms:modified xsi:type="dcterms:W3CDTF">2015-10-09T13:56:06Z</dcterms:modified>
</cp:coreProperties>
</file>