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12"/>
  </p:notesMasterIdLst>
  <p:handoutMasterIdLst>
    <p:handoutMasterId r:id="rId13"/>
  </p:handoutMasterIdLst>
  <p:sldIdLst>
    <p:sldId id="260" r:id="rId5"/>
    <p:sldId id="675" r:id="rId6"/>
    <p:sldId id="677" r:id="rId7"/>
    <p:sldId id="676" r:id="rId8"/>
    <p:sldId id="671" r:id="rId9"/>
    <p:sldId id="672" r:id="rId10"/>
    <p:sldId id="673" r:id="rId11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373"/>
    <a:srgbClr val="00385E"/>
    <a:srgbClr val="C26508"/>
    <a:srgbClr val="005386"/>
    <a:srgbClr val="55BAB7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1331" autoAdjust="0"/>
  </p:normalViewPr>
  <p:slideViewPr>
    <p:cSldViewPr snapToGrid="0" snapToObjects="1">
      <p:cViewPr>
        <p:scale>
          <a:sx n="80" d="100"/>
          <a:sy n="80" d="100"/>
        </p:scale>
        <p:origin x="-888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785BD9-95FD-434A-AA03-7304E24CFB24}" type="datetimeFigureOut">
              <a:rPr lang="en-US"/>
              <a:pPr>
                <a:defRPr/>
              </a:pPr>
              <a:t>4/14/2015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C6BB21-0265-4CFE-971F-C55EF6B6A0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293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8C4006-706F-45FB-9C41-C1F5A4FB485D}" type="datetimeFigureOut">
              <a:rPr lang="en-US"/>
              <a:pPr>
                <a:defRPr/>
              </a:pPr>
              <a:t>4/14/2015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BBD9533-7C8D-4997-A7FB-4194A59E1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766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CE5935-22F7-4C14-8AF9-96FEE1CB9791}" type="slidenum">
              <a:rPr lang="en-US" altLang="en-US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243539-E40C-4C70-8051-87939417C720}" type="datetime1">
              <a:rPr lang="en-US"/>
              <a:pPr>
                <a:defRPr/>
              </a:pPr>
              <a:t>4/14/2015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65D1CE5-9A94-47F2-AE29-C7A5DA847B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084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4060"/>
            <a:ext cx="8229600" cy="5123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151031"/>
            <a:ext cx="8229600" cy="81318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497638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EFD0569-0ABD-411E-8A57-5B06900FAC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2"/>
          </p:nvPr>
        </p:nvSpPr>
        <p:spPr>
          <a:xfrm>
            <a:off x="457200" y="649763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EBCB11-BF7D-46DB-8703-CA07858C1E69}" type="datetime1">
              <a:rPr lang="en-US"/>
              <a:pPr>
                <a:defRPr/>
              </a:pPr>
              <a:t>4/14/2015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89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0642CD-AEF1-4EAC-8722-617AA9CBEE8E}" type="datetime1">
              <a:rPr lang="en-US"/>
              <a:pPr>
                <a:defRPr/>
              </a:pPr>
              <a:t>4/14/2015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C5DB8-D2A4-4A85-AF6B-90AC71ECDC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05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024725-C046-45E2-BA42-74D420CBD599}" type="datetime1">
              <a:rPr lang="en-US"/>
              <a:pPr>
                <a:defRPr/>
              </a:pPr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BCF73A-FF0A-46E8-A44F-6472AB3700C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5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1033" name="Picture 8" descr="ERCOT cmyk-01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6024563"/>
            <a:ext cx="8175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3584" r:id="rId1"/>
    <p:sldLayoutId id="2147493585" r:id="rId2"/>
    <p:sldLayoutId id="214749358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603250" y="244475"/>
            <a:ext cx="7727950" cy="5474831"/>
            <a:chOff x="603250" y="546100"/>
            <a:chExt cx="7727950" cy="5474107"/>
          </a:xfrm>
        </p:grpSpPr>
        <p:pic>
          <p:nvPicPr>
            <p:cNvPr id="7172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250" y="546100"/>
              <a:ext cx="2457704" cy="104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3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3889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b="1" dirty="0" smtClean="0"/>
                <a:t>Economic Outage Coordination Process Options</a:t>
              </a: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b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b="1" i="1" dirty="0" smtClean="0"/>
            </a:p>
            <a:p>
              <a:pPr>
                <a:buNone/>
              </a:pPr>
              <a:endParaRPr lang="en-US" sz="1800" b="1" i="1" dirty="0" smtClean="0"/>
            </a:p>
            <a:p>
              <a:pPr>
                <a:buNone/>
              </a:pPr>
              <a:r>
                <a:rPr lang="en-US" sz="1800" dirty="0" smtClean="0"/>
                <a:t>OCITF </a:t>
              </a:r>
            </a:p>
            <a:p>
              <a:pPr>
                <a:buNone/>
              </a:pPr>
              <a:r>
                <a:rPr lang="en-US" sz="1800" dirty="0" smtClean="0"/>
                <a:t>April 15, 2015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US" altLang="en-US" sz="1800" i="1" dirty="0"/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dirty="0"/>
                <a:t>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440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19A968-8624-456A-B84F-3D8A35E8AF0C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 90 Days?</a:t>
            </a:r>
            <a:endParaRPr lang="en-US" sz="1100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All Outage Requests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44196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862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150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4324350" y="-819150"/>
            <a:ext cx="76200" cy="56769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78179" y="2102950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52800" y="2819400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6388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45339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44220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65532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50673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1" idx="2"/>
            <a:endCxn id="19" idx="3"/>
          </p:cNvCxnSpPr>
          <p:nvPr/>
        </p:nvCxnSpPr>
        <p:spPr>
          <a:xfrm rot="5400000">
            <a:off x="5962650" y="2457450"/>
            <a:ext cx="876300" cy="1600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36794" y="281939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206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2732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0673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590800" y="4419600"/>
            <a:ext cx="10668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63733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6576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7174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50673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515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0255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43" name="Straight Arrow Connector 42"/>
          <p:cNvCxnSpPr>
            <a:stCxn id="4" idx="2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48654" y="3352800"/>
            <a:ext cx="97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To &lt;90 Day</a:t>
            </a:r>
          </a:p>
          <a:p>
            <a:pPr algn="ctr"/>
            <a:r>
              <a:rPr lang="en-US" sz="1400" dirty="0" smtClean="0"/>
              <a:t>Process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Existing Process for &gt;90 Days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419600" y="1579418"/>
            <a:ext cx="3596244" cy="2668732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ine Callout 1 37"/>
          <p:cNvSpPr/>
          <p:nvPr/>
        </p:nvSpPr>
        <p:spPr>
          <a:xfrm>
            <a:off x="6327566" y="781787"/>
            <a:ext cx="2246418" cy="560125"/>
          </a:xfrm>
          <a:prstGeom prst="borderCallout1">
            <a:avLst>
              <a:gd name="adj1" fmla="val 109915"/>
              <a:gd name="adj2" fmla="val 92107"/>
              <a:gd name="adj3" fmla="val 189348"/>
              <a:gd name="adj4" fmla="val 75423"/>
            </a:avLst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This is done somewhat simultaneously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1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 90 Days?</a:t>
            </a:r>
            <a:endParaRPr lang="en-US" sz="1100" dirty="0"/>
          </a:p>
        </p:txBody>
      </p:sp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All Outage Requests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44196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8862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150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4324350" y="-819150"/>
            <a:ext cx="76200" cy="56769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78179" y="2102950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352800" y="2819400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56388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45339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44220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65532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50673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21" idx="2"/>
            <a:endCxn id="19" idx="3"/>
          </p:cNvCxnSpPr>
          <p:nvPr/>
        </p:nvCxnSpPr>
        <p:spPr>
          <a:xfrm rot="5400000">
            <a:off x="5962650" y="2457450"/>
            <a:ext cx="876300" cy="1600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36794" y="281939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51206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2732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0673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590800" y="4419600"/>
            <a:ext cx="10668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63733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36576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57174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50673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6515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40255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43" name="Straight Arrow Connector 42"/>
          <p:cNvCxnSpPr>
            <a:stCxn id="4" idx="2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748654" y="3352800"/>
            <a:ext cx="97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To &lt;90 Day</a:t>
            </a:r>
          </a:p>
          <a:p>
            <a:pPr algn="ctr"/>
            <a:r>
              <a:rPr lang="en-US" sz="1400" dirty="0" smtClean="0"/>
              <a:t>Process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Proposed Process for &gt;90 Days</a:t>
            </a:r>
            <a:endParaRPr lang="en-US" sz="36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145775" y="5293929"/>
            <a:ext cx="0" cy="324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Alternate Process 35"/>
          <p:cNvSpPr/>
          <p:nvPr/>
        </p:nvSpPr>
        <p:spPr>
          <a:xfrm>
            <a:off x="2612375" y="5677403"/>
            <a:ext cx="1066800" cy="342900"/>
          </a:xfrm>
          <a:prstGeom prst="flowChartAlternateProcess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Secure</a:t>
            </a:r>
            <a:endParaRPr 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&lt;90 Day Submittals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62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3409950" y="95250"/>
            <a:ext cx="76200" cy="38481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27051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25932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47244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07994" y="281939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2918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4444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385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800100" y="4419600"/>
            <a:ext cx="10287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45445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88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886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32385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227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1967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" name="Straight Arrow Connector 2"/>
          <p:cNvCxnSpPr>
            <a:endCxn id="5" idx="1"/>
          </p:cNvCxnSpPr>
          <p:nvPr/>
        </p:nvCxnSpPr>
        <p:spPr>
          <a:xfrm>
            <a:off x="609600" y="2400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Existing Process for &lt; 90 Days</a:t>
            </a:r>
            <a:endParaRPr lang="en-US" sz="3600" dirty="0"/>
          </a:p>
        </p:txBody>
      </p:sp>
      <p:cxnSp>
        <p:nvCxnSpPr>
          <p:cNvPr id="36" name="Elbow Connector 35"/>
          <p:cNvCxnSpPr>
            <a:stCxn id="21" idx="2"/>
            <a:endCxn id="19" idx="3"/>
          </p:cNvCxnSpPr>
          <p:nvPr/>
        </p:nvCxnSpPr>
        <p:spPr>
          <a:xfrm rot="5400000">
            <a:off x="4133850" y="2457450"/>
            <a:ext cx="876300" cy="16002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1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&lt;90 Day Submittals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62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3409950" y="95250"/>
            <a:ext cx="76200" cy="38481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100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27051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25932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47244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407994" y="281939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2918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4444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385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800100" y="4419600"/>
            <a:ext cx="10287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45445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88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886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32385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227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1967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" name="Straight Arrow Connector 2"/>
          <p:cNvCxnSpPr>
            <a:endCxn id="5" idx="1"/>
          </p:cNvCxnSpPr>
          <p:nvPr/>
        </p:nvCxnSpPr>
        <p:spPr>
          <a:xfrm>
            <a:off x="609600" y="2400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Process 33"/>
          <p:cNvSpPr/>
          <p:nvPr/>
        </p:nvSpPr>
        <p:spPr>
          <a:xfrm>
            <a:off x="4838700" y="3353800"/>
            <a:ext cx="1066800" cy="685800"/>
          </a:xfrm>
          <a:prstGeom prst="flowChartProcess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2060"/>
                </a:solidFill>
              </a:rPr>
              <a:t>Post (if Passes Reliability)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8" name="Straight Arrow Connector 7"/>
          <p:cNvCxnSpPr>
            <a:stCxn id="21" idx="2"/>
            <a:endCxn id="34" idx="0"/>
          </p:cNvCxnSpPr>
          <p:nvPr/>
        </p:nvCxnSpPr>
        <p:spPr>
          <a:xfrm>
            <a:off x="5372100" y="2819400"/>
            <a:ext cx="0" cy="53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4" idx="1"/>
            <a:endCxn id="19" idx="3"/>
          </p:cNvCxnSpPr>
          <p:nvPr/>
        </p:nvCxnSpPr>
        <p:spPr>
          <a:xfrm flipH="1" flipV="1">
            <a:off x="3771900" y="3695700"/>
            <a:ext cx="1066800" cy="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Proposed &lt; 90 Day Process – Option 1</a:t>
            </a:r>
            <a:endParaRPr lang="en-US" sz="3600" dirty="0"/>
          </a:p>
        </p:txBody>
      </p:sp>
      <p:sp>
        <p:nvSpPr>
          <p:cNvPr id="7" name="Line Callout 1 6"/>
          <p:cNvSpPr/>
          <p:nvPr/>
        </p:nvSpPr>
        <p:spPr>
          <a:xfrm>
            <a:off x="6327566" y="781787"/>
            <a:ext cx="2375563" cy="1324771"/>
          </a:xfrm>
          <a:prstGeom prst="borderCallout1">
            <a:avLst>
              <a:gd name="adj1" fmla="val 18750"/>
              <a:gd name="adj2" fmla="val -8333"/>
              <a:gd name="adj3" fmla="val 98183"/>
              <a:gd name="adj4" fmla="val -122815"/>
            </a:avLst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New Criteria: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Historic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TOAP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Wind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Specific Gen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???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30" name="Line Callout 1 29"/>
          <p:cNvSpPr/>
          <p:nvPr/>
        </p:nvSpPr>
        <p:spPr>
          <a:xfrm>
            <a:off x="6479965" y="4633514"/>
            <a:ext cx="2375563" cy="1324771"/>
          </a:xfrm>
          <a:prstGeom prst="borderCallout1">
            <a:avLst>
              <a:gd name="adj1" fmla="val -10831"/>
              <a:gd name="adj2" fmla="val 23660"/>
              <a:gd name="adj3" fmla="val -60481"/>
              <a:gd name="adj4" fmla="val -19337"/>
            </a:avLst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List of Potential High Economic Impact Outages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Posted on MIS Public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90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6587284" y="3267775"/>
            <a:ext cx="1295400" cy="838200"/>
          </a:xfrm>
          <a:prstGeom prst="flowChartDecision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002060"/>
                </a:solidFill>
              </a:rPr>
              <a:t>Exceeds $ Criteria</a:t>
            </a:r>
          </a:p>
        </p:txBody>
      </p:sp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&lt;90 Day Submittals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9" name="Straight Arrow Connector 8"/>
          <p:cNvCxnSpPr>
            <a:stCxn id="4" idx="1"/>
            <a:endCxn id="19" idx="3"/>
          </p:cNvCxnSpPr>
          <p:nvPr/>
        </p:nvCxnSpPr>
        <p:spPr>
          <a:xfrm flipH="1">
            <a:off x="3771900" y="3686875"/>
            <a:ext cx="2815384" cy="8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62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3409950" y="95250"/>
            <a:ext cx="76200" cy="38481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59235" y="338471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263859" y="4111823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27051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25932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47244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19800" y="2046740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2918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4444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385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800100" y="4419600"/>
            <a:ext cx="10287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45445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88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886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32385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227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1967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" name="Straight Arrow Connector 2"/>
          <p:cNvCxnSpPr>
            <a:endCxn id="5" idx="1"/>
          </p:cNvCxnSpPr>
          <p:nvPr/>
        </p:nvCxnSpPr>
        <p:spPr>
          <a:xfrm>
            <a:off x="609600" y="2400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Process 33"/>
          <p:cNvSpPr/>
          <p:nvPr/>
        </p:nvSpPr>
        <p:spPr>
          <a:xfrm>
            <a:off x="6694595" y="2057400"/>
            <a:ext cx="1066800" cy="685800"/>
          </a:xfrm>
          <a:prstGeom prst="flowChartProcess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2060"/>
                </a:solidFill>
              </a:rPr>
              <a:t>Analyze Cost with Future Tool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8" name="Straight Arrow Connector 7"/>
          <p:cNvCxnSpPr>
            <a:stCxn id="21" idx="3"/>
            <a:endCxn id="34" idx="1"/>
          </p:cNvCxnSpPr>
          <p:nvPr/>
        </p:nvCxnSpPr>
        <p:spPr>
          <a:xfrm>
            <a:off x="6019800" y="2400300"/>
            <a:ext cx="67479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4" idx="2"/>
            <a:endCxn id="4" idx="0"/>
          </p:cNvCxnSpPr>
          <p:nvPr/>
        </p:nvCxnSpPr>
        <p:spPr>
          <a:xfrm>
            <a:off x="7227995" y="2743200"/>
            <a:ext cx="6989" cy="524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36" idx="1"/>
            <a:endCxn id="19" idx="3"/>
          </p:cNvCxnSpPr>
          <p:nvPr/>
        </p:nvCxnSpPr>
        <p:spPr>
          <a:xfrm rot="10800000">
            <a:off x="3771901" y="3695700"/>
            <a:ext cx="2929685" cy="1257300"/>
          </a:xfrm>
          <a:prstGeom prst="bentConnector3">
            <a:avLst>
              <a:gd name="adj1" fmla="val 2930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lowchart: Process 35"/>
          <p:cNvSpPr/>
          <p:nvPr/>
        </p:nvSpPr>
        <p:spPr>
          <a:xfrm>
            <a:off x="6701585" y="4610100"/>
            <a:ext cx="1066800" cy="685800"/>
          </a:xfrm>
          <a:prstGeom prst="flowChartProcess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2060"/>
                </a:solidFill>
              </a:rPr>
              <a:t>Post  (if Passes Reliability)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>
            <a:stCxn id="4" idx="2"/>
            <a:endCxn id="36" idx="0"/>
          </p:cNvCxnSpPr>
          <p:nvPr/>
        </p:nvCxnSpPr>
        <p:spPr>
          <a:xfrm>
            <a:off x="7234984" y="4105975"/>
            <a:ext cx="1" cy="504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Proposed &lt; 90 Day Process – Option 2</a:t>
            </a:r>
            <a:endParaRPr lang="en-US" sz="3600" dirty="0"/>
          </a:p>
        </p:txBody>
      </p:sp>
      <p:sp>
        <p:nvSpPr>
          <p:cNvPr id="42" name="Line Callout 1 41"/>
          <p:cNvSpPr/>
          <p:nvPr/>
        </p:nvSpPr>
        <p:spPr>
          <a:xfrm>
            <a:off x="7588332" y="836476"/>
            <a:ext cx="1215845" cy="982162"/>
          </a:xfrm>
          <a:prstGeom prst="borderCallout1">
            <a:avLst>
              <a:gd name="adj1" fmla="val 104596"/>
              <a:gd name="adj2" fmla="val 81786"/>
              <a:gd name="adj3" fmla="val 266624"/>
              <a:gd name="adj4" fmla="val 3848"/>
            </a:avLst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rgbClr val="002060"/>
                </a:solidFill>
              </a:rPr>
              <a:t>Expected Congestion Rent Exceeds $xx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55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Decision 3"/>
          <p:cNvSpPr/>
          <p:nvPr/>
        </p:nvSpPr>
        <p:spPr>
          <a:xfrm>
            <a:off x="6587284" y="3267775"/>
            <a:ext cx="1295400" cy="838200"/>
          </a:xfrm>
          <a:prstGeom prst="flowChartDecision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rgbClr val="002060"/>
                </a:solidFill>
              </a:rPr>
              <a:t>Exceeds $ Criteria</a:t>
            </a:r>
            <a:endParaRPr lang="en-US" sz="900" dirty="0">
              <a:solidFill>
                <a:srgbClr val="002060"/>
              </a:solidFill>
            </a:endParaRPr>
          </a:p>
        </p:txBody>
      </p:sp>
      <p:sp>
        <p:nvSpPr>
          <p:cNvPr id="5" name="Flowchart: Alternate Process 4"/>
          <p:cNvSpPr/>
          <p:nvPr/>
        </p:nvSpPr>
        <p:spPr>
          <a:xfrm>
            <a:off x="990600" y="2057400"/>
            <a:ext cx="1066800" cy="6858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&lt;90 Day Submittals</a:t>
            </a:r>
            <a:endParaRPr lang="en-US" sz="1100" dirty="0"/>
          </a:p>
        </p:txBody>
      </p:sp>
      <p:sp>
        <p:nvSpPr>
          <p:cNvPr id="6" name="Flowchart: Decision 5"/>
          <p:cNvSpPr/>
          <p:nvPr/>
        </p:nvSpPr>
        <p:spPr>
          <a:xfrm>
            <a:off x="25908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High Impact?</a:t>
            </a:r>
            <a:endParaRPr lang="en-US" sz="1100" dirty="0"/>
          </a:p>
        </p:txBody>
      </p:sp>
      <p:cxnSp>
        <p:nvCxnSpPr>
          <p:cNvPr id="9" name="Straight Arrow Connector 8"/>
          <p:cNvCxnSpPr>
            <a:stCxn id="4" idx="1"/>
            <a:endCxn id="19" idx="3"/>
          </p:cNvCxnSpPr>
          <p:nvPr/>
        </p:nvCxnSpPr>
        <p:spPr>
          <a:xfrm flipH="1">
            <a:off x="3771900" y="3686875"/>
            <a:ext cx="2815384" cy="8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057400" y="24003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86200" y="2400300"/>
            <a:ext cx="838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21" idx="0"/>
            <a:endCxn id="5" idx="0"/>
          </p:cNvCxnSpPr>
          <p:nvPr/>
        </p:nvCxnSpPr>
        <p:spPr>
          <a:xfrm rot="16200000" flipH="1" flipV="1">
            <a:off x="3409950" y="95250"/>
            <a:ext cx="76200" cy="3848100"/>
          </a:xfrm>
          <a:prstGeom prst="bentConnector3">
            <a:avLst>
              <a:gd name="adj1" fmla="val -30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59235" y="338471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263859" y="4111823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0" y="2106559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sp>
        <p:nvSpPr>
          <p:cNvPr id="19" name="Flowchart: Process 18"/>
          <p:cNvSpPr/>
          <p:nvPr/>
        </p:nvSpPr>
        <p:spPr>
          <a:xfrm>
            <a:off x="2705100" y="3352800"/>
            <a:ext cx="10668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Reliability Analysis</a:t>
            </a:r>
            <a:endParaRPr lang="en-US" sz="1100" dirty="0"/>
          </a:p>
        </p:txBody>
      </p:sp>
      <p:sp>
        <p:nvSpPr>
          <p:cNvPr id="20" name="Flowchart: Decision 19"/>
          <p:cNvSpPr/>
          <p:nvPr/>
        </p:nvSpPr>
        <p:spPr>
          <a:xfrm>
            <a:off x="2593206" y="44577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OK?</a:t>
            </a:r>
            <a:endParaRPr lang="en-US" sz="1100" dirty="0"/>
          </a:p>
        </p:txBody>
      </p:sp>
      <p:sp>
        <p:nvSpPr>
          <p:cNvPr id="21" name="Flowchart: Decision 20"/>
          <p:cNvSpPr/>
          <p:nvPr/>
        </p:nvSpPr>
        <p:spPr>
          <a:xfrm>
            <a:off x="4724400" y="1981200"/>
            <a:ext cx="1295400" cy="838200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Move or Modify</a:t>
            </a:r>
            <a:endParaRPr lang="en-US" sz="1100" dirty="0"/>
          </a:p>
        </p:txBody>
      </p:sp>
      <p:cxnSp>
        <p:nvCxnSpPr>
          <p:cNvPr id="24" name="Straight Arrow Connector 23"/>
          <p:cNvCxnSpPr>
            <a:stCxn id="6" idx="2"/>
            <a:endCxn id="19" idx="0"/>
          </p:cNvCxnSpPr>
          <p:nvPr/>
        </p:nvCxnSpPr>
        <p:spPr>
          <a:xfrm>
            <a:off x="3238500" y="2819400"/>
            <a:ext cx="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19800" y="2046740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3291840" y="27783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5444490" y="1673422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238500" y="4762500"/>
            <a:ext cx="2406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800100" y="4419600"/>
            <a:ext cx="1028700" cy="9144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Approve</a:t>
            </a:r>
            <a:endParaRPr lang="en-US" sz="1050" dirty="0"/>
          </a:p>
        </p:txBody>
      </p:sp>
      <p:sp>
        <p:nvSpPr>
          <p:cNvPr id="33" name="Oval 32"/>
          <p:cNvSpPr/>
          <p:nvPr/>
        </p:nvSpPr>
        <p:spPr>
          <a:xfrm>
            <a:off x="4544528" y="4419600"/>
            <a:ext cx="914400" cy="9144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Reject</a:t>
            </a:r>
            <a:endParaRPr lang="en-US" sz="1100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828800" y="4876800"/>
            <a:ext cx="7644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888606" y="4876800"/>
            <a:ext cx="65592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9" idx="2"/>
            <a:endCxn id="20" idx="0"/>
          </p:cNvCxnSpPr>
          <p:nvPr/>
        </p:nvCxnSpPr>
        <p:spPr>
          <a:xfrm>
            <a:off x="3238500" y="4038600"/>
            <a:ext cx="2406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22791" y="4569023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2196718" y="457142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Yes</a:t>
            </a:r>
            <a:endParaRPr lang="en-US" sz="1400" dirty="0"/>
          </a:p>
        </p:txBody>
      </p:sp>
      <p:cxnSp>
        <p:nvCxnSpPr>
          <p:cNvPr id="3" name="Straight Arrow Connector 2"/>
          <p:cNvCxnSpPr>
            <a:endCxn id="5" idx="1"/>
          </p:cNvCxnSpPr>
          <p:nvPr/>
        </p:nvCxnSpPr>
        <p:spPr>
          <a:xfrm>
            <a:off x="609600" y="24003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Process 33"/>
          <p:cNvSpPr/>
          <p:nvPr/>
        </p:nvSpPr>
        <p:spPr>
          <a:xfrm>
            <a:off x="6694595" y="2057400"/>
            <a:ext cx="1066800" cy="685800"/>
          </a:xfrm>
          <a:prstGeom prst="flowChartProcess">
            <a:avLst/>
          </a:prstGeom>
          <a:solidFill>
            <a:schemeClr val="bg1"/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2060"/>
                </a:solidFill>
              </a:rPr>
              <a:t>Analyze Cost with Future Tool</a:t>
            </a:r>
            <a:endParaRPr lang="en-US" sz="1100" dirty="0">
              <a:solidFill>
                <a:srgbClr val="002060"/>
              </a:solidFill>
            </a:endParaRPr>
          </a:p>
        </p:txBody>
      </p:sp>
      <p:cxnSp>
        <p:nvCxnSpPr>
          <p:cNvPr id="8" name="Straight Arrow Connector 7"/>
          <p:cNvCxnSpPr>
            <a:stCxn id="21" idx="3"/>
            <a:endCxn id="34" idx="1"/>
          </p:cNvCxnSpPr>
          <p:nvPr/>
        </p:nvCxnSpPr>
        <p:spPr>
          <a:xfrm>
            <a:off x="6019800" y="2400300"/>
            <a:ext cx="67479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4" idx="2"/>
            <a:endCxn id="4" idx="0"/>
          </p:cNvCxnSpPr>
          <p:nvPr/>
        </p:nvCxnSpPr>
        <p:spPr>
          <a:xfrm>
            <a:off x="7227995" y="2743200"/>
            <a:ext cx="6989" cy="524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4" idx="2"/>
            <a:endCxn id="33" idx="6"/>
          </p:cNvCxnSpPr>
          <p:nvPr/>
        </p:nvCxnSpPr>
        <p:spPr>
          <a:xfrm rot="5400000">
            <a:off x="5961544" y="3603359"/>
            <a:ext cx="770825" cy="1776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Proposed &lt; </a:t>
            </a:r>
            <a:r>
              <a:rPr lang="en-US" sz="3600" dirty="0"/>
              <a:t>90 Day Process – </a:t>
            </a:r>
            <a:r>
              <a:rPr lang="en-US" sz="3600" dirty="0" smtClean="0"/>
              <a:t>Option 3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93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B5C2E6-0ACD-4F8A-86FC-4937515EAAFA}">
  <ds:schemaRefs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c34af464-7aa1-4edd-9be4-83dffc1cb926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37617</TotalTime>
  <Words>275</Words>
  <Application>Microsoft Office PowerPoint</Application>
  <PresentationFormat>On-screen Show (4:3)</PresentationFormat>
  <Paragraphs>126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Existing Process for &gt;90 Days</vt:lpstr>
      <vt:lpstr>Proposed Process for &gt;90 Days</vt:lpstr>
      <vt:lpstr>Existing Process for &lt; 90 Days</vt:lpstr>
      <vt:lpstr>Proposed &lt; 90 Day Process – Option 1</vt:lpstr>
      <vt:lpstr>Proposed &lt; 90 Day Process – Option 2</vt:lpstr>
      <vt:lpstr>Proposed &lt; 90 Day Process – Option 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Rickerson, Woody</cp:lastModifiedBy>
  <cp:revision>1316</cp:revision>
  <cp:lastPrinted>2013-12-09T17:46:13Z</cp:lastPrinted>
  <dcterms:created xsi:type="dcterms:W3CDTF">2010-04-12T23:12:02Z</dcterms:created>
  <dcterms:modified xsi:type="dcterms:W3CDTF">2015-04-14T18:20:29Z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