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4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3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4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9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1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4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4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1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5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9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9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2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730C9-205F-4FD3-9B5A-3EBB97E8DA80}" type="datetimeFigureOut">
              <a:rPr lang="en-US" smtClean="0"/>
              <a:pPr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CF63D-EFEE-4BEB-B1B3-D4DFAB609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8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76200" y="152400"/>
            <a:ext cx="8839200" cy="6477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b="1" dirty="0" smtClean="0">
              <a:latin typeface="Calibri" pitchFamily="34" charset="0"/>
              <a:ea typeface="Cambria Math"/>
            </a:endParaRPr>
          </a:p>
          <a:p>
            <a:endParaRPr lang="en-US" sz="2400" b="1" dirty="0">
              <a:latin typeface="Calibri" pitchFamily="34" charset="0"/>
              <a:ea typeface="Cambria Math"/>
            </a:endParaRPr>
          </a:p>
          <a:p>
            <a:endParaRPr lang="en-US" sz="2400" b="1" dirty="0" smtClean="0">
              <a:latin typeface="Calibri" pitchFamily="34" charset="0"/>
              <a:ea typeface="Cambria Math"/>
            </a:endParaRPr>
          </a:p>
          <a:p>
            <a:endParaRPr lang="en-US" sz="2400" b="1" dirty="0">
              <a:latin typeface="Calibri" pitchFamily="34" charset="0"/>
              <a:ea typeface="Cambria Math"/>
            </a:endParaRPr>
          </a:p>
          <a:p>
            <a:endParaRPr lang="en-US" sz="2400" b="1" dirty="0" smtClean="0">
              <a:latin typeface="Calibri" pitchFamily="34" charset="0"/>
              <a:ea typeface="Cambria Math"/>
            </a:endParaRPr>
          </a:p>
          <a:p>
            <a:pPr marL="0" indent="0" algn="ctr">
              <a:buNone/>
            </a:pPr>
            <a:endParaRPr lang="en-US" sz="2400" b="1" dirty="0" smtClean="0">
              <a:latin typeface="Calibri" pitchFamily="34" charset="0"/>
              <a:ea typeface="Cambria Math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Calibri" pitchFamily="34" charset="0"/>
                <a:ea typeface="Cambria Math"/>
              </a:rPr>
              <a:t>Resource Cost Working Group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Calibri" pitchFamily="34" charset="0"/>
                <a:ea typeface="Cambria Math"/>
              </a:rPr>
              <a:t>October 7, 2015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Calibri" pitchFamily="34" charset="0"/>
                <a:ea typeface="Cambria Math"/>
              </a:rPr>
              <a:t>WMS Update</a:t>
            </a:r>
            <a:endParaRPr lang="en-US" sz="1500" dirty="0" smtClean="0">
              <a:latin typeface="Cambria Math"/>
              <a:ea typeface="Cambria Math"/>
            </a:endParaRPr>
          </a:p>
          <a:p>
            <a:endParaRPr lang="en-US" sz="1500" dirty="0">
              <a:latin typeface="Cambria Math"/>
              <a:ea typeface="Cambria Math"/>
            </a:endParaRPr>
          </a:p>
          <a:p>
            <a:endParaRPr lang="en-US" sz="1900" dirty="0" smtClean="0">
              <a:ea typeface="Cambria Math"/>
            </a:endParaRPr>
          </a:p>
          <a:p>
            <a:endParaRPr lang="en-US" sz="1900" baseline="74000" dirty="0" smtClean="0"/>
          </a:p>
          <a:p>
            <a:endParaRPr lang="en-US" sz="1900" baseline="74000" dirty="0"/>
          </a:p>
          <a:p>
            <a:endParaRPr lang="en-US" sz="1900" baseline="74000" dirty="0" smtClean="0"/>
          </a:p>
          <a:p>
            <a:endParaRPr lang="en-US" sz="1900" baseline="75000" dirty="0" smtClean="0"/>
          </a:p>
          <a:p>
            <a:endParaRPr lang="en-US" sz="1900" baseline="75000" dirty="0"/>
          </a:p>
          <a:p>
            <a:endParaRPr lang="en-US" sz="1900" baseline="75000" dirty="0" smtClean="0"/>
          </a:p>
          <a:p>
            <a:endParaRPr lang="en-US" sz="1900" baseline="75000" dirty="0" smtClean="0"/>
          </a:p>
          <a:p>
            <a:endParaRPr lang="en-US" sz="1900" baseline="75000" dirty="0"/>
          </a:p>
          <a:p>
            <a:endParaRPr lang="en-US" sz="1900" baseline="75000" dirty="0" smtClean="0"/>
          </a:p>
          <a:p>
            <a:endParaRPr lang="en-US" sz="1900" baseline="75000" dirty="0"/>
          </a:p>
          <a:p>
            <a:endParaRPr lang="en-US" sz="1900" baseline="75000" dirty="0" smtClean="0"/>
          </a:p>
          <a:p>
            <a:endParaRPr lang="en-US" sz="1900" baseline="75000" dirty="0"/>
          </a:p>
          <a:p>
            <a:endParaRPr lang="en-US" sz="1900" baseline="75000" dirty="0" smtClean="0"/>
          </a:p>
          <a:p>
            <a:endParaRPr lang="en-US" sz="1900" baseline="75000" dirty="0"/>
          </a:p>
          <a:p>
            <a:endParaRPr lang="en-US" sz="1900" baseline="75000" dirty="0" smtClean="0"/>
          </a:p>
          <a:p>
            <a:endParaRPr lang="en-US" sz="1900" baseline="75000" dirty="0"/>
          </a:p>
          <a:p>
            <a:endParaRPr lang="en-US" sz="1900" dirty="0" smtClean="0"/>
          </a:p>
          <a:p>
            <a:endParaRPr lang="en-US" sz="1900" baseline="75000" dirty="0"/>
          </a:p>
        </p:txBody>
      </p:sp>
    </p:spTree>
    <p:extLst>
      <p:ext uri="{BB962C8B-B14F-4D97-AF65-F5344CB8AC3E}">
        <p14:creationId xmlns:p14="http://schemas.microsoft.com/office/powerpoint/2010/main" val="174617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VCMRR010 - Alignment </a:t>
            </a:r>
            <a:r>
              <a:rPr lang="en-US" sz="2000" b="1" dirty="0"/>
              <a:t>with NPRR714, Real-Time Make-Whole Payment for Exceptional Fuel Cost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This </a:t>
            </a:r>
            <a:r>
              <a:rPr lang="en-US" sz="2000" dirty="0"/>
              <a:t>Verifiable Cost Manual Revision Request (VCMRR) aligns the Verifiable Cost Manual with the provisions proposed by NPRR714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RCWG recommends WMS endorse VCMRR010 so that the </a:t>
            </a:r>
            <a:r>
              <a:rPr lang="en-US" sz="2000" dirty="0"/>
              <a:t>VCMRR and NPRR714 will flow through the Stakeholder approval process and be implemented together.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1332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NPRR732 - Alignment of Verifiable Cost Language Within Protocols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>Draft VCMRR </a:t>
            </a:r>
            <a:r>
              <a:rPr lang="en-US" sz="2000" b="1" dirty="0"/>
              <a:t>- Alignment </a:t>
            </a:r>
            <a:r>
              <a:rPr lang="en-US" sz="2000" b="1" dirty="0" smtClean="0"/>
              <a:t>with NPRR732, Alignment of </a:t>
            </a:r>
            <a:r>
              <a:rPr lang="en-US" sz="2000" b="1" dirty="0"/>
              <a:t>Verifiable Cost Language Within </a:t>
            </a:r>
            <a:r>
              <a:rPr lang="en-US" sz="2000" b="1" dirty="0" smtClean="0"/>
              <a:t>Protocols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This Nodal Protocol Revision Request (NPRR) revises paragraph (11) of Section 5.6.1 to describe how ERCOT will determine Resource costs in the event that a QSE or Resource Entity fails to file verifiable costs within thirty (30) days of a request to file such costs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A </a:t>
            </a:r>
            <a:r>
              <a:rPr lang="en-US" sz="2000" dirty="0" smtClean="0"/>
              <a:t>Verifiable </a:t>
            </a:r>
            <a:r>
              <a:rPr lang="en-US" sz="2000" dirty="0"/>
              <a:t>Cost Manual Revision Request (VCMRR) </a:t>
            </a:r>
            <a:r>
              <a:rPr lang="en-US" sz="2000" dirty="0" smtClean="0"/>
              <a:t>is currently being drafted to align </a:t>
            </a:r>
            <a:r>
              <a:rPr lang="en-US" sz="2000" dirty="0"/>
              <a:t>the Verifiable Cost Manual with the provisions proposed by </a:t>
            </a:r>
            <a:r>
              <a:rPr lang="en-US" sz="2000" dirty="0" smtClean="0"/>
              <a:t>NPRR732.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Vote:  NPRR 732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825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Fuel Cost Components in the Fuel Adder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RCWG discussed the following process for </a:t>
            </a:r>
            <a:r>
              <a:rPr lang="en-US" sz="2000" dirty="0" smtClean="0"/>
              <a:t>appeals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 smtClean="0"/>
              <a:t>when </a:t>
            </a:r>
            <a:r>
              <a:rPr lang="en-US" sz="2000" dirty="0"/>
              <a:t>ERCOT denies verifiable costs as </a:t>
            </a:r>
            <a:r>
              <a:rPr lang="en-US" sz="2000" dirty="0" smtClean="0"/>
              <a:t>submitted.</a:t>
            </a:r>
            <a:endParaRPr lang="en-US" sz="2000" dirty="0"/>
          </a:p>
          <a:p>
            <a:pPr lvl="1"/>
            <a:r>
              <a:rPr lang="en-US" sz="1600" dirty="0" smtClean="0"/>
              <a:t>First Level of Appeal: Review by </a:t>
            </a:r>
            <a:r>
              <a:rPr lang="en-US" sz="1600" dirty="0"/>
              <a:t>an “ERCOT </a:t>
            </a:r>
            <a:r>
              <a:rPr lang="en-US" sz="1600" dirty="0" smtClean="0"/>
              <a:t>Verifiable Cost Appeals </a:t>
            </a:r>
            <a:r>
              <a:rPr lang="en-US" sz="1600" dirty="0"/>
              <a:t>group” </a:t>
            </a:r>
            <a:r>
              <a:rPr lang="en-US" sz="1600" dirty="0" smtClean="0"/>
              <a:t>that is not part of the ERCOT verifiable cost team. </a:t>
            </a:r>
            <a:r>
              <a:rPr lang="en-US" sz="1600" dirty="0"/>
              <a:t>  </a:t>
            </a:r>
          </a:p>
          <a:p>
            <a:pPr lvl="1"/>
            <a:r>
              <a:rPr lang="en-US" sz="1600" dirty="0" smtClean="0"/>
              <a:t>Second </a:t>
            </a:r>
            <a:r>
              <a:rPr lang="en-US" sz="1600" dirty="0"/>
              <a:t>L</a:t>
            </a:r>
            <a:r>
              <a:rPr lang="en-US" sz="1600" dirty="0" smtClean="0"/>
              <a:t>evel of Appeal: Review by the </a:t>
            </a:r>
            <a:r>
              <a:rPr lang="en-US" sz="1600" dirty="0"/>
              <a:t>Unaffiliated Directors on the ERCOT Board. 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r>
              <a:rPr lang="en-US" sz="2000" dirty="0" smtClean="0"/>
              <a:t>Continued discussion on the types of cost/fees that should be included in the Fuel Adder and whether </a:t>
            </a:r>
            <a:r>
              <a:rPr lang="en-US" sz="2000" u="sng" dirty="0" smtClean="0"/>
              <a:t>inclusion of fixed costs </a:t>
            </a:r>
            <a:r>
              <a:rPr lang="en-US" sz="2000" dirty="0" smtClean="0"/>
              <a:t>is consistent with verifiable cost and resource mitigation methodology.</a:t>
            </a:r>
            <a:endParaRPr lang="en-US" sz="2000" dirty="0"/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baseline="30000" dirty="0" smtClean="0"/>
              <a:t>1</a:t>
            </a:r>
            <a:r>
              <a:rPr lang="en-US" sz="2000" dirty="0" smtClean="0"/>
              <a:t> </a:t>
            </a:r>
            <a:r>
              <a:rPr lang="en-US" sz="1800" dirty="0" smtClean="0"/>
              <a:t>Section </a:t>
            </a:r>
            <a:r>
              <a:rPr lang="en-US" sz="1800" dirty="0"/>
              <a:t>12 of the VCM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1427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General Update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010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Discussing need for a coal Index </a:t>
            </a:r>
            <a:r>
              <a:rPr lang="en-US" sz="2000" dirty="0" smtClean="0"/>
              <a:t>price to </a:t>
            </a:r>
          </a:p>
          <a:p>
            <a:pPr lvl="1"/>
            <a:r>
              <a:rPr lang="en-US" sz="1600" dirty="0" smtClean="0"/>
              <a:t>Determine exceptional fuel cost for coal-fired Resources</a:t>
            </a:r>
          </a:p>
          <a:p>
            <a:pPr lvl="1"/>
            <a:r>
              <a:rPr lang="en-US" sz="1600" dirty="0" smtClean="0"/>
              <a:t>Possibly replace the </a:t>
            </a:r>
            <a:r>
              <a:rPr lang="en-US" sz="1600" dirty="0"/>
              <a:t>$1.50 </a:t>
            </a:r>
            <a:r>
              <a:rPr lang="en-US" sz="1600" dirty="0" smtClean="0"/>
              <a:t>/MMBtu for solid fuel</a:t>
            </a:r>
            <a:endParaRPr lang="en-US" sz="1600" dirty="0"/>
          </a:p>
          <a:p>
            <a:endParaRPr lang="en-US" sz="2000" dirty="0" smtClean="0"/>
          </a:p>
          <a:p>
            <a:r>
              <a:rPr lang="en-US" sz="2000" dirty="0" smtClean="0"/>
              <a:t>Reviewing </a:t>
            </a:r>
            <a:r>
              <a:rPr lang="en-US" sz="2000" dirty="0" smtClean="0"/>
              <a:t>draft NPRR to remove vendor fuel names for fuel indices from protocols. </a:t>
            </a:r>
          </a:p>
          <a:p>
            <a:pPr lvl="1"/>
            <a:r>
              <a:rPr lang="en-US" sz="1600" dirty="0" smtClean="0"/>
              <a:t>Need to determine reasonable notice period to market participants prior to effective date of vendor change by </a:t>
            </a:r>
            <a:r>
              <a:rPr lang="en-US" sz="1600" dirty="0"/>
              <a:t>ERCOT </a:t>
            </a:r>
            <a:endParaRPr lang="en-US" sz="16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2840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265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VCMRR010 - Alignment with NPRR714, Real-Time Make-Whole Payment for Exceptional Fuel Cost</vt:lpstr>
      <vt:lpstr>NPRR732 - Alignment of Verifiable Cost Language Within Protocols Draft VCMRR - Alignment with NPRR732, Alignment of Verifiable Cost Language Within Protocols</vt:lpstr>
      <vt:lpstr>Fuel Cost Components in the Fuel Adder</vt:lpstr>
      <vt:lpstr>General Update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Gonzalez, Ino</cp:lastModifiedBy>
  <cp:revision>36</cp:revision>
  <dcterms:created xsi:type="dcterms:W3CDTF">2012-12-14T02:55:06Z</dcterms:created>
  <dcterms:modified xsi:type="dcterms:W3CDTF">2015-10-02T15:04:01Z</dcterms:modified>
</cp:coreProperties>
</file>