
<file path=[Content_Types].xml><?xml version="1.0" encoding="utf-8"?>
<Types xmlns="http://schemas.openxmlformats.org/package/2006/content-types"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 autoCompressPictures="0">
  <p:sldMasterIdLst>
    <p:sldMasterId id="2147493455" r:id="rId4"/>
  </p:sldMasterIdLst>
  <p:notesMasterIdLst>
    <p:notesMasterId r:id="rId12"/>
  </p:notesMasterIdLst>
  <p:handoutMasterIdLst>
    <p:handoutMasterId r:id="rId13"/>
  </p:handoutMasterIdLst>
  <p:sldIdLst>
    <p:sldId id="260" r:id="rId5"/>
    <p:sldId id="675" r:id="rId6"/>
    <p:sldId id="677" r:id="rId7"/>
    <p:sldId id="676" r:id="rId8"/>
    <p:sldId id="671" r:id="rId9"/>
    <p:sldId id="672" r:id="rId10"/>
    <p:sldId id="673" r:id="rId11"/>
  </p:sldIdLst>
  <p:sldSz cx="9144000" cy="6858000" type="screen4x3"/>
  <p:notesSz cx="7010400" cy="9296400"/>
  <p:defaultTextStyle>
    <a:defPPr>
      <a:defRPr lang="en-US"/>
    </a:defPPr>
    <a:lvl1pPr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defTabSz="457200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8373"/>
    <a:srgbClr val="00385E"/>
    <a:srgbClr val="C26508"/>
    <a:srgbClr val="005386"/>
    <a:srgbClr val="55BAB7"/>
    <a:srgbClr val="C4E3E1"/>
    <a:srgbClr val="C0D1E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2" autoAdjust="0"/>
    <p:restoredTop sz="91331" autoAdjust="0"/>
  </p:normalViewPr>
  <p:slideViewPr>
    <p:cSldViewPr snapToGrid="0" snapToObjects="1">
      <p:cViewPr>
        <p:scale>
          <a:sx n="80" d="100"/>
          <a:sy n="80" d="100"/>
        </p:scale>
        <p:origin x="-888" y="-36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1434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49" d="100"/>
        <a:sy n="149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handoutMaster" Target="handoutMasters/handout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customXml" Target="../customXml/item2.xml"/><Relationship Id="rId16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viewProps" Target="viewProps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C8785BD9-95FD-434A-AA03-7304E24CFB24}" type="datetimeFigureOut">
              <a:rPr lang="en-US"/>
              <a:pPr>
                <a:defRPr/>
              </a:pPr>
              <a:t>4/14/2015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CCC6BB21-0265-4CFE-971F-C55EF6B6A0D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882932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0338" y="0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058C4006-706F-45FB-9C41-C1F5A4FB485D}" type="datetimeFigureOut">
              <a:rPr lang="en-US"/>
              <a:pPr>
                <a:defRPr/>
              </a:pPr>
              <a:t>4/14/2015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81100" y="696913"/>
            <a:ext cx="4648200" cy="34861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6425"/>
            <a:ext cx="5607050" cy="4183063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0338" y="8829675"/>
            <a:ext cx="3038475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DBBD9533-7C8D-4997-A7FB-4194A59E14A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22766172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656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 altLang="en-US" smtClean="0"/>
          </a:p>
        </p:txBody>
      </p:sp>
      <p:sp>
        <p:nvSpPr>
          <p:cNvPr id="17412" name="Slide Number Placeholder 3"/>
          <p:cNvSpPr>
            <a:spLocks noGrp="1"/>
          </p:cNvSpPr>
          <p:nvPr>
            <p:ph type="sldNum" sz="quarter" idx="5"/>
          </p:nvPr>
        </p:nvSpPr>
        <p:spPr bwMode="auto"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9FCE5935-22F7-4C14-8AF9-96FEE1CB9791}" type="slidenum">
              <a:rPr lang="en-US" altLang="en-US" smtClean="0">
                <a:latin typeface="Calibri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 altLang="en-US" smtClean="0">
              <a:latin typeface="Calibri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497638"/>
            <a:ext cx="2133600" cy="36512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9F243539-E40C-4C70-8051-87939417C720}" type="datetime1">
              <a:rPr lang="en-US"/>
              <a:pPr>
                <a:defRPr/>
              </a:pPr>
              <a:t>4/14/2015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492875"/>
            <a:ext cx="28956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497638"/>
            <a:ext cx="21336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fld id="{A65D1CE5-9A94-47F2-AE29-C7A5DA847BB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50848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4" name="Straight Connector 3"/>
          <p:cNvCxnSpPr/>
          <p:nvPr userDrawn="1"/>
        </p:nvCxnSpPr>
        <p:spPr>
          <a:xfrm>
            <a:off x="247650" y="641350"/>
            <a:ext cx="8648700" cy="0"/>
          </a:xfrm>
          <a:prstGeom prst="line">
            <a:avLst/>
          </a:prstGeom>
          <a:ln w="15875">
            <a:solidFill>
              <a:schemeClr val="tx2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874060"/>
            <a:ext cx="8229600" cy="512332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2000"/>
            </a:lvl3pPr>
          </a:lstStyle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>
          <a:xfrm>
            <a:off x="457200" y="-151031"/>
            <a:ext cx="8229600" cy="813183"/>
          </a:xfrm>
        </p:spPr>
        <p:txBody>
          <a:bodyPr/>
          <a:lstStyle/>
          <a:p>
            <a:r>
              <a:rPr lang="en-US" dirty="0" smtClean="0"/>
              <a:t>Click to edit Master title style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0"/>
          </p:nvPr>
        </p:nvSpPr>
        <p:spPr>
          <a:xfrm>
            <a:off x="3124200" y="6492875"/>
            <a:ext cx="28956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1"/>
          </p:nvPr>
        </p:nvSpPr>
        <p:spPr>
          <a:xfrm>
            <a:off x="6553200" y="6497638"/>
            <a:ext cx="21336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fld id="{DEFD0569-0ABD-411E-8A57-5B06900FAC8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8" name="Date Placeholder 3"/>
          <p:cNvSpPr>
            <a:spLocks noGrp="1"/>
          </p:cNvSpPr>
          <p:nvPr>
            <p:ph type="dt" sz="half" idx="12"/>
          </p:nvPr>
        </p:nvSpPr>
        <p:spPr>
          <a:xfrm>
            <a:off x="457200" y="6497638"/>
            <a:ext cx="2133600" cy="365125"/>
          </a:xfrm>
        </p:spPr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BEEBCB11-BF7D-46DB-8703-CA07858C1E69}" type="datetime1">
              <a:rPr lang="en-US"/>
              <a:pPr>
                <a:defRPr/>
              </a:pPr>
              <a:t>4/14/2015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918973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C40642CD-AEF1-4EAC-8722-617AA9CBEE8E}" type="datetime1">
              <a:rPr lang="en-US"/>
              <a:pPr>
                <a:defRPr/>
              </a:pPr>
              <a:t>4/14/2015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6C5DB8-D2A4-4A85-AF6B-90AC71ECDCC5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080526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2.png"/><Relationship Id="rId5" Type="http://schemas.openxmlformats.org/officeDocument/2006/relationships/image" Target="../media/image1.emf"/><Relationship Id="rId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BE024725-C046-45E2-BA42-74D420CBD599}" type="datetime1">
              <a:rPr lang="en-US"/>
              <a:pPr>
                <a:defRPr/>
              </a:pPr>
              <a:t>4/14/2015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84BCF73A-FF0A-46E8-A44F-6472AB3700C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  <p:sp>
        <p:nvSpPr>
          <p:cNvPr id="7" name="Rectangle 6"/>
          <p:cNvSpPr/>
          <p:nvPr userDrawn="1"/>
        </p:nvSpPr>
        <p:spPr>
          <a:xfrm>
            <a:off x="0" y="-168275"/>
            <a:ext cx="9144000" cy="7216775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 userDrawn="1"/>
        </p:nvPicPr>
        <p:blipFill rotWithShape="1">
          <a:blip r:embed="rId5"/>
          <a:srcRect t="9220"/>
          <a:stretch/>
        </p:blipFill>
        <p:spPr>
          <a:xfrm>
            <a:off x="214993" y="-168453"/>
            <a:ext cx="8714015" cy="6634475"/>
          </a:xfrm>
          <a:prstGeom prst="rect">
            <a:avLst/>
          </a:prstGeom>
          <a:effectLst>
            <a:reflection stA="58000" endPos="7000" dir="5400000" sy="-100000" algn="bl" rotWithShape="0"/>
          </a:effectLst>
        </p:spPr>
      </p:pic>
      <p:pic>
        <p:nvPicPr>
          <p:cNvPr id="1033" name="Picture 8" descr="ERCOT cmyk-01.png"/>
          <p:cNvPicPr>
            <a:picLocks noChangeAspect="1"/>
          </p:cNvPicPr>
          <p:nvPr userDrawn="1"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7650" y="6024563"/>
            <a:ext cx="817563" cy="3460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93584" r:id="rId1"/>
    <p:sldLayoutId id="2147493585" r:id="rId2"/>
    <p:sldLayoutId id="2147493586" r:id="rId3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457200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ctr" defTabSz="457200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ctr" defTabSz="457200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Group 13"/>
          <p:cNvGrpSpPr>
            <a:grpSpLocks/>
          </p:cNvGrpSpPr>
          <p:nvPr/>
        </p:nvGrpSpPr>
        <p:grpSpPr bwMode="auto">
          <a:xfrm>
            <a:off x="603250" y="244475"/>
            <a:ext cx="7727950" cy="5474831"/>
            <a:chOff x="603250" y="546100"/>
            <a:chExt cx="7727950" cy="5474107"/>
          </a:xfrm>
        </p:grpSpPr>
        <p:pic>
          <p:nvPicPr>
            <p:cNvPr id="7172" name="Picture 8" descr="ERCOT cmyk-01.png"/>
            <p:cNvPicPr>
              <a:picLocks noChangeAspect="1"/>
            </p:cNvPicPr>
            <p:nvPr/>
          </p:nvPicPr>
          <p:blipFill>
            <a:blip r:embed="rId3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603250" y="546100"/>
              <a:ext cx="2457704" cy="1041400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</p:pic>
        <p:sp>
          <p:nvSpPr>
            <p:cNvPr id="7173" name="TextBox 9"/>
            <p:cNvSpPr txBox="1">
              <a:spLocks noChangeArrowheads="1"/>
            </p:cNvSpPr>
            <p:nvPr/>
          </p:nvSpPr>
          <p:spPr bwMode="auto">
            <a:xfrm>
              <a:off x="787400" y="2130425"/>
              <a:ext cx="7543800" cy="388978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 eaLnBrk="0" hangingPunct="0">
                <a:spcBef>
                  <a:spcPct val="20000"/>
                </a:spcBef>
                <a:buFont typeface="Arial" charset="0"/>
                <a:buChar char="•"/>
                <a:defRPr sz="3200">
                  <a:solidFill>
                    <a:schemeClr val="tx1"/>
                  </a:solidFill>
                  <a:latin typeface="Arial" charset="0"/>
                </a:defRPr>
              </a:lvl1pPr>
              <a:lvl2pPr marL="742950" indent="-285750" eaLnBrk="0" hangingPunct="0">
                <a:spcBef>
                  <a:spcPct val="20000"/>
                </a:spcBef>
                <a:buFont typeface="Arial" charset="0"/>
                <a:buChar char="–"/>
                <a:defRPr sz="2800">
                  <a:solidFill>
                    <a:schemeClr val="tx1"/>
                  </a:solidFill>
                  <a:latin typeface="Arial" charset="0"/>
                </a:defRPr>
              </a:lvl2pPr>
              <a:lvl3pPr marL="1143000" indent="-228600" eaLnBrk="0" hangingPunct="0">
                <a:spcBef>
                  <a:spcPct val="20000"/>
                </a:spcBef>
                <a:buFont typeface="Arial" charset="0"/>
                <a:buChar char="•"/>
                <a:defRPr sz="2400">
                  <a:solidFill>
                    <a:schemeClr val="tx1"/>
                  </a:solidFill>
                  <a:latin typeface="Arial" charset="0"/>
                </a:defRPr>
              </a:lvl3pPr>
              <a:lvl4pPr marL="1600200" indent="-228600" eaLnBrk="0" hangingPunct="0">
                <a:spcBef>
                  <a:spcPct val="20000"/>
                </a:spcBef>
                <a:buFont typeface="Arial" charset="0"/>
                <a:buChar char="–"/>
                <a:defRPr sz="2000">
                  <a:solidFill>
                    <a:schemeClr val="tx1"/>
                  </a:solidFill>
                  <a:latin typeface="Arial" charset="0"/>
                </a:defRPr>
              </a:lvl4pPr>
              <a:lvl5pPr marL="2057400" indent="-228600" eaLnBrk="0" hangingPunct="0">
                <a:spcBef>
                  <a:spcPct val="20000"/>
                </a:spcBef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5pPr>
              <a:lvl6pPr marL="2514600" indent="-228600" defTabSz="4572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6pPr>
              <a:lvl7pPr marL="2971800" indent="-228600" defTabSz="4572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7pPr>
              <a:lvl8pPr marL="3429000" indent="-228600" defTabSz="4572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8pPr>
              <a:lvl9pPr marL="3886200" indent="-228600" defTabSz="457200" eaLnBrk="0" fontAlgn="base" hangingPunct="0">
                <a:spcBef>
                  <a:spcPct val="20000"/>
                </a:spcBef>
                <a:spcAft>
                  <a:spcPct val="0"/>
                </a:spcAft>
                <a:buFont typeface="Arial" charset="0"/>
                <a:buChar char="»"/>
                <a:defRPr sz="2000">
                  <a:solidFill>
                    <a:schemeClr val="tx1"/>
                  </a:solidFill>
                  <a:latin typeface="Arial" charset="0"/>
                </a:defRPr>
              </a:lvl9pPr>
            </a:lstStyle>
            <a:p>
              <a:pPr algn="ctr" eaLnBrk="1" hangingPunct="1">
                <a:spcBef>
                  <a:spcPct val="0"/>
                </a:spcBef>
                <a:buFontTx/>
                <a:buNone/>
              </a:pPr>
              <a:endParaRPr lang="en-US" altLang="en-US" b="1" dirty="0"/>
            </a:p>
            <a:p>
              <a:pPr algn="ctr" eaLnBrk="1" hangingPunct="1">
                <a:spcBef>
                  <a:spcPct val="0"/>
                </a:spcBef>
                <a:buFontTx/>
                <a:buNone/>
              </a:pPr>
              <a:r>
                <a:rPr lang="en-US" altLang="en-US" b="1" dirty="0" smtClean="0"/>
                <a:t>Economic Outage Coordination Process Options</a:t>
              </a:r>
              <a:endParaRPr lang="en-US" altLang="en-US" b="1" dirty="0"/>
            </a:p>
            <a:p>
              <a:pPr algn="ctr" eaLnBrk="1" hangingPunct="1">
                <a:spcBef>
                  <a:spcPct val="0"/>
                </a:spcBef>
                <a:buFontTx/>
                <a:buNone/>
              </a:pPr>
              <a:endParaRPr lang="en-US" altLang="en-US" b="1" dirty="0"/>
            </a:p>
            <a:p>
              <a:pPr algn="ctr" eaLnBrk="1" hangingPunct="1">
                <a:spcBef>
                  <a:spcPct val="0"/>
                </a:spcBef>
                <a:buFontTx/>
                <a:buNone/>
              </a:pPr>
              <a:endParaRPr lang="en-US" altLang="en-US" sz="1800" b="1" i="1" dirty="0" smtClean="0"/>
            </a:p>
            <a:p>
              <a:pPr>
                <a:buNone/>
              </a:pPr>
              <a:endParaRPr lang="en-US" sz="1800" b="1" i="1" dirty="0" smtClean="0"/>
            </a:p>
            <a:p>
              <a:pPr>
                <a:buNone/>
              </a:pPr>
              <a:r>
                <a:rPr lang="en-US" sz="1800" dirty="0" smtClean="0"/>
                <a:t>OCITF </a:t>
              </a:r>
            </a:p>
            <a:p>
              <a:pPr>
                <a:buNone/>
              </a:pPr>
              <a:r>
                <a:rPr lang="en-US" sz="1800" dirty="0" smtClean="0"/>
                <a:t>April 15, 2015</a:t>
              </a:r>
            </a:p>
            <a:p>
              <a:pPr algn="ctr" eaLnBrk="1" hangingPunct="1">
                <a:spcBef>
                  <a:spcPct val="0"/>
                </a:spcBef>
                <a:buFontTx/>
                <a:buNone/>
              </a:pPr>
              <a:endParaRPr lang="en-US" altLang="en-US" sz="1800" i="1" dirty="0"/>
            </a:p>
            <a:p>
              <a:pPr algn="ctr" eaLnBrk="1" hangingPunct="1">
                <a:spcBef>
                  <a:spcPct val="0"/>
                </a:spcBef>
                <a:buFontTx/>
                <a:buNone/>
              </a:pPr>
              <a:r>
                <a:rPr lang="en-US" altLang="en-US" sz="1800" dirty="0"/>
                <a:t> </a:t>
              </a:r>
            </a:p>
          </p:txBody>
        </p:sp>
        <p:cxnSp>
          <p:nvCxnSpPr>
            <p:cNvPr id="13" name="Straight Connector 12"/>
            <p:cNvCxnSpPr/>
            <p:nvPr/>
          </p:nvCxnSpPr>
          <p:spPr>
            <a:xfrm flipV="1">
              <a:off x="787400" y="1852440"/>
              <a:ext cx="6286500" cy="12698"/>
            </a:xfrm>
            <a:prstGeom prst="line">
              <a:avLst/>
            </a:prstGeom>
            <a:ln>
              <a:solidFill>
                <a:srgbClr val="00385E"/>
              </a:solidFill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E19A968-8624-456A-B84F-3D8A35E8AF0C}" type="slidenum">
              <a:rPr lang="en-US" smtClean="0"/>
              <a:pPr>
                <a:defRPr/>
              </a:pPr>
              <a:t>1</a:t>
            </a:fld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lowchart: Decision 3"/>
          <p:cNvSpPr/>
          <p:nvPr/>
        </p:nvSpPr>
        <p:spPr>
          <a:xfrm>
            <a:off x="25908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&lt; 90 Days?</a:t>
            </a:r>
            <a:endParaRPr lang="en-US" sz="1100" dirty="0"/>
          </a:p>
        </p:txBody>
      </p:sp>
      <p:sp>
        <p:nvSpPr>
          <p:cNvPr id="5" name="Flowchart: Alternate Process 4"/>
          <p:cNvSpPr/>
          <p:nvPr/>
        </p:nvSpPr>
        <p:spPr>
          <a:xfrm>
            <a:off x="990600" y="2057400"/>
            <a:ext cx="1066800" cy="685800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All Outage Requests</a:t>
            </a:r>
            <a:endParaRPr lang="en-US" sz="1100" dirty="0"/>
          </a:p>
        </p:txBody>
      </p:sp>
      <p:sp>
        <p:nvSpPr>
          <p:cNvPr id="6" name="Flowchart: Decision 5"/>
          <p:cNvSpPr/>
          <p:nvPr/>
        </p:nvSpPr>
        <p:spPr>
          <a:xfrm>
            <a:off x="44196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High Impact?</a:t>
            </a:r>
            <a:endParaRPr lang="en-US" sz="1100" dirty="0"/>
          </a:p>
        </p:txBody>
      </p:sp>
      <p:cxnSp>
        <p:nvCxnSpPr>
          <p:cNvPr id="9" name="Straight Arrow Connector 8"/>
          <p:cNvCxnSpPr/>
          <p:nvPr/>
        </p:nvCxnSpPr>
        <p:spPr>
          <a:xfrm>
            <a:off x="2057400" y="2400300"/>
            <a:ext cx="5334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3886200" y="2400300"/>
            <a:ext cx="5334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>
            <a:off x="5715000" y="2400300"/>
            <a:ext cx="838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Elbow Connector 14"/>
          <p:cNvCxnSpPr>
            <a:stCxn id="21" idx="0"/>
            <a:endCxn id="5" idx="0"/>
          </p:cNvCxnSpPr>
          <p:nvPr/>
        </p:nvCxnSpPr>
        <p:spPr>
          <a:xfrm rot="16200000" flipH="1" flipV="1">
            <a:off x="4324350" y="-819150"/>
            <a:ext cx="76200" cy="5676900"/>
          </a:xfrm>
          <a:prstGeom prst="bentConnector3">
            <a:avLst>
              <a:gd name="adj1" fmla="val -30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3878179" y="2102950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17" name="TextBox 16"/>
          <p:cNvSpPr txBox="1"/>
          <p:nvPr/>
        </p:nvSpPr>
        <p:spPr>
          <a:xfrm>
            <a:off x="3352800" y="2819400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8" name="TextBox 17"/>
          <p:cNvSpPr txBox="1"/>
          <p:nvPr/>
        </p:nvSpPr>
        <p:spPr>
          <a:xfrm>
            <a:off x="5638800" y="2106559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9" name="Flowchart: Process 18"/>
          <p:cNvSpPr/>
          <p:nvPr/>
        </p:nvSpPr>
        <p:spPr>
          <a:xfrm>
            <a:off x="4533900" y="3352800"/>
            <a:ext cx="1066800" cy="68580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Reliability Analysis</a:t>
            </a:r>
            <a:endParaRPr lang="en-US" sz="1100" dirty="0"/>
          </a:p>
        </p:txBody>
      </p:sp>
      <p:sp>
        <p:nvSpPr>
          <p:cNvPr id="20" name="Flowchart: Decision 19"/>
          <p:cNvSpPr/>
          <p:nvPr/>
        </p:nvSpPr>
        <p:spPr>
          <a:xfrm>
            <a:off x="4422006" y="44577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OK?</a:t>
            </a:r>
            <a:endParaRPr lang="en-US" sz="1100" dirty="0"/>
          </a:p>
        </p:txBody>
      </p:sp>
      <p:sp>
        <p:nvSpPr>
          <p:cNvPr id="21" name="Flowchart: Decision 20"/>
          <p:cNvSpPr/>
          <p:nvPr/>
        </p:nvSpPr>
        <p:spPr>
          <a:xfrm>
            <a:off x="65532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Move or Modify</a:t>
            </a:r>
            <a:endParaRPr lang="en-US" sz="1100" dirty="0"/>
          </a:p>
        </p:txBody>
      </p:sp>
      <p:cxnSp>
        <p:nvCxnSpPr>
          <p:cNvPr id="24" name="Straight Arrow Connector 23"/>
          <p:cNvCxnSpPr>
            <a:stCxn id="6" idx="2"/>
            <a:endCxn id="19" idx="0"/>
          </p:cNvCxnSpPr>
          <p:nvPr/>
        </p:nvCxnSpPr>
        <p:spPr>
          <a:xfrm>
            <a:off x="5067300" y="2819400"/>
            <a:ext cx="0" cy="533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21" idx="2"/>
            <a:endCxn id="19" idx="3"/>
          </p:cNvCxnSpPr>
          <p:nvPr/>
        </p:nvCxnSpPr>
        <p:spPr>
          <a:xfrm rot="5400000">
            <a:off x="5962650" y="2457450"/>
            <a:ext cx="876300" cy="1600200"/>
          </a:xfrm>
          <a:prstGeom prst="bent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7236794" y="2819399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8" name="TextBox 27"/>
          <p:cNvSpPr txBox="1"/>
          <p:nvPr/>
        </p:nvSpPr>
        <p:spPr>
          <a:xfrm>
            <a:off x="5120640" y="27783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9" name="TextBox 28"/>
          <p:cNvSpPr txBox="1"/>
          <p:nvPr/>
        </p:nvSpPr>
        <p:spPr>
          <a:xfrm>
            <a:off x="7273290" y="1673422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1" name="Straight Arrow Connector 30"/>
          <p:cNvCxnSpPr/>
          <p:nvPr/>
        </p:nvCxnSpPr>
        <p:spPr>
          <a:xfrm>
            <a:off x="5067300" y="4762500"/>
            <a:ext cx="2406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/>
          <p:cNvSpPr/>
          <p:nvPr/>
        </p:nvSpPr>
        <p:spPr>
          <a:xfrm>
            <a:off x="2590800" y="4419600"/>
            <a:ext cx="1066800" cy="914400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smtClean="0"/>
              <a:t>Approve</a:t>
            </a:r>
            <a:endParaRPr lang="en-US" sz="1050" dirty="0"/>
          </a:p>
        </p:txBody>
      </p:sp>
      <p:sp>
        <p:nvSpPr>
          <p:cNvPr id="33" name="Oval 32"/>
          <p:cNvSpPr/>
          <p:nvPr/>
        </p:nvSpPr>
        <p:spPr>
          <a:xfrm>
            <a:off x="6373328" y="4419600"/>
            <a:ext cx="914400" cy="914400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Reject</a:t>
            </a:r>
            <a:endParaRPr lang="en-US" sz="1100" dirty="0"/>
          </a:p>
        </p:txBody>
      </p:sp>
      <p:cxnSp>
        <p:nvCxnSpPr>
          <p:cNvPr id="35" name="Straight Arrow Connector 34"/>
          <p:cNvCxnSpPr/>
          <p:nvPr/>
        </p:nvCxnSpPr>
        <p:spPr>
          <a:xfrm flipH="1">
            <a:off x="3657600" y="4876800"/>
            <a:ext cx="764406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5717406" y="4876800"/>
            <a:ext cx="65592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19" idx="2"/>
            <a:endCxn id="20" idx="0"/>
          </p:cNvCxnSpPr>
          <p:nvPr/>
        </p:nvCxnSpPr>
        <p:spPr>
          <a:xfrm>
            <a:off x="5067300" y="4038600"/>
            <a:ext cx="2406" cy="419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5651591" y="45690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41" name="TextBox 40"/>
          <p:cNvSpPr txBox="1"/>
          <p:nvPr/>
        </p:nvSpPr>
        <p:spPr>
          <a:xfrm>
            <a:off x="4025518" y="4571428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43" name="Straight Arrow Connector 42"/>
          <p:cNvCxnSpPr>
            <a:stCxn id="4" idx="2"/>
          </p:cNvCxnSpPr>
          <p:nvPr/>
        </p:nvCxnSpPr>
        <p:spPr>
          <a:xfrm>
            <a:off x="3238500" y="2819400"/>
            <a:ext cx="0" cy="533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2748654" y="3352800"/>
            <a:ext cx="9796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To &lt;90 Day</a:t>
            </a:r>
          </a:p>
          <a:p>
            <a:pPr algn="ctr"/>
            <a:r>
              <a:rPr lang="en-US" sz="1400" dirty="0" smtClean="0"/>
              <a:t>Process</a:t>
            </a:r>
            <a:endParaRPr lang="en-US" sz="14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 smtClean="0"/>
              <a:t>Existing Process for &gt;90 Days</a:t>
            </a:r>
            <a:endParaRPr lang="en-US" sz="3600" dirty="0"/>
          </a:p>
        </p:txBody>
      </p:sp>
      <p:sp>
        <p:nvSpPr>
          <p:cNvPr id="3" name="Rectangle 2"/>
          <p:cNvSpPr/>
          <p:nvPr/>
        </p:nvSpPr>
        <p:spPr>
          <a:xfrm>
            <a:off x="4419600" y="1579418"/>
            <a:ext cx="3596244" cy="2668732"/>
          </a:xfrm>
          <a:prstGeom prst="rect">
            <a:avLst/>
          </a:prstGeom>
          <a:noFill/>
          <a:ln>
            <a:solidFill>
              <a:schemeClr val="tx1"/>
            </a:solidFill>
            <a:prstDash val="lgDash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" name="Line Callout 1 37"/>
          <p:cNvSpPr/>
          <p:nvPr/>
        </p:nvSpPr>
        <p:spPr>
          <a:xfrm>
            <a:off x="6327566" y="781787"/>
            <a:ext cx="2246418" cy="560125"/>
          </a:xfrm>
          <a:prstGeom prst="borderCallout1">
            <a:avLst>
              <a:gd name="adj1" fmla="val 109915"/>
              <a:gd name="adj2" fmla="val 92107"/>
              <a:gd name="adj3" fmla="val 189348"/>
              <a:gd name="adj4" fmla="val 75423"/>
            </a:avLst>
          </a:prstGeom>
          <a:solidFill>
            <a:schemeClr val="bg1"/>
          </a:solidFill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rgbClr val="002060"/>
                </a:solidFill>
              </a:rPr>
              <a:t>This is done somewhat simultaneously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681740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animBg="1"/>
      <p:bldP spid="38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lowchart: Decision 3"/>
          <p:cNvSpPr/>
          <p:nvPr/>
        </p:nvSpPr>
        <p:spPr>
          <a:xfrm>
            <a:off x="25908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&lt; 90 Days?</a:t>
            </a:r>
            <a:endParaRPr lang="en-US" sz="1100" dirty="0"/>
          </a:p>
        </p:txBody>
      </p:sp>
      <p:sp>
        <p:nvSpPr>
          <p:cNvPr id="5" name="Flowchart: Alternate Process 4"/>
          <p:cNvSpPr/>
          <p:nvPr/>
        </p:nvSpPr>
        <p:spPr>
          <a:xfrm>
            <a:off x="990600" y="2057400"/>
            <a:ext cx="1066800" cy="685800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All Outage Requests</a:t>
            </a:r>
            <a:endParaRPr lang="en-US" sz="1100" dirty="0"/>
          </a:p>
        </p:txBody>
      </p:sp>
      <p:sp>
        <p:nvSpPr>
          <p:cNvPr id="6" name="Flowchart: Decision 5"/>
          <p:cNvSpPr/>
          <p:nvPr/>
        </p:nvSpPr>
        <p:spPr>
          <a:xfrm>
            <a:off x="44196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High Impact?</a:t>
            </a:r>
            <a:endParaRPr lang="en-US" sz="1100" dirty="0"/>
          </a:p>
        </p:txBody>
      </p:sp>
      <p:cxnSp>
        <p:nvCxnSpPr>
          <p:cNvPr id="9" name="Straight Arrow Connector 8"/>
          <p:cNvCxnSpPr/>
          <p:nvPr/>
        </p:nvCxnSpPr>
        <p:spPr>
          <a:xfrm>
            <a:off x="2057400" y="2400300"/>
            <a:ext cx="5334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3886200" y="2400300"/>
            <a:ext cx="5334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>
            <a:off x="5715000" y="2400300"/>
            <a:ext cx="838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Elbow Connector 14"/>
          <p:cNvCxnSpPr>
            <a:stCxn id="21" idx="0"/>
            <a:endCxn id="5" idx="0"/>
          </p:cNvCxnSpPr>
          <p:nvPr/>
        </p:nvCxnSpPr>
        <p:spPr>
          <a:xfrm rot="16200000" flipH="1" flipV="1">
            <a:off x="4324350" y="-819150"/>
            <a:ext cx="76200" cy="5676900"/>
          </a:xfrm>
          <a:prstGeom prst="bentConnector3">
            <a:avLst>
              <a:gd name="adj1" fmla="val -30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3878179" y="2102950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17" name="TextBox 16"/>
          <p:cNvSpPr txBox="1"/>
          <p:nvPr/>
        </p:nvSpPr>
        <p:spPr>
          <a:xfrm>
            <a:off x="3352800" y="2819400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8" name="TextBox 17"/>
          <p:cNvSpPr txBox="1"/>
          <p:nvPr/>
        </p:nvSpPr>
        <p:spPr>
          <a:xfrm>
            <a:off x="5638800" y="2106559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9" name="Flowchart: Process 18"/>
          <p:cNvSpPr/>
          <p:nvPr/>
        </p:nvSpPr>
        <p:spPr>
          <a:xfrm>
            <a:off x="4533900" y="3352800"/>
            <a:ext cx="1066800" cy="68580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Reliability Analysis</a:t>
            </a:r>
            <a:endParaRPr lang="en-US" sz="1100" dirty="0"/>
          </a:p>
        </p:txBody>
      </p:sp>
      <p:sp>
        <p:nvSpPr>
          <p:cNvPr id="20" name="Flowchart: Decision 19"/>
          <p:cNvSpPr/>
          <p:nvPr/>
        </p:nvSpPr>
        <p:spPr>
          <a:xfrm>
            <a:off x="4422006" y="44577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OK?</a:t>
            </a:r>
            <a:endParaRPr lang="en-US" sz="1100" dirty="0"/>
          </a:p>
        </p:txBody>
      </p:sp>
      <p:sp>
        <p:nvSpPr>
          <p:cNvPr id="21" name="Flowchart: Decision 20"/>
          <p:cNvSpPr/>
          <p:nvPr/>
        </p:nvSpPr>
        <p:spPr>
          <a:xfrm>
            <a:off x="65532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Move or Modify</a:t>
            </a:r>
            <a:endParaRPr lang="en-US" sz="1100" dirty="0"/>
          </a:p>
        </p:txBody>
      </p:sp>
      <p:cxnSp>
        <p:nvCxnSpPr>
          <p:cNvPr id="24" name="Straight Arrow Connector 23"/>
          <p:cNvCxnSpPr>
            <a:stCxn id="6" idx="2"/>
            <a:endCxn id="19" idx="0"/>
          </p:cNvCxnSpPr>
          <p:nvPr/>
        </p:nvCxnSpPr>
        <p:spPr>
          <a:xfrm>
            <a:off x="5067300" y="2819400"/>
            <a:ext cx="0" cy="533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Elbow Connector 25"/>
          <p:cNvCxnSpPr>
            <a:stCxn id="21" idx="2"/>
            <a:endCxn id="19" idx="3"/>
          </p:cNvCxnSpPr>
          <p:nvPr/>
        </p:nvCxnSpPr>
        <p:spPr>
          <a:xfrm rot="5400000">
            <a:off x="5962650" y="2457450"/>
            <a:ext cx="876300" cy="1600200"/>
          </a:xfrm>
          <a:prstGeom prst="bent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7236794" y="2819399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8" name="TextBox 27"/>
          <p:cNvSpPr txBox="1"/>
          <p:nvPr/>
        </p:nvSpPr>
        <p:spPr>
          <a:xfrm>
            <a:off x="5120640" y="27783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9" name="TextBox 28"/>
          <p:cNvSpPr txBox="1"/>
          <p:nvPr/>
        </p:nvSpPr>
        <p:spPr>
          <a:xfrm>
            <a:off x="7273290" y="1673422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1" name="Straight Arrow Connector 30"/>
          <p:cNvCxnSpPr/>
          <p:nvPr/>
        </p:nvCxnSpPr>
        <p:spPr>
          <a:xfrm>
            <a:off x="5067300" y="4762500"/>
            <a:ext cx="2406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/>
          <p:cNvSpPr/>
          <p:nvPr/>
        </p:nvSpPr>
        <p:spPr>
          <a:xfrm>
            <a:off x="2590800" y="4419600"/>
            <a:ext cx="1066800" cy="914400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smtClean="0"/>
              <a:t>Approve</a:t>
            </a:r>
            <a:endParaRPr lang="en-US" sz="1050" dirty="0"/>
          </a:p>
        </p:txBody>
      </p:sp>
      <p:sp>
        <p:nvSpPr>
          <p:cNvPr id="33" name="Oval 32"/>
          <p:cNvSpPr/>
          <p:nvPr/>
        </p:nvSpPr>
        <p:spPr>
          <a:xfrm>
            <a:off x="6373328" y="4419600"/>
            <a:ext cx="914400" cy="914400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Reject</a:t>
            </a:r>
            <a:endParaRPr lang="en-US" sz="1100" dirty="0"/>
          </a:p>
        </p:txBody>
      </p:sp>
      <p:cxnSp>
        <p:nvCxnSpPr>
          <p:cNvPr id="35" name="Straight Arrow Connector 34"/>
          <p:cNvCxnSpPr/>
          <p:nvPr/>
        </p:nvCxnSpPr>
        <p:spPr>
          <a:xfrm flipH="1">
            <a:off x="3657600" y="4876800"/>
            <a:ext cx="764406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5717406" y="4876800"/>
            <a:ext cx="65592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19" idx="2"/>
            <a:endCxn id="20" idx="0"/>
          </p:cNvCxnSpPr>
          <p:nvPr/>
        </p:nvCxnSpPr>
        <p:spPr>
          <a:xfrm>
            <a:off x="5067300" y="4038600"/>
            <a:ext cx="2406" cy="419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5651591" y="45690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41" name="TextBox 40"/>
          <p:cNvSpPr txBox="1"/>
          <p:nvPr/>
        </p:nvSpPr>
        <p:spPr>
          <a:xfrm>
            <a:off x="4025518" y="4571428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43" name="Straight Arrow Connector 42"/>
          <p:cNvCxnSpPr>
            <a:stCxn id="4" idx="2"/>
          </p:cNvCxnSpPr>
          <p:nvPr/>
        </p:nvCxnSpPr>
        <p:spPr>
          <a:xfrm>
            <a:off x="3238500" y="2819400"/>
            <a:ext cx="0" cy="533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TextBox 43"/>
          <p:cNvSpPr txBox="1"/>
          <p:nvPr/>
        </p:nvSpPr>
        <p:spPr>
          <a:xfrm>
            <a:off x="2748654" y="3352800"/>
            <a:ext cx="979692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400" dirty="0" smtClean="0"/>
              <a:t>To &lt;90 Day</a:t>
            </a:r>
          </a:p>
          <a:p>
            <a:pPr algn="ctr"/>
            <a:r>
              <a:rPr lang="en-US" sz="1400" dirty="0" smtClean="0"/>
              <a:t>Process</a:t>
            </a:r>
            <a:endParaRPr lang="en-US" sz="1400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 smtClean="0"/>
              <a:t>Proposed Process for &gt;90 Days</a:t>
            </a:r>
            <a:endParaRPr lang="en-US" sz="3600" dirty="0"/>
          </a:p>
        </p:txBody>
      </p:sp>
      <p:cxnSp>
        <p:nvCxnSpPr>
          <p:cNvPr id="34" name="Straight Arrow Connector 33"/>
          <p:cNvCxnSpPr/>
          <p:nvPr/>
        </p:nvCxnSpPr>
        <p:spPr>
          <a:xfrm>
            <a:off x="3145775" y="5293929"/>
            <a:ext cx="0" cy="32459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Flowchart: Alternate Process 35"/>
          <p:cNvSpPr/>
          <p:nvPr/>
        </p:nvSpPr>
        <p:spPr>
          <a:xfrm>
            <a:off x="2612375" y="5677403"/>
            <a:ext cx="1066800" cy="342900"/>
          </a:xfrm>
          <a:prstGeom prst="flowChartAlternateProcess">
            <a:avLst/>
          </a:prstGeom>
          <a:noFill/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Secure</a:t>
            </a:r>
            <a:endParaRPr lang="en-US" sz="11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99679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lowchart: Alternate Process 4"/>
          <p:cNvSpPr/>
          <p:nvPr/>
        </p:nvSpPr>
        <p:spPr>
          <a:xfrm>
            <a:off x="990600" y="2057400"/>
            <a:ext cx="1066800" cy="685800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&lt;90 Day Submittals</a:t>
            </a:r>
            <a:endParaRPr lang="en-US" sz="1100" dirty="0"/>
          </a:p>
        </p:txBody>
      </p:sp>
      <p:sp>
        <p:nvSpPr>
          <p:cNvPr id="6" name="Flowchart: Decision 5"/>
          <p:cNvSpPr/>
          <p:nvPr/>
        </p:nvSpPr>
        <p:spPr>
          <a:xfrm>
            <a:off x="25908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High Impact?</a:t>
            </a:r>
            <a:endParaRPr lang="en-US" sz="1100" dirty="0"/>
          </a:p>
        </p:txBody>
      </p:sp>
      <p:cxnSp>
        <p:nvCxnSpPr>
          <p:cNvPr id="11" name="Straight Arrow Connector 10"/>
          <p:cNvCxnSpPr/>
          <p:nvPr/>
        </p:nvCxnSpPr>
        <p:spPr>
          <a:xfrm>
            <a:off x="2057400" y="2400300"/>
            <a:ext cx="5334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>
            <a:off x="3886200" y="2400300"/>
            <a:ext cx="838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Elbow Connector 14"/>
          <p:cNvCxnSpPr>
            <a:stCxn id="21" idx="0"/>
            <a:endCxn id="5" idx="0"/>
          </p:cNvCxnSpPr>
          <p:nvPr/>
        </p:nvCxnSpPr>
        <p:spPr>
          <a:xfrm rot="16200000" flipH="1" flipV="1">
            <a:off x="3409950" y="95250"/>
            <a:ext cx="76200" cy="3848100"/>
          </a:xfrm>
          <a:prstGeom prst="bentConnector3">
            <a:avLst>
              <a:gd name="adj1" fmla="val -30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3810000" y="2106559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9" name="Flowchart: Process 18"/>
          <p:cNvSpPr/>
          <p:nvPr/>
        </p:nvSpPr>
        <p:spPr>
          <a:xfrm>
            <a:off x="2705100" y="3352800"/>
            <a:ext cx="1066800" cy="68580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Reliability Analysis</a:t>
            </a:r>
            <a:endParaRPr lang="en-US" sz="1100" dirty="0"/>
          </a:p>
        </p:txBody>
      </p:sp>
      <p:sp>
        <p:nvSpPr>
          <p:cNvPr id="20" name="Flowchart: Decision 19"/>
          <p:cNvSpPr/>
          <p:nvPr/>
        </p:nvSpPr>
        <p:spPr>
          <a:xfrm>
            <a:off x="2593206" y="44577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OK?</a:t>
            </a:r>
            <a:endParaRPr lang="en-US" sz="1100" dirty="0"/>
          </a:p>
        </p:txBody>
      </p:sp>
      <p:sp>
        <p:nvSpPr>
          <p:cNvPr id="21" name="Flowchart: Decision 20"/>
          <p:cNvSpPr/>
          <p:nvPr/>
        </p:nvSpPr>
        <p:spPr>
          <a:xfrm>
            <a:off x="47244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Move or Modify</a:t>
            </a:r>
            <a:endParaRPr lang="en-US" sz="1100" dirty="0"/>
          </a:p>
        </p:txBody>
      </p:sp>
      <p:cxnSp>
        <p:nvCxnSpPr>
          <p:cNvPr id="24" name="Straight Arrow Connector 23"/>
          <p:cNvCxnSpPr>
            <a:stCxn id="6" idx="2"/>
            <a:endCxn id="19" idx="0"/>
          </p:cNvCxnSpPr>
          <p:nvPr/>
        </p:nvCxnSpPr>
        <p:spPr>
          <a:xfrm>
            <a:off x="3238500" y="2819400"/>
            <a:ext cx="0" cy="533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5407994" y="2819399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8" name="TextBox 27"/>
          <p:cNvSpPr txBox="1"/>
          <p:nvPr/>
        </p:nvSpPr>
        <p:spPr>
          <a:xfrm>
            <a:off x="3291840" y="27783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9" name="TextBox 28"/>
          <p:cNvSpPr txBox="1"/>
          <p:nvPr/>
        </p:nvSpPr>
        <p:spPr>
          <a:xfrm>
            <a:off x="5444490" y="1673422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1" name="Straight Arrow Connector 30"/>
          <p:cNvCxnSpPr/>
          <p:nvPr/>
        </p:nvCxnSpPr>
        <p:spPr>
          <a:xfrm>
            <a:off x="3238500" y="4762500"/>
            <a:ext cx="2406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/>
          <p:cNvSpPr/>
          <p:nvPr/>
        </p:nvSpPr>
        <p:spPr>
          <a:xfrm>
            <a:off x="800100" y="4419600"/>
            <a:ext cx="1028700" cy="914400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smtClean="0"/>
              <a:t>Approve</a:t>
            </a:r>
            <a:endParaRPr lang="en-US" sz="1050" dirty="0"/>
          </a:p>
        </p:txBody>
      </p:sp>
      <p:sp>
        <p:nvSpPr>
          <p:cNvPr id="33" name="Oval 32"/>
          <p:cNvSpPr/>
          <p:nvPr/>
        </p:nvSpPr>
        <p:spPr>
          <a:xfrm>
            <a:off x="4544528" y="4419600"/>
            <a:ext cx="914400" cy="914400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Reject</a:t>
            </a:r>
            <a:endParaRPr lang="en-US" sz="1100" dirty="0"/>
          </a:p>
        </p:txBody>
      </p:sp>
      <p:cxnSp>
        <p:nvCxnSpPr>
          <p:cNvPr id="35" name="Straight Arrow Connector 34"/>
          <p:cNvCxnSpPr/>
          <p:nvPr/>
        </p:nvCxnSpPr>
        <p:spPr>
          <a:xfrm flipH="1">
            <a:off x="1828800" y="4876800"/>
            <a:ext cx="764406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3888606" y="4876800"/>
            <a:ext cx="65592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19" idx="2"/>
            <a:endCxn id="20" idx="0"/>
          </p:cNvCxnSpPr>
          <p:nvPr/>
        </p:nvCxnSpPr>
        <p:spPr>
          <a:xfrm>
            <a:off x="3238500" y="4038600"/>
            <a:ext cx="2406" cy="419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3822791" y="45690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41" name="TextBox 40"/>
          <p:cNvSpPr txBox="1"/>
          <p:nvPr/>
        </p:nvSpPr>
        <p:spPr>
          <a:xfrm>
            <a:off x="2196718" y="4571428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" name="Straight Arrow Connector 2"/>
          <p:cNvCxnSpPr>
            <a:endCxn id="5" idx="1"/>
          </p:cNvCxnSpPr>
          <p:nvPr/>
        </p:nvCxnSpPr>
        <p:spPr>
          <a:xfrm>
            <a:off x="609600" y="2400300"/>
            <a:ext cx="381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 smtClean="0"/>
              <a:t>Existing Process for &lt; 90 Days</a:t>
            </a:r>
            <a:endParaRPr lang="en-US" sz="3600" dirty="0"/>
          </a:p>
        </p:txBody>
      </p:sp>
      <p:cxnSp>
        <p:nvCxnSpPr>
          <p:cNvPr id="36" name="Elbow Connector 35"/>
          <p:cNvCxnSpPr>
            <a:stCxn id="21" idx="2"/>
            <a:endCxn id="19" idx="3"/>
          </p:cNvCxnSpPr>
          <p:nvPr/>
        </p:nvCxnSpPr>
        <p:spPr>
          <a:xfrm rot="5400000">
            <a:off x="4133850" y="2457450"/>
            <a:ext cx="876300" cy="1600200"/>
          </a:xfrm>
          <a:prstGeom prst="bent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851212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Flowchart: Alternate Process 4"/>
          <p:cNvSpPr/>
          <p:nvPr/>
        </p:nvSpPr>
        <p:spPr>
          <a:xfrm>
            <a:off x="990600" y="2057400"/>
            <a:ext cx="1066800" cy="685800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&lt;90 Day Submittals</a:t>
            </a:r>
            <a:endParaRPr lang="en-US" sz="1100" dirty="0"/>
          </a:p>
        </p:txBody>
      </p:sp>
      <p:sp>
        <p:nvSpPr>
          <p:cNvPr id="6" name="Flowchart: Decision 5"/>
          <p:cNvSpPr/>
          <p:nvPr/>
        </p:nvSpPr>
        <p:spPr>
          <a:xfrm>
            <a:off x="25908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High Impact?</a:t>
            </a:r>
            <a:endParaRPr lang="en-US" sz="1100" dirty="0"/>
          </a:p>
        </p:txBody>
      </p:sp>
      <p:cxnSp>
        <p:nvCxnSpPr>
          <p:cNvPr id="11" name="Straight Arrow Connector 10"/>
          <p:cNvCxnSpPr/>
          <p:nvPr/>
        </p:nvCxnSpPr>
        <p:spPr>
          <a:xfrm>
            <a:off x="2057400" y="2400300"/>
            <a:ext cx="5334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>
            <a:off x="3886200" y="2400300"/>
            <a:ext cx="838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Elbow Connector 14"/>
          <p:cNvCxnSpPr>
            <a:stCxn id="21" idx="0"/>
            <a:endCxn id="5" idx="0"/>
          </p:cNvCxnSpPr>
          <p:nvPr/>
        </p:nvCxnSpPr>
        <p:spPr>
          <a:xfrm rot="16200000" flipH="1" flipV="1">
            <a:off x="3409950" y="95250"/>
            <a:ext cx="76200" cy="3848100"/>
          </a:xfrm>
          <a:prstGeom prst="bentConnector3">
            <a:avLst>
              <a:gd name="adj1" fmla="val -30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3810000" y="2106559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9" name="Flowchart: Process 18"/>
          <p:cNvSpPr/>
          <p:nvPr/>
        </p:nvSpPr>
        <p:spPr>
          <a:xfrm>
            <a:off x="2705100" y="3352800"/>
            <a:ext cx="1066800" cy="68580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Reliability Analysis</a:t>
            </a:r>
            <a:endParaRPr lang="en-US" sz="1100" dirty="0"/>
          </a:p>
        </p:txBody>
      </p:sp>
      <p:sp>
        <p:nvSpPr>
          <p:cNvPr id="20" name="Flowchart: Decision 19"/>
          <p:cNvSpPr/>
          <p:nvPr/>
        </p:nvSpPr>
        <p:spPr>
          <a:xfrm>
            <a:off x="2593206" y="44577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OK?</a:t>
            </a:r>
            <a:endParaRPr lang="en-US" sz="1100" dirty="0"/>
          </a:p>
        </p:txBody>
      </p:sp>
      <p:sp>
        <p:nvSpPr>
          <p:cNvPr id="21" name="Flowchart: Decision 20"/>
          <p:cNvSpPr/>
          <p:nvPr/>
        </p:nvSpPr>
        <p:spPr>
          <a:xfrm>
            <a:off x="47244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Move or Modify</a:t>
            </a:r>
            <a:endParaRPr lang="en-US" sz="1100" dirty="0"/>
          </a:p>
        </p:txBody>
      </p:sp>
      <p:cxnSp>
        <p:nvCxnSpPr>
          <p:cNvPr id="24" name="Straight Arrow Connector 23"/>
          <p:cNvCxnSpPr>
            <a:stCxn id="6" idx="2"/>
            <a:endCxn id="19" idx="0"/>
          </p:cNvCxnSpPr>
          <p:nvPr/>
        </p:nvCxnSpPr>
        <p:spPr>
          <a:xfrm>
            <a:off x="3238500" y="2819400"/>
            <a:ext cx="0" cy="533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5407994" y="2819399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8" name="TextBox 27"/>
          <p:cNvSpPr txBox="1"/>
          <p:nvPr/>
        </p:nvSpPr>
        <p:spPr>
          <a:xfrm>
            <a:off x="3291840" y="27783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9" name="TextBox 28"/>
          <p:cNvSpPr txBox="1"/>
          <p:nvPr/>
        </p:nvSpPr>
        <p:spPr>
          <a:xfrm>
            <a:off x="5444490" y="1673422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1" name="Straight Arrow Connector 30"/>
          <p:cNvCxnSpPr/>
          <p:nvPr/>
        </p:nvCxnSpPr>
        <p:spPr>
          <a:xfrm>
            <a:off x="3238500" y="4762500"/>
            <a:ext cx="2406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/>
          <p:cNvSpPr/>
          <p:nvPr/>
        </p:nvSpPr>
        <p:spPr>
          <a:xfrm>
            <a:off x="800100" y="4419600"/>
            <a:ext cx="1028700" cy="914400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smtClean="0"/>
              <a:t>Approve</a:t>
            </a:r>
            <a:endParaRPr lang="en-US" sz="1050" dirty="0"/>
          </a:p>
        </p:txBody>
      </p:sp>
      <p:sp>
        <p:nvSpPr>
          <p:cNvPr id="33" name="Oval 32"/>
          <p:cNvSpPr/>
          <p:nvPr/>
        </p:nvSpPr>
        <p:spPr>
          <a:xfrm>
            <a:off x="4544528" y="4419600"/>
            <a:ext cx="914400" cy="914400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Reject</a:t>
            </a:r>
            <a:endParaRPr lang="en-US" sz="1100" dirty="0"/>
          </a:p>
        </p:txBody>
      </p:sp>
      <p:cxnSp>
        <p:nvCxnSpPr>
          <p:cNvPr id="35" name="Straight Arrow Connector 34"/>
          <p:cNvCxnSpPr/>
          <p:nvPr/>
        </p:nvCxnSpPr>
        <p:spPr>
          <a:xfrm flipH="1">
            <a:off x="1828800" y="4876800"/>
            <a:ext cx="764406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3888606" y="4876800"/>
            <a:ext cx="65592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19" idx="2"/>
            <a:endCxn id="20" idx="0"/>
          </p:cNvCxnSpPr>
          <p:nvPr/>
        </p:nvCxnSpPr>
        <p:spPr>
          <a:xfrm>
            <a:off x="3238500" y="4038600"/>
            <a:ext cx="2406" cy="419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3822791" y="45690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41" name="TextBox 40"/>
          <p:cNvSpPr txBox="1"/>
          <p:nvPr/>
        </p:nvSpPr>
        <p:spPr>
          <a:xfrm>
            <a:off x="2196718" y="4571428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" name="Straight Arrow Connector 2"/>
          <p:cNvCxnSpPr>
            <a:endCxn id="5" idx="1"/>
          </p:cNvCxnSpPr>
          <p:nvPr/>
        </p:nvCxnSpPr>
        <p:spPr>
          <a:xfrm>
            <a:off x="609600" y="2400300"/>
            <a:ext cx="381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Flowchart: Process 33"/>
          <p:cNvSpPr/>
          <p:nvPr/>
        </p:nvSpPr>
        <p:spPr>
          <a:xfrm>
            <a:off x="4838700" y="3353800"/>
            <a:ext cx="1066800" cy="685800"/>
          </a:xfrm>
          <a:prstGeom prst="flowChartProcess">
            <a:avLst/>
          </a:prstGeom>
          <a:solidFill>
            <a:schemeClr val="bg1"/>
          </a:solidFill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rgbClr val="002060"/>
                </a:solidFill>
              </a:rPr>
              <a:t>Post (if Passes Reliability)</a:t>
            </a:r>
            <a:endParaRPr lang="en-US" sz="1100" dirty="0">
              <a:solidFill>
                <a:srgbClr val="002060"/>
              </a:solidFill>
            </a:endParaRPr>
          </a:p>
        </p:txBody>
      </p:sp>
      <p:cxnSp>
        <p:nvCxnSpPr>
          <p:cNvPr id="8" name="Straight Arrow Connector 7"/>
          <p:cNvCxnSpPr>
            <a:stCxn id="21" idx="2"/>
            <a:endCxn id="34" idx="0"/>
          </p:cNvCxnSpPr>
          <p:nvPr/>
        </p:nvCxnSpPr>
        <p:spPr>
          <a:xfrm>
            <a:off x="5372100" y="2819400"/>
            <a:ext cx="0" cy="534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Arrow Connector 11"/>
          <p:cNvCxnSpPr>
            <a:stCxn id="34" idx="1"/>
            <a:endCxn id="19" idx="3"/>
          </p:cNvCxnSpPr>
          <p:nvPr/>
        </p:nvCxnSpPr>
        <p:spPr>
          <a:xfrm flipH="1" flipV="1">
            <a:off x="3771900" y="3695700"/>
            <a:ext cx="1066800" cy="10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 smtClean="0"/>
              <a:t>Proposed &lt; 90 Day Process – Option 1</a:t>
            </a:r>
            <a:endParaRPr lang="en-US" sz="3600" dirty="0"/>
          </a:p>
        </p:txBody>
      </p:sp>
      <p:sp>
        <p:nvSpPr>
          <p:cNvPr id="7" name="Line Callout 1 6"/>
          <p:cNvSpPr/>
          <p:nvPr/>
        </p:nvSpPr>
        <p:spPr>
          <a:xfrm>
            <a:off x="6327566" y="781787"/>
            <a:ext cx="2375563" cy="1324771"/>
          </a:xfrm>
          <a:prstGeom prst="borderCallout1">
            <a:avLst>
              <a:gd name="adj1" fmla="val 18750"/>
              <a:gd name="adj2" fmla="val -8333"/>
              <a:gd name="adj3" fmla="val 98183"/>
              <a:gd name="adj4" fmla="val -122815"/>
            </a:avLst>
          </a:prstGeom>
          <a:solidFill>
            <a:schemeClr val="bg1"/>
          </a:solidFill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rgbClr val="002060"/>
                </a:solidFill>
              </a:rPr>
              <a:t>New Criteria: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rgbClr val="002060"/>
                </a:solidFill>
              </a:rPr>
              <a:t>Historic Impact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rgbClr val="002060"/>
                </a:solidFill>
              </a:rPr>
              <a:t>TOAP Required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rgbClr val="002060"/>
                </a:solidFill>
              </a:rPr>
              <a:t>Wind Required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rgbClr val="002060"/>
                </a:solidFill>
              </a:rPr>
              <a:t>Specific Gen Required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sz="1400" dirty="0" smtClean="0">
                <a:solidFill>
                  <a:srgbClr val="002060"/>
                </a:solidFill>
              </a:rPr>
              <a:t>???</a:t>
            </a:r>
            <a:endParaRPr lang="en-US" sz="1400" dirty="0">
              <a:solidFill>
                <a:srgbClr val="002060"/>
              </a:solidFill>
            </a:endParaRPr>
          </a:p>
        </p:txBody>
      </p:sp>
      <p:sp>
        <p:nvSpPr>
          <p:cNvPr id="30" name="Line Callout 1 29"/>
          <p:cNvSpPr/>
          <p:nvPr/>
        </p:nvSpPr>
        <p:spPr>
          <a:xfrm>
            <a:off x="6479965" y="4633514"/>
            <a:ext cx="2375563" cy="1324771"/>
          </a:xfrm>
          <a:prstGeom prst="borderCallout1">
            <a:avLst>
              <a:gd name="adj1" fmla="val -10831"/>
              <a:gd name="adj2" fmla="val 23660"/>
              <a:gd name="adj3" fmla="val -60481"/>
              <a:gd name="adj4" fmla="val -19337"/>
            </a:avLst>
          </a:prstGeom>
          <a:solidFill>
            <a:schemeClr val="bg1"/>
          </a:solidFill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rgbClr val="002060"/>
                </a:solidFill>
              </a:rPr>
              <a:t>List of Potential High Economic Impact Outages</a:t>
            </a:r>
          </a:p>
          <a:p>
            <a:r>
              <a:rPr lang="en-US" sz="1400" dirty="0" smtClean="0">
                <a:solidFill>
                  <a:srgbClr val="002060"/>
                </a:solidFill>
              </a:rPr>
              <a:t>Posted on MIS Public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361908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  <p:bldP spid="30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lowchart: Decision 3"/>
          <p:cNvSpPr/>
          <p:nvPr/>
        </p:nvSpPr>
        <p:spPr>
          <a:xfrm>
            <a:off x="6587284" y="3267775"/>
            <a:ext cx="1295400" cy="838200"/>
          </a:xfrm>
          <a:prstGeom prst="flowChartDecision">
            <a:avLst/>
          </a:prstGeom>
          <a:solidFill>
            <a:schemeClr val="bg1"/>
          </a:solidFill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>
                <a:solidFill>
                  <a:srgbClr val="002060"/>
                </a:solidFill>
              </a:rPr>
              <a:t>Exceeds $ Criteria</a:t>
            </a:r>
          </a:p>
        </p:txBody>
      </p:sp>
      <p:sp>
        <p:nvSpPr>
          <p:cNvPr id="5" name="Flowchart: Alternate Process 4"/>
          <p:cNvSpPr/>
          <p:nvPr/>
        </p:nvSpPr>
        <p:spPr>
          <a:xfrm>
            <a:off x="990600" y="2057400"/>
            <a:ext cx="1066800" cy="685800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&lt;90 Day Submittals</a:t>
            </a:r>
            <a:endParaRPr lang="en-US" sz="1100" dirty="0"/>
          </a:p>
        </p:txBody>
      </p:sp>
      <p:sp>
        <p:nvSpPr>
          <p:cNvPr id="6" name="Flowchart: Decision 5"/>
          <p:cNvSpPr/>
          <p:nvPr/>
        </p:nvSpPr>
        <p:spPr>
          <a:xfrm>
            <a:off x="25908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High Impact?</a:t>
            </a:r>
            <a:endParaRPr lang="en-US" sz="1100" dirty="0"/>
          </a:p>
        </p:txBody>
      </p:sp>
      <p:cxnSp>
        <p:nvCxnSpPr>
          <p:cNvPr id="9" name="Straight Arrow Connector 8"/>
          <p:cNvCxnSpPr>
            <a:stCxn id="4" idx="1"/>
            <a:endCxn id="19" idx="3"/>
          </p:cNvCxnSpPr>
          <p:nvPr/>
        </p:nvCxnSpPr>
        <p:spPr>
          <a:xfrm flipH="1">
            <a:off x="3771900" y="3686875"/>
            <a:ext cx="2815384" cy="882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2057400" y="2400300"/>
            <a:ext cx="5334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>
            <a:off x="3886200" y="2400300"/>
            <a:ext cx="838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Elbow Connector 14"/>
          <p:cNvCxnSpPr>
            <a:stCxn id="21" idx="0"/>
            <a:endCxn id="5" idx="0"/>
          </p:cNvCxnSpPr>
          <p:nvPr/>
        </p:nvCxnSpPr>
        <p:spPr>
          <a:xfrm rot="16200000" flipH="1" flipV="1">
            <a:off x="3409950" y="95250"/>
            <a:ext cx="76200" cy="3848100"/>
          </a:xfrm>
          <a:prstGeom prst="bentConnector3">
            <a:avLst>
              <a:gd name="adj1" fmla="val -30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6259235" y="3384715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17" name="TextBox 16"/>
          <p:cNvSpPr txBox="1"/>
          <p:nvPr/>
        </p:nvSpPr>
        <p:spPr>
          <a:xfrm>
            <a:off x="7263859" y="4111823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8" name="TextBox 17"/>
          <p:cNvSpPr txBox="1"/>
          <p:nvPr/>
        </p:nvSpPr>
        <p:spPr>
          <a:xfrm>
            <a:off x="3810000" y="2106559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9" name="Flowchart: Process 18"/>
          <p:cNvSpPr/>
          <p:nvPr/>
        </p:nvSpPr>
        <p:spPr>
          <a:xfrm>
            <a:off x="2705100" y="3352800"/>
            <a:ext cx="1066800" cy="68580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Reliability Analysis</a:t>
            </a:r>
            <a:endParaRPr lang="en-US" sz="1100" dirty="0"/>
          </a:p>
        </p:txBody>
      </p:sp>
      <p:sp>
        <p:nvSpPr>
          <p:cNvPr id="20" name="Flowchart: Decision 19"/>
          <p:cNvSpPr/>
          <p:nvPr/>
        </p:nvSpPr>
        <p:spPr>
          <a:xfrm>
            <a:off x="2593206" y="44577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OK?</a:t>
            </a:r>
            <a:endParaRPr lang="en-US" sz="1100" dirty="0"/>
          </a:p>
        </p:txBody>
      </p:sp>
      <p:sp>
        <p:nvSpPr>
          <p:cNvPr id="21" name="Flowchart: Decision 20"/>
          <p:cNvSpPr/>
          <p:nvPr/>
        </p:nvSpPr>
        <p:spPr>
          <a:xfrm>
            <a:off x="47244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Move or Modify</a:t>
            </a:r>
            <a:endParaRPr lang="en-US" sz="1100" dirty="0"/>
          </a:p>
        </p:txBody>
      </p:sp>
      <p:cxnSp>
        <p:nvCxnSpPr>
          <p:cNvPr id="24" name="Straight Arrow Connector 23"/>
          <p:cNvCxnSpPr>
            <a:stCxn id="6" idx="2"/>
            <a:endCxn id="19" idx="0"/>
          </p:cNvCxnSpPr>
          <p:nvPr/>
        </p:nvCxnSpPr>
        <p:spPr>
          <a:xfrm>
            <a:off x="3238500" y="2819400"/>
            <a:ext cx="0" cy="533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6019800" y="2046740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8" name="TextBox 27"/>
          <p:cNvSpPr txBox="1"/>
          <p:nvPr/>
        </p:nvSpPr>
        <p:spPr>
          <a:xfrm>
            <a:off x="3291840" y="27783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9" name="TextBox 28"/>
          <p:cNvSpPr txBox="1"/>
          <p:nvPr/>
        </p:nvSpPr>
        <p:spPr>
          <a:xfrm>
            <a:off x="5444490" y="1673422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1" name="Straight Arrow Connector 30"/>
          <p:cNvCxnSpPr/>
          <p:nvPr/>
        </p:nvCxnSpPr>
        <p:spPr>
          <a:xfrm>
            <a:off x="3238500" y="4762500"/>
            <a:ext cx="2406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/>
          <p:cNvSpPr/>
          <p:nvPr/>
        </p:nvSpPr>
        <p:spPr>
          <a:xfrm>
            <a:off x="800100" y="4419600"/>
            <a:ext cx="1028700" cy="914400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smtClean="0"/>
              <a:t>Approve</a:t>
            </a:r>
            <a:endParaRPr lang="en-US" sz="1050" dirty="0"/>
          </a:p>
        </p:txBody>
      </p:sp>
      <p:sp>
        <p:nvSpPr>
          <p:cNvPr id="33" name="Oval 32"/>
          <p:cNvSpPr/>
          <p:nvPr/>
        </p:nvSpPr>
        <p:spPr>
          <a:xfrm>
            <a:off x="4544528" y="4419600"/>
            <a:ext cx="914400" cy="914400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Reject</a:t>
            </a:r>
            <a:endParaRPr lang="en-US" sz="1100" dirty="0"/>
          </a:p>
        </p:txBody>
      </p:sp>
      <p:cxnSp>
        <p:nvCxnSpPr>
          <p:cNvPr id="35" name="Straight Arrow Connector 34"/>
          <p:cNvCxnSpPr/>
          <p:nvPr/>
        </p:nvCxnSpPr>
        <p:spPr>
          <a:xfrm flipH="1">
            <a:off x="1828800" y="4876800"/>
            <a:ext cx="764406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3888606" y="4876800"/>
            <a:ext cx="65592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19" idx="2"/>
            <a:endCxn id="20" idx="0"/>
          </p:cNvCxnSpPr>
          <p:nvPr/>
        </p:nvCxnSpPr>
        <p:spPr>
          <a:xfrm>
            <a:off x="3238500" y="4038600"/>
            <a:ext cx="2406" cy="419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3822791" y="45690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41" name="TextBox 40"/>
          <p:cNvSpPr txBox="1"/>
          <p:nvPr/>
        </p:nvSpPr>
        <p:spPr>
          <a:xfrm>
            <a:off x="2196718" y="4571428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" name="Straight Arrow Connector 2"/>
          <p:cNvCxnSpPr>
            <a:endCxn id="5" idx="1"/>
          </p:cNvCxnSpPr>
          <p:nvPr/>
        </p:nvCxnSpPr>
        <p:spPr>
          <a:xfrm>
            <a:off x="609600" y="2400300"/>
            <a:ext cx="381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Flowchart: Process 33"/>
          <p:cNvSpPr/>
          <p:nvPr/>
        </p:nvSpPr>
        <p:spPr>
          <a:xfrm>
            <a:off x="6694595" y="2057400"/>
            <a:ext cx="1066800" cy="685800"/>
          </a:xfrm>
          <a:prstGeom prst="flowChartProcess">
            <a:avLst/>
          </a:prstGeom>
          <a:solidFill>
            <a:schemeClr val="bg1"/>
          </a:solidFill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rgbClr val="002060"/>
                </a:solidFill>
              </a:rPr>
              <a:t>Analyze Cost with Future Tool</a:t>
            </a:r>
            <a:endParaRPr lang="en-US" sz="1100" dirty="0">
              <a:solidFill>
                <a:srgbClr val="002060"/>
              </a:solidFill>
            </a:endParaRPr>
          </a:p>
        </p:txBody>
      </p:sp>
      <p:cxnSp>
        <p:nvCxnSpPr>
          <p:cNvPr id="8" name="Straight Arrow Connector 7"/>
          <p:cNvCxnSpPr>
            <a:stCxn id="21" idx="3"/>
            <a:endCxn id="34" idx="1"/>
          </p:cNvCxnSpPr>
          <p:nvPr/>
        </p:nvCxnSpPr>
        <p:spPr>
          <a:xfrm>
            <a:off x="6019800" y="2400300"/>
            <a:ext cx="674795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34" idx="2"/>
            <a:endCxn id="4" idx="0"/>
          </p:cNvCxnSpPr>
          <p:nvPr/>
        </p:nvCxnSpPr>
        <p:spPr>
          <a:xfrm>
            <a:off x="7227995" y="2743200"/>
            <a:ext cx="6989" cy="52457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Elbow Connector 37"/>
          <p:cNvCxnSpPr>
            <a:stCxn id="36" idx="1"/>
            <a:endCxn id="19" idx="3"/>
          </p:cNvCxnSpPr>
          <p:nvPr/>
        </p:nvCxnSpPr>
        <p:spPr>
          <a:xfrm rot="10800000">
            <a:off x="3771901" y="3695700"/>
            <a:ext cx="2929685" cy="1257300"/>
          </a:xfrm>
          <a:prstGeom prst="bentConnector3">
            <a:avLst>
              <a:gd name="adj1" fmla="val 29302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Flowchart: Process 35"/>
          <p:cNvSpPr/>
          <p:nvPr/>
        </p:nvSpPr>
        <p:spPr>
          <a:xfrm>
            <a:off x="6701585" y="4610100"/>
            <a:ext cx="1066800" cy="685800"/>
          </a:xfrm>
          <a:prstGeom prst="flowChartProcess">
            <a:avLst/>
          </a:prstGeom>
          <a:solidFill>
            <a:schemeClr val="bg1"/>
          </a:solidFill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rgbClr val="002060"/>
                </a:solidFill>
              </a:rPr>
              <a:t>Post  (if Passes Reliability)</a:t>
            </a:r>
            <a:endParaRPr lang="en-US" sz="1100" dirty="0">
              <a:solidFill>
                <a:srgbClr val="002060"/>
              </a:solidFill>
            </a:endParaRPr>
          </a:p>
        </p:txBody>
      </p:sp>
      <p:cxnSp>
        <p:nvCxnSpPr>
          <p:cNvPr id="14" name="Straight Arrow Connector 13"/>
          <p:cNvCxnSpPr>
            <a:stCxn id="4" idx="2"/>
            <a:endCxn id="36" idx="0"/>
          </p:cNvCxnSpPr>
          <p:nvPr/>
        </p:nvCxnSpPr>
        <p:spPr>
          <a:xfrm>
            <a:off x="7234984" y="4105975"/>
            <a:ext cx="1" cy="50412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 smtClean="0"/>
              <a:t>Proposed &lt; 90 Day Process – Option 2</a:t>
            </a:r>
            <a:endParaRPr lang="en-US" sz="3600" dirty="0"/>
          </a:p>
        </p:txBody>
      </p:sp>
      <p:sp>
        <p:nvSpPr>
          <p:cNvPr id="42" name="Line Callout 1 41"/>
          <p:cNvSpPr/>
          <p:nvPr/>
        </p:nvSpPr>
        <p:spPr>
          <a:xfrm>
            <a:off x="7588332" y="836476"/>
            <a:ext cx="1215845" cy="982162"/>
          </a:xfrm>
          <a:prstGeom prst="borderCallout1">
            <a:avLst>
              <a:gd name="adj1" fmla="val 104596"/>
              <a:gd name="adj2" fmla="val 81786"/>
              <a:gd name="adj3" fmla="val 266624"/>
              <a:gd name="adj4" fmla="val 3848"/>
            </a:avLst>
          </a:prstGeom>
          <a:solidFill>
            <a:schemeClr val="bg1"/>
          </a:solidFill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sz="1400" dirty="0" smtClean="0">
                <a:solidFill>
                  <a:srgbClr val="002060"/>
                </a:solidFill>
              </a:rPr>
              <a:t>Expected Congestion Rent Exceeds $xx</a:t>
            </a:r>
            <a:endParaRPr lang="en-US" sz="1400" dirty="0">
              <a:solidFill>
                <a:srgbClr val="00206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2055092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2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Flowchart: Decision 3"/>
          <p:cNvSpPr/>
          <p:nvPr/>
        </p:nvSpPr>
        <p:spPr>
          <a:xfrm>
            <a:off x="6587284" y="3267775"/>
            <a:ext cx="1295400" cy="838200"/>
          </a:xfrm>
          <a:prstGeom prst="flowChartDecision">
            <a:avLst/>
          </a:prstGeom>
          <a:solidFill>
            <a:schemeClr val="bg1"/>
          </a:solidFill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900" dirty="0" smtClean="0">
                <a:solidFill>
                  <a:srgbClr val="002060"/>
                </a:solidFill>
              </a:rPr>
              <a:t>Exceeds $ Criteria</a:t>
            </a:r>
            <a:endParaRPr lang="en-US" sz="900" dirty="0">
              <a:solidFill>
                <a:srgbClr val="002060"/>
              </a:solidFill>
            </a:endParaRPr>
          </a:p>
        </p:txBody>
      </p:sp>
      <p:sp>
        <p:nvSpPr>
          <p:cNvPr id="5" name="Flowchart: Alternate Process 4"/>
          <p:cNvSpPr/>
          <p:nvPr/>
        </p:nvSpPr>
        <p:spPr>
          <a:xfrm>
            <a:off x="990600" y="2057400"/>
            <a:ext cx="1066800" cy="685800"/>
          </a:xfrm>
          <a:prstGeom prst="flowChartAlternate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&lt;90 Day Submittals</a:t>
            </a:r>
            <a:endParaRPr lang="en-US" sz="1100" dirty="0"/>
          </a:p>
        </p:txBody>
      </p:sp>
      <p:sp>
        <p:nvSpPr>
          <p:cNvPr id="6" name="Flowchart: Decision 5"/>
          <p:cNvSpPr/>
          <p:nvPr/>
        </p:nvSpPr>
        <p:spPr>
          <a:xfrm>
            <a:off x="25908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High Impact?</a:t>
            </a:r>
            <a:endParaRPr lang="en-US" sz="1100" dirty="0"/>
          </a:p>
        </p:txBody>
      </p:sp>
      <p:cxnSp>
        <p:nvCxnSpPr>
          <p:cNvPr id="9" name="Straight Arrow Connector 8"/>
          <p:cNvCxnSpPr>
            <a:stCxn id="4" idx="1"/>
            <a:endCxn id="19" idx="3"/>
          </p:cNvCxnSpPr>
          <p:nvPr/>
        </p:nvCxnSpPr>
        <p:spPr>
          <a:xfrm flipH="1">
            <a:off x="3771900" y="3686875"/>
            <a:ext cx="2815384" cy="882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/>
          <p:nvPr/>
        </p:nvCxnSpPr>
        <p:spPr>
          <a:xfrm>
            <a:off x="2057400" y="2400300"/>
            <a:ext cx="5334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/>
          <p:nvPr/>
        </p:nvCxnSpPr>
        <p:spPr>
          <a:xfrm>
            <a:off x="3886200" y="2400300"/>
            <a:ext cx="8382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Elbow Connector 14"/>
          <p:cNvCxnSpPr>
            <a:stCxn id="21" idx="0"/>
            <a:endCxn id="5" idx="0"/>
          </p:cNvCxnSpPr>
          <p:nvPr/>
        </p:nvCxnSpPr>
        <p:spPr>
          <a:xfrm rot="16200000" flipH="1" flipV="1">
            <a:off x="3409950" y="95250"/>
            <a:ext cx="76200" cy="3848100"/>
          </a:xfrm>
          <a:prstGeom prst="bentConnector3">
            <a:avLst>
              <a:gd name="adj1" fmla="val -30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6259235" y="3384715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17" name="TextBox 16"/>
          <p:cNvSpPr txBox="1"/>
          <p:nvPr/>
        </p:nvSpPr>
        <p:spPr>
          <a:xfrm>
            <a:off x="7263859" y="4111823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8" name="TextBox 17"/>
          <p:cNvSpPr txBox="1"/>
          <p:nvPr/>
        </p:nvSpPr>
        <p:spPr>
          <a:xfrm>
            <a:off x="3810000" y="2106559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sp>
        <p:nvSpPr>
          <p:cNvPr id="19" name="Flowchart: Process 18"/>
          <p:cNvSpPr/>
          <p:nvPr/>
        </p:nvSpPr>
        <p:spPr>
          <a:xfrm>
            <a:off x="2705100" y="3352800"/>
            <a:ext cx="1066800" cy="685800"/>
          </a:xfrm>
          <a:prstGeom prst="flowChartProcess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Reliability Analysis</a:t>
            </a:r>
            <a:endParaRPr lang="en-US" sz="1100" dirty="0"/>
          </a:p>
        </p:txBody>
      </p:sp>
      <p:sp>
        <p:nvSpPr>
          <p:cNvPr id="20" name="Flowchart: Decision 19"/>
          <p:cNvSpPr/>
          <p:nvPr/>
        </p:nvSpPr>
        <p:spPr>
          <a:xfrm>
            <a:off x="2593206" y="44577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OK?</a:t>
            </a:r>
            <a:endParaRPr lang="en-US" sz="1100" dirty="0"/>
          </a:p>
        </p:txBody>
      </p:sp>
      <p:sp>
        <p:nvSpPr>
          <p:cNvPr id="21" name="Flowchart: Decision 20"/>
          <p:cNvSpPr/>
          <p:nvPr/>
        </p:nvSpPr>
        <p:spPr>
          <a:xfrm>
            <a:off x="4724400" y="1981200"/>
            <a:ext cx="1295400" cy="838200"/>
          </a:xfrm>
          <a:prstGeom prst="flowChartDecision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Move or Modify</a:t>
            </a:r>
            <a:endParaRPr lang="en-US" sz="1100" dirty="0"/>
          </a:p>
        </p:txBody>
      </p:sp>
      <p:cxnSp>
        <p:nvCxnSpPr>
          <p:cNvPr id="24" name="Straight Arrow Connector 23"/>
          <p:cNvCxnSpPr>
            <a:stCxn id="6" idx="2"/>
            <a:endCxn id="19" idx="0"/>
          </p:cNvCxnSpPr>
          <p:nvPr/>
        </p:nvCxnSpPr>
        <p:spPr>
          <a:xfrm>
            <a:off x="3238500" y="2819400"/>
            <a:ext cx="0" cy="5334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TextBox 26"/>
          <p:cNvSpPr txBox="1"/>
          <p:nvPr/>
        </p:nvSpPr>
        <p:spPr>
          <a:xfrm>
            <a:off x="6019800" y="2046740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8" name="TextBox 27"/>
          <p:cNvSpPr txBox="1"/>
          <p:nvPr/>
        </p:nvSpPr>
        <p:spPr>
          <a:xfrm>
            <a:off x="3291840" y="27783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29" name="TextBox 28"/>
          <p:cNvSpPr txBox="1"/>
          <p:nvPr/>
        </p:nvSpPr>
        <p:spPr>
          <a:xfrm>
            <a:off x="5444490" y="1673422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1" name="Straight Arrow Connector 30"/>
          <p:cNvCxnSpPr/>
          <p:nvPr/>
        </p:nvCxnSpPr>
        <p:spPr>
          <a:xfrm>
            <a:off x="3238500" y="4762500"/>
            <a:ext cx="2406" cy="2286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Oval 31"/>
          <p:cNvSpPr/>
          <p:nvPr/>
        </p:nvSpPr>
        <p:spPr>
          <a:xfrm>
            <a:off x="800100" y="4419600"/>
            <a:ext cx="1028700" cy="914400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50" dirty="0" smtClean="0"/>
              <a:t>Approve</a:t>
            </a:r>
            <a:endParaRPr lang="en-US" sz="1050" dirty="0"/>
          </a:p>
        </p:txBody>
      </p:sp>
      <p:sp>
        <p:nvSpPr>
          <p:cNvPr id="33" name="Oval 32"/>
          <p:cNvSpPr/>
          <p:nvPr/>
        </p:nvSpPr>
        <p:spPr>
          <a:xfrm>
            <a:off x="4544528" y="4419600"/>
            <a:ext cx="914400" cy="914400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/>
              <a:t>Reject</a:t>
            </a:r>
            <a:endParaRPr lang="en-US" sz="1100" dirty="0"/>
          </a:p>
        </p:txBody>
      </p:sp>
      <p:cxnSp>
        <p:nvCxnSpPr>
          <p:cNvPr id="35" name="Straight Arrow Connector 34"/>
          <p:cNvCxnSpPr/>
          <p:nvPr/>
        </p:nvCxnSpPr>
        <p:spPr>
          <a:xfrm flipH="1">
            <a:off x="1828800" y="4876800"/>
            <a:ext cx="764406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Arrow Connector 36"/>
          <p:cNvCxnSpPr/>
          <p:nvPr/>
        </p:nvCxnSpPr>
        <p:spPr>
          <a:xfrm>
            <a:off x="3888606" y="4876800"/>
            <a:ext cx="655922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Arrow Connector 38"/>
          <p:cNvCxnSpPr>
            <a:stCxn id="19" idx="2"/>
            <a:endCxn id="20" idx="0"/>
          </p:cNvCxnSpPr>
          <p:nvPr/>
        </p:nvCxnSpPr>
        <p:spPr>
          <a:xfrm>
            <a:off x="3238500" y="4038600"/>
            <a:ext cx="2406" cy="41910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TextBox 39"/>
          <p:cNvSpPr txBox="1"/>
          <p:nvPr/>
        </p:nvSpPr>
        <p:spPr>
          <a:xfrm>
            <a:off x="3822791" y="4569023"/>
            <a:ext cx="39466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No</a:t>
            </a:r>
            <a:endParaRPr lang="en-US" sz="1400" dirty="0"/>
          </a:p>
        </p:txBody>
      </p:sp>
      <p:sp>
        <p:nvSpPr>
          <p:cNvPr id="41" name="TextBox 40"/>
          <p:cNvSpPr txBox="1"/>
          <p:nvPr/>
        </p:nvSpPr>
        <p:spPr>
          <a:xfrm>
            <a:off x="2196718" y="4571428"/>
            <a:ext cx="42024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Yes</a:t>
            </a:r>
            <a:endParaRPr lang="en-US" sz="1400" dirty="0"/>
          </a:p>
        </p:txBody>
      </p:sp>
      <p:cxnSp>
        <p:nvCxnSpPr>
          <p:cNvPr id="3" name="Straight Arrow Connector 2"/>
          <p:cNvCxnSpPr>
            <a:endCxn id="5" idx="1"/>
          </p:cNvCxnSpPr>
          <p:nvPr/>
        </p:nvCxnSpPr>
        <p:spPr>
          <a:xfrm>
            <a:off x="609600" y="2400300"/>
            <a:ext cx="38100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Flowchart: Process 33"/>
          <p:cNvSpPr/>
          <p:nvPr/>
        </p:nvSpPr>
        <p:spPr>
          <a:xfrm>
            <a:off x="6694595" y="2057400"/>
            <a:ext cx="1066800" cy="685800"/>
          </a:xfrm>
          <a:prstGeom prst="flowChartProcess">
            <a:avLst/>
          </a:prstGeom>
          <a:solidFill>
            <a:schemeClr val="bg1"/>
          </a:solidFill>
          <a:ln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rgbClr val="002060"/>
                </a:solidFill>
              </a:rPr>
              <a:t>Analyze Cost with Future Tool</a:t>
            </a:r>
            <a:endParaRPr lang="en-US" sz="1100" dirty="0">
              <a:solidFill>
                <a:srgbClr val="002060"/>
              </a:solidFill>
            </a:endParaRPr>
          </a:p>
        </p:txBody>
      </p:sp>
      <p:cxnSp>
        <p:nvCxnSpPr>
          <p:cNvPr id="8" name="Straight Arrow Connector 7"/>
          <p:cNvCxnSpPr>
            <a:stCxn id="21" idx="3"/>
            <a:endCxn id="34" idx="1"/>
          </p:cNvCxnSpPr>
          <p:nvPr/>
        </p:nvCxnSpPr>
        <p:spPr>
          <a:xfrm>
            <a:off x="6019800" y="2400300"/>
            <a:ext cx="674795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34" idx="2"/>
            <a:endCxn id="4" idx="0"/>
          </p:cNvCxnSpPr>
          <p:nvPr/>
        </p:nvCxnSpPr>
        <p:spPr>
          <a:xfrm>
            <a:off x="7227995" y="2743200"/>
            <a:ext cx="6989" cy="52457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Elbow Connector 37"/>
          <p:cNvCxnSpPr>
            <a:stCxn id="4" idx="2"/>
            <a:endCxn id="33" idx="6"/>
          </p:cNvCxnSpPr>
          <p:nvPr/>
        </p:nvCxnSpPr>
        <p:spPr>
          <a:xfrm rot="5400000">
            <a:off x="5961544" y="3603359"/>
            <a:ext cx="770825" cy="1776056"/>
          </a:xfrm>
          <a:prstGeom prst="bentConnector2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600" dirty="0" smtClean="0"/>
              <a:t>Proposed &lt; </a:t>
            </a:r>
            <a:r>
              <a:rPr lang="en-US" sz="3600" dirty="0"/>
              <a:t>90 Day Process – </a:t>
            </a:r>
            <a:r>
              <a:rPr lang="en-US" sz="3600" dirty="0" smtClean="0"/>
              <a:t>Option 3</a:t>
            </a:r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val="3093529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ERCOT">
      <a:dk1>
        <a:sysClr val="windowText" lastClr="000000"/>
      </a:dk1>
      <a:lt1>
        <a:sysClr val="window" lastClr="FFFFFF"/>
      </a:lt1>
      <a:dk2>
        <a:srgbClr val="00385E"/>
      </a:dk2>
      <a:lt2>
        <a:srgbClr val="EEECE1"/>
      </a:lt2>
      <a:accent1>
        <a:srgbClr val="008373"/>
      </a:accent1>
      <a:accent2>
        <a:srgbClr val="1B5026"/>
      </a:accent2>
      <a:accent3>
        <a:srgbClr val="0F1423"/>
      </a:accent3>
      <a:accent4>
        <a:srgbClr val="400E22"/>
      </a:accent4>
      <a:accent5>
        <a:srgbClr val="E5E5E2"/>
      </a:accent5>
      <a:accent6>
        <a:srgbClr val="868786"/>
      </a:accent6>
      <a:hlink>
        <a:srgbClr val="0000FF"/>
      </a:hlink>
      <a:folHlink>
        <a:srgbClr val="80008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EB6C32BA7893B4D8D08DA703C6B8599" ma:contentTypeVersion="0" ma:contentTypeDescription="Create a new document." ma:contentTypeScope="" ma:versionID="438847a72b75665982a8a359f97ca60b">
  <xsd:schema xmlns:xsd="http://www.w3.org/2001/XMLSchema" xmlns:xs="http://www.w3.org/2001/XMLSchema" xmlns:p="http://schemas.microsoft.com/office/2006/metadata/properties" xmlns:ns2="c34af464-7aa1-4edd-9be4-83dffc1cb926" targetNamespace="http://schemas.microsoft.com/office/2006/metadata/properties" ma:root="true" ma:fieldsID="429eac13a7923d6b47fc28e8f4096b10" ns2:_="">
    <xsd:import namespace="c34af464-7aa1-4edd-9be4-83dffc1cb926"/>
    <xsd:element name="properties">
      <xsd:complexType>
        <xsd:sequence>
          <xsd:element name="documentManagement">
            <xsd:complexType>
              <xsd:all>
                <xsd:element ref="ns2:Information_x0020_Classification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34af464-7aa1-4edd-9be4-83dffc1cb926" elementFormDefault="qualified">
    <xsd:import namespace="http://schemas.microsoft.com/office/2006/documentManagement/types"/>
    <xsd:import namespace="http://schemas.microsoft.com/office/infopath/2007/PartnerControls"/>
    <xsd:element name="Information_x0020_Classification" ma:index="8" ma:displayName="Information Classification" ma:default="ERCOT Limited" ma:description="ERCOT Information Classification" ma:format="Dropdown" ma:internalName="Information_x0020_Classification">
      <xsd:simpleType>
        <xsd:restriction base="dms:Choice">
          <xsd:enumeration value="Public"/>
          <xsd:enumeration value="ERCOT Limited"/>
          <xsd:enumeration value="ERCOT Confidential"/>
          <xsd:enumeration value="ERCOT Restricted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Information_x0020_Classification xmlns="c34af464-7aa1-4edd-9be4-83dffc1cb926">ERCOT Limited</Information_x0020_Classification>
  </documentManagement>
</p:properties>
</file>

<file path=customXml/itemProps1.xml><?xml version="1.0" encoding="utf-8"?>
<ds:datastoreItem xmlns:ds="http://schemas.openxmlformats.org/officeDocument/2006/customXml" ds:itemID="{87D2A1B0-FF3E-4009-940D-AED0EB70AA2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6C9659B9-8752-4DC3-8CFE-950F74D5E77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c34af464-7aa1-4edd-9be4-83dffc1cb92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B0B5C2E6-0ACD-4F8A-86FC-4937515EAAFA}">
  <ds:schemaRefs>
    <ds:schemaRef ds:uri="http://purl.org/dc/elements/1.1/"/>
    <ds:schemaRef ds:uri="http://purl.org/dc/dcmitype/"/>
    <ds:schemaRef ds:uri="http://purl.org/dc/terms/"/>
    <ds:schemaRef ds:uri="http://schemas.microsoft.com/office/infopath/2007/PartnerControls"/>
    <ds:schemaRef ds:uri="c34af464-7aa1-4edd-9be4-83dffc1cb926"/>
    <ds:schemaRef ds:uri="http://schemas.microsoft.com/office/2006/documentManagement/types"/>
    <ds:schemaRef ds:uri="http://schemas.openxmlformats.org/package/2006/metadata/core-properties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37617</TotalTime>
  <Words>275</Words>
  <Application>Microsoft Office PowerPoint</Application>
  <PresentationFormat>On-screen Show (4:3)</PresentationFormat>
  <Paragraphs>126</Paragraphs>
  <Slides>7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PowerPoint Presentation</vt:lpstr>
      <vt:lpstr>Existing Process for &gt;90 Days</vt:lpstr>
      <vt:lpstr>Proposed Process for &gt;90 Days</vt:lpstr>
      <vt:lpstr>Existing Process for &lt; 90 Days</vt:lpstr>
      <vt:lpstr>Proposed &lt; 90 Day Process – Option 1</vt:lpstr>
      <vt:lpstr>Proposed &lt; 90 Day Process – Option 2</vt:lpstr>
      <vt:lpstr>Proposed &lt; 90 Day Process – Option 3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FileNewTemplate</dc:title>
  <dc:creator>Diana</dc:creator>
  <cp:lastModifiedBy>Rickerson, Woody</cp:lastModifiedBy>
  <cp:revision>1316</cp:revision>
  <cp:lastPrinted>2013-12-09T17:46:13Z</cp:lastPrinted>
  <dcterms:created xsi:type="dcterms:W3CDTF">2010-04-12T23:12:02Z</dcterms:created>
  <dcterms:modified xsi:type="dcterms:W3CDTF">2015-04-14T18:20:29Z</dcterms:modified>
  <cp:contentStatus>Draft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0x0101000EB6C32BA7893B4D8D08DA703C6B8599</vt:lpwstr>
  </property>
</Properties>
</file>