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57" r:id="rId4"/>
    <p:sldId id="275" r:id="rId5"/>
    <p:sldId id="260" r:id="rId6"/>
    <p:sldId id="261" r:id="rId7"/>
    <p:sldId id="262" r:id="rId8"/>
  </p:sldIdLst>
  <p:sldSz cx="128016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4" autoAdjust="0"/>
    <p:restoredTop sz="94691" autoAdjust="0"/>
  </p:normalViewPr>
  <p:slideViewPr>
    <p:cSldViewPr>
      <p:cViewPr>
        <p:scale>
          <a:sx n="60" d="100"/>
          <a:sy n="60" d="100"/>
        </p:scale>
        <p:origin x="-960" y="-294"/>
      </p:cViewPr>
      <p:guideLst>
        <p:guide orient="horz" pos="2160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4E7A79A-88AB-42FC-A98F-773E9254B0AE}" type="datetimeFigureOut">
              <a:rPr lang="en-US"/>
              <a:pPr>
                <a:defRPr/>
              </a:pPr>
              <a:t>10/2/2015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" y="685800"/>
            <a:ext cx="64008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54C5D43-F785-4981-B13C-88BFF5BE02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8437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2130449"/>
            <a:ext cx="1088136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0240" y="3886200"/>
            <a:ext cx="896112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A0719E-0513-4C76-A2B5-BBF7A259E68E}" type="datetime1">
              <a:rPr lang="en-US"/>
              <a:pPr>
                <a:defRPr/>
              </a:pPr>
              <a:t>10/2/2015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C06A22-A9F5-4440-B3B2-F7A7263188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203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DF4E41-F6D5-422F-B01C-88488AE2EC85}" type="datetime1">
              <a:rPr lang="en-US"/>
              <a:pPr>
                <a:defRPr/>
              </a:pPr>
              <a:t>10/2/2015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E0DAC-1807-492F-B9A5-7EE4CD805B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717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81160" y="274639"/>
            <a:ext cx="288036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0080" y="274639"/>
            <a:ext cx="842772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EB7B40-F248-489D-ACD8-BFC361374832}" type="datetime1">
              <a:rPr lang="en-US"/>
              <a:pPr>
                <a:defRPr/>
              </a:pPr>
              <a:t>10/2/2015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D1909D-2B73-45BD-BFDB-DEB4119B7A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27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F31BE5-A411-4CB9-A6E1-9B3142517433}" type="datetime1">
              <a:rPr lang="en-US"/>
              <a:pPr>
                <a:defRPr/>
              </a:pPr>
              <a:t>10/2/2015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06C97F-AE18-4A75-A272-3BBDD82982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031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237" y="4406924"/>
            <a:ext cx="1088136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237" y="2906713"/>
            <a:ext cx="1088136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D5930-07F4-4E07-B347-58E264C4E22D}" type="datetime1">
              <a:rPr lang="en-US"/>
              <a:pPr>
                <a:defRPr/>
              </a:pPr>
              <a:t>10/2/2015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E0AF7-400C-495E-872B-541BDA30B2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796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0080" y="1600204"/>
            <a:ext cx="56540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7480" y="1600204"/>
            <a:ext cx="56540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80B458-0F27-4581-919D-B780CA4CAD10}" type="datetime1">
              <a:rPr lang="en-US"/>
              <a:pPr>
                <a:defRPr/>
              </a:pPr>
              <a:t>10/2/2015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AA426D-AC55-494A-9B0E-BAB830CAAC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629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1535113"/>
            <a:ext cx="565626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" y="2174875"/>
            <a:ext cx="565626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051" y="1535113"/>
            <a:ext cx="565848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051" y="2174875"/>
            <a:ext cx="565848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5188F8-6990-432D-AAF7-94606F6AA6B8}" type="datetime1">
              <a:rPr lang="en-US"/>
              <a:pPr>
                <a:defRPr/>
              </a:pPr>
              <a:t>10/2/2015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4EA080-FDF7-4114-ABF9-3E540F9776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695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B9CA9B-6C06-4D11-9258-F3EF0A0F9CAA}" type="datetime1">
              <a:rPr lang="en-US"/>
              <a:pPr>
                <a:defRPr/>
              </a:pPr>
              <a:t>10/2/2015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D8C2DD-8A3F-42A7-ACEA-429C5D3CD1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320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B073BF-05F3-4BCB-884D-4DE396023708}" type="datetime1">
              <a:rPr lang="en-US"/>
              <a:pPr>
                <a:defRPr/>
              </a:pPr>
              <a:t>10/2/2015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1C855E-8215-4B09-90D2-150B67CE35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582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4" y="273050"/>
            <a:ext cx="421163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5072" y="273052"/>
            <a:ext cx="71564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0084" y="1435102"/>
            <a:ext cx="4211637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8144D5-0F20-4F0E-B1D7-8DDABC7C3B35}" type="datetime1">
              <a:rPr lang="en-US"/>
              <a:pPr>
                <a:defRPr/>
              </a:pPr>
              <a:t>10/2/2015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7B15AD-9A0E-49B1-A0A7-852B2C71D4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238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204" y="4800600"/>
            <a:ext cx="768096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9204" y="612775"/>
            <a:ext cx="768096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9204" y="5367338"/>
            <a:ext cx="768096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9F16E1-273C-4BD4-9EF9-DB4BC9EEBEDC}" type="datetime1">
              <a:rPr lang="en-US"/>
              <a:pPr>
                <a:defRPr/>
              </a:pPr>
              <a:t>10/2/2015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B2BDF9-3BA2-4A5D-B32D-00B6A40045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767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40080" y="274638"/>
            <a:ext cx="1152144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0080" y="1600204"/>
            <a:ext cx="1152144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" y="6356374"/>
            <a:ext cx="29870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996539D-B9C1-4CDA-A0FB-3D1AC8BA3958}" type="datetime1">
              <a:rPr lang="en-US"/>
              <a:pPr>
                <a:defRPr/>
              </a:pPr>
              <a:t>10/2/2015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73880" y="6356374"/>
            <a:ext cx="4053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74480" y="6356374"/>
            <a:ext cx="29870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9BB0063-1EC6-488D-87FE-570C76A9FB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rcot.com/content/wcm/key_documents_lists/54828/ERCOTstorage.pptx" TargetMode="External"/><Relationship Id="rId2" Type="http://schemas.openxmlformats.org/officeDocument/2006/relationships/hyperlink" Target="http://www.ercot.com/content/wcm/key_documents_lists/54828/02._Energy_Storage_ETWG_Sept_2015.pptx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rcot.com/gridinfo/etts/index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ctrTitle"/>
          </p:nvPr>
        </p:nvSpPr>
        <p:spPr>
          <a:xfrm>
            <a:off x="960120" y="168275"/>
            <a:ext cx="10881360" cy="1828800"/>
          </a:xfrm>
        </p:spPr>
        <p:txBody>
          <a:bodyPr/>
          <a:lstStyle/>
          <a:p>
            <a:pPr eaLnBrk="1" hangingPunct="1"/>
            <a:r>
              <a:rPr lang="en-US" altLang="en-US" sz="3600" smtClean="0"/>
              <a:t>Emerging Technologies Working Group</a:t>
            </a:r>
            <a:br>
              <a:rPr lang="en-US" altLang="en-US" sz="3600" smtClean="0"/>
            </a:br>
            <a:r>
              <a:rPr lang="en-US" altLang="en-US" sz="3600" smtClean="0"/>
              <a:t>Update to WMS</a:t>
            </a:r>
          </a:p>
        </p:txBody>
      </p:sp>
      <p:sp>
        <p:nvSpPr>
          <p:cNvPr id="18435" name="Subtitle 2"/>
          <p:cNvSpPr>
            <a:spLocks noGrp="1"/>
          </p:cNvSpPr>
          <p:nvPr>
            <p:ph type="subTitle" idx="1"/>
          </p:nvPr>
        </p:nvSpPr>
        <p:spPr>
          <a:xfrm>
            <a:off x="1920240" y="2133600"/>
            <a:ext cx="8961120" cy="838200"/>
          </a:xfrm>
        </p:spPr>
        <p:txBody>
          <a:bodyPr/>
          <a:lstStyle/>
          <a:p>
            <a:pPr eaLnBrk="1" hangingPunct="1"/>
            <a:r>
              <a:rPr lang="en-US" altLang="en-US" sz="2800" dirty="0" smtClean="0">
                <a:solidFill>
                  <a:schemeClr val="tx1"/>
                </a:solidFill>
              </a:rPr>
              <a:t>October 07, </a:t>
            </a:r>
            <a:r>
              <a:rPr lang="en-US" altLang="en-US" sz="2800" dirty="0" smtClean="0">
                <a:solidFill>
                  <a:schemeClr val="tx1"/>
                </a:solidFill>
              </a:rPr>
              <a:t>2015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14BAA7-52B8-4655-9BF1-E8E788E23825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5" name="Subtitle 2"/>
          <p:cNvSpPr txBox="1">
            <a:spLocks/>
          </p:cNvSpPr>
          <p:nvPr/>
        </p:nvSpPr>
        <p:spPr bwMode="auto">
          <a:xfrm>
            <a:off x="788987" y="3597275"/>
            <a:ext cx="11308080" cy="2438400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u="sng" dirty="0" smtClean="0">
                <a:solidFill>
                  <a:schemeClr val="tx1"/>
                </a:solidFill>
              </a:rPr>
              <a:t>Contents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1200" dirty="0" smtClean="0">
              <a:solidFill>
                <a:schemeClr val="tx1"/>
              </a:solidFill>
            </a:endParaRPr>
          </a:p>
          <a:p>
            <a:pPr marL="514350" indent="-514350" algn="l" fontAlgn="auto">
              <a:spcAft>
                <a:spcPts val="0"/>
              </a:spcAft>
              <a:buFont typeface="+mj-lt"/>
              <a:buAutoNum type="romanUcPeriod"/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Energy Storage, as discussed at ETWG</a:t>
            </a:r>
            <a:endParaRPr lang="en-US" sz="2400" dirty="0">
              <a:solidFill>
                <a:schemeClr val="tx1"/>
              </a:solidFill>
            </a:endParaRPr>
          </a:p>
          <a:p>
            <a:pPr marL="514350" indent="-514350" algn="l" fontAlgn="auto">
              <a:spcAft>
                <a:spcPts val="0"/>
              </a:spcAft>
              <a:buFont typeface="+mj-lt"/>
              <a:buAutoNum type="romanUcPeriod"/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Emerging Technology Tracking System, ERCOT Website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514350" indent="-514350" algn="l" fontAlgn="auto">
              <a:spcAft>
                <a:spcPts val="0"/>
              </a:spcAft>
              <a:buFont typeface="+mj-lt"/>
              <a:buAutoNum type="romanUcPeriod"/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Other Business: ()</a:t>
            </a:r>
          </a:p>
          <a:p>
            <a:pPr marL="514350" indent="-514350" algn="l" fontAlgn="auto">
              <a:spcAft>
                <a:spcPts val="0"/>
              </a:spcAft>
              <a:buFont typeface="+mj-lt"/>
              <a:buAutoNum type="romanUcPeriod"/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Next </a:t>
            </a:r>
            <a:r>
              <a:rPr lang="en-US" sz="2400" dirty="0" smtClean="0">
                <a:solidFill>
                  <a:schemeClr val="tx1"/>
                </a:solidFill>
              </a:rPr>
              <a:t>ETWG Meeting 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640080" y="274638"/>
            <a:ext cx="11521440" cy="715962"/>
          </a:xfrm>
        </p:spPr>
        <p:txBody>
          <a:bodyPr/>
          <a:lstStyle/>
          <a:p>
            <a:pPr algn="l" eaLnBrk="1" hangingPunct="1"/>
            <a:r>
              <a:rPr lang="en-US" altLang="en-US" sz="3200" dirty="0" smtClean="0"/>
              <a:t>I. </a:t>
            </a:r>
            <a:r>
              <a:rPr lang="en-US" altLang="en-US" sz="3200" dirty="0" smtClean="0"/>
              <a:t>Energy Storage, as </a:t>
            </a:r>
            <a:r>
              <a:rPr lang="en-US" altLang="en-US" sz="3200" dirty="0"/>
              <a:t>d</a:t>
            </a:r>
            <a:r>
              <a:rPr lang="en-US" altLang="en-US" sz="3200" dirty="0" smtClean="0"/>
              <a:t>iscussed</a:t>
            </a:r>
            <a:endParaRPr lang="en-US" altLang="en-US" sz="3200" dirty="0" smtClean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573407" y="1371600"/>
            <a:ext cx="11694797" cy="51054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buFont typeface="Wingdings"/>
              <a:buChar char=""/>
              <a:tabLst>
                <a:tab pos="274320" algn="l"/>
              </a:tabLst>
              <a:defRPr/>
            </a:pPr>
            <a:endParaRPr lang="en-US" sz="2400" dirty="0" smtClean="0">
              <a:ea typeface="Calibri"/>
              <a:cs typeface="Times New Roman"/>
            </a:endParaRPr>
          </a:p>
          <a:p>
            <a:pPr marL="0" indent="0" eaLnBrk="1" hangingPunct="1">
              <a:buFont typeface="Arial" charset="0"/>
              <a:buNone/>
              <a:defRPr/>
            </a:pPr>
            <a:endParaRPr lang="en-US" altLang="en-US" sz="2000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533400" y="914400"/>
            <a:ext cx="1162812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CAACF6-21A9-470C-861D-5F069E9EE8D1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533400" y="1447800"/>
            <a:ext cx="1162812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+mn-lt"/>
              </a:rPr>
              <a:t>Two Presentations on Energy Storage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+mn-lt"/>
              </a:rPr>
              <a:t>Hoss Boyd: </a:t>
            </a:r>
            <a:r>
              <a:rPr lang="en-US" sz="2400" b="1" dirty="0">
                <a:hlinkClick r:id="rId2"/>
              </a:rPr>
              <a:t>02. Energy Storage ETWG Sept 2015</a:t>
            </a:r>
            <a:r>
              <a:rPr lang="en-US" sz="2400" dirty="0"/>
              <a:t> </a:t>
            </a:r>
            <a:endParaRPr lang="en-US" sz="2400" dirty="0" smtClean="0">
              <a:latin typeface="+mn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+mn-lt"/>
              </a:rPr>
              <a:t>Cyrus Reed: </a:t>
            </a:r>
            <a:r>
              <a:rPr lang="en-US" sz="2400" b="1" dirty="0">
                <a:hlinkClick r:id="rId3"/>
              </a:rPr>
              <a:t>03. ERCOT Storage</a:t>
            </a:r>
            <a:r>
              <a:rPr lang="en-US" sz="2400" dirty="0"/>
              <a:t> </a:t>
            </a:r>
            <a:endParaRPr lang="en-US" sz="2400" dirty="0" smtClean="0">
              <a:latin typeface="+mn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400" dirty="0">
              <a:latin typeface="+mn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400" dirty="0" smtClean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+mn-lt"/>
              </a:rPr>
              <a:t>Main Topics of Discussion: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+mn-lt"/>
              </a:rPr>
              <a:t>Discussion </a:t>
            </a:r>
            <a:r>
              <a:rPr lang="en-US" sz="2400" dirty="0">
                <a:latin typeface="+mn-lt"/>
              </a:rPr>
              <a:t>of previous </a:t>
            </a:r>
            <a:r>
              <a:rPr lang="en-US" sz="2400" dirty="0" smtClean="0">
                <a:latin typeface="+mn-lt"/>
              </a:rPr>
              <a:t>ERCOT market participant initiatives to address storage, including: NPRR410</a:t>
            </a:r>
            <a:r>
              <a:rPr lang="en-US" sz="2400" dirty="0">
                <a:latin typeface="+mn-lt"/>
              </a:rPr>
              <a:t>, </a:t>
            </a:r>
            <a:r>
              <a:rPr lang="en-US" sz="2400" dirty="0" smtClean="0">
                <a:latin typeface="+mn-lt"/>
              </a:rPr>
              <a:t>NPRR461, and NPRR560.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+mn-lt"/>
              </a:rPr>
              <a:t>Broader multiple value stream discussion generally recognized to be beyond ERCOT’s purview.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Discussion of working on a white paper to examine use of storage in RPG process.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400" dirty="0" smtClean="0">
              <a:latin typeface="+mn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4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591187" y="274638"/>
            <a:ext cx="11628120" cy="715962"/>
          </a:xfrm>
        </p:spPr>
        <p:txBody>
          <a:bodyPr/>
          <a:lstStyle/>
          <a:p>
            <a:pPr marL="571500" indent="-571500" algn="l" eaLnBrk="1" hangingPunct="1"/>
            <a:r>
              <a:rPr lang="en-US" altLang="en-US" sz="3200" dirty="0" smtClean="0"/>
              <a:t>II. </a:t>
            </a:r>
            <a:r>
              <a:rPr lang="en-US" sz="3200" dirty="0" smtClean="0"/>
              <a:t>Emerging Technology Tracking System, ERCOT Website</a:t>
            </a:r>
            <a:endParaRPr lang="en-US" altLang="en-US" sz="3200" dirty="0" smtClean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640080" y="1189038"/>
            <a:ext cx="11521440" cy="5638800"/>
          </a:xfrm>
        </p:spPr>
        <p:txBody>
          <a:bodyPr/>
          <a:lstStyle/>
          <a:p>
            <a:pPr eaLnBrk="1" hangingPunct="1">
              <a:defRPr/>
            </a:pPr>
            <a:endParaRPr lang="en-US" sz="2400" dirty="0" smtClean="0"/>
          </a:p>
          <a:p>
            <a:pPr eaLnBrk="1" hangingPunct="1">
              <a:defRPr/>
            </a:pPr>
            <a:endParaRPr lang="en-US" sz="2400" dirty="0"/>
          </a:p>
          <a:p>
            <a:pPr eaLnBrk="1" hangingPunct="1">
              <a:defRPr/>
            </a:pPr>
            <a:endParaRPr lang="en-US" sz="2400" dirty="0" smtClean="0"/>
          </a:p>
          <a:p>
            <a:pPr eaLnBrk="1" hangingPunct="1">
              <a:defRPr/>
            </a:pPr>
            <a:endParaRPr lang="en-US" alt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58E7A9-DA41-4587-9230-3E3F7BC14541}" type="slidenum">
              <a:rPr lang="en-US"/>
              <a:pPr>
                <a:defRPr/>
              </a:pPr>
              <a:t>3</a:t>
            </a:fld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533400" y="914400"/>
            <a:ext cx="1162812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533400" y="1447800"/>
            <a:ext cx="1162812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At Issue: </a:t>
            </a:r>
            <a:r>
              <a:rPr lang="en-US" sz="2400" dirty="0">
                <a:latin typeface="+mn-lt"/>
                <a:hlinkClick r:id="rId2"/>
              </a:rPr>
              <a:t>http://</a:t>
            </a:r>
            <a:r>
              <a:rPr lang="en-US" sz="2400" dirty="0" smtClean="0">
                <a:latin typeface="+mn-lt"/>
                <a:hlinkClick r:id="rId2"/>
              </a:rPr>
              <a:t>www.ercot.com/gridinfo/etts/index.html</a:t>
            </a:r>
            <a:endParaRPr lang="en-US" sz="2400" dirty="0">
              <a:latin typeface="+mn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400" dirty="0" smtClean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+mn-lt"/>
              </a:rPr>
              <a:t>Options: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+mn-lt"/>
              </a:rPr>
              <a:t>Update and Maintain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+mn-lt"/>
              </a:rPr>
              <a:t>Delete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+mn-lt"/>
              </a:rPr>
              <a:t>Note- CCET is still using the site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+mn-lt"/>
              </a:rPr>
              <a:t>Edit to say “Emerging Technologies Tracking Archive”, but leave in place</a:t>
            </a:r>
            <a:endParaRPr lang="en-US" sz="24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591187" y="274638"/>
            <a:ext cx="11628120" cy="715962"/>
          </a:xfrm>
        </p:spPr>
        <p:txBody>
          <a:bodyPr/>
          <a:lstStyle/>
          <a:p>
            <a:pPr marL="571500" indent="-571500" algn="l" eaLnBrk="1" hangingPunct="1"/>
            <a:r>
              <a:rPr lang="en-US" altLang="en-US" sz="3200" dirty="0" smtClean="0"/>
              <a:t>III. </a:t>
            </a:r>
            <a:r>
              <a:rPr lang="en-US" sz="3200" dirty="0" smtClean="0"/>
              <a:t>Other Business: </a:t>
            </a:r>
            <a:r>
              <a:rPr lang="en-US" sz="3200" dirty="0" smtClean="0"/>
              <a:t>()</a:t>
            </a:r>
            <a:endParaRPr lang="en-US" altLang="en-US" sz="3200" dirty="0" smtClean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640080" y="1189038"/>
            <a:ext cx="11521440" cy="5516562"/>
          </a:xfrm>
        </p:spPr>
        <p:txBody>
          <a:bodyPr/>
          <a:lstStyle/>
          <a:p>
            <a:pPr eaLnBrk="1" hangingPunct="1">
              <a:defRPr/>
            </a:pPr>
            <a:endParaRPr lang="en-US" sz="2400" dirty="0"/>
          </a:p>
          <a:p>
            <a:pPr eaLnBrk="1" hangingPunct="1">
              <a:defRPr/>
            </a:pPr>
            <a:endParaRPr lang="en-US" sz="2400" dirty="0" smtClean="0"/>
          </a:p>
          <a:p>
            <a:pPr eaLnBrk="1" hangingPunct="1">
              <a:defRPr/>
            </a:pPr>
            <a:endParaRPr lang="en-US" alt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58E7A9-DA41-4587-9230-3E3F7BC14541}" type="slidenum">
              <a:rPr lang="en-US"/>
              <a:pPr>
                <a:defRPr/>
              </a:pPr>
              <a:t>4</a:t>
            </a:fld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533400" y="914400"/>
            <a:ext cx="1162812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3416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591187" y="274638"/>
            <a:ext cx="11628120" cy="715962"/>
          </a:xfrm>
        </p:spPr>
        <p:txBody>
          <a:bodyPr/>
          <a:lstStyle/>
          <a:p>
            <a:pPr marL="571500" indent="-571500" algn="l" eaLnBrk="1" hangingPunct="1"/>
            <a:r>
              <a:rPr lang="en-US" altLang="en-US" sz="3200" dirty="0" smtClean="0"/>
              <a:t>IV.  Next ETWG Meeting </a:t>
            </a:r>
            <a:r>
              <a:rPr lang="en-US" altLang="en-US" sz="3200" dirty="0" smtClean="0"/>
              <a:t>October 8</a:t>
            </a:r>
            <a:endParaRPr lang="en-US" altLang="en-US" sz="3200" dirty="0" smtClean="0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640080" y="1219200"/>
            <a:ext cx="11521440" cy="5334000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en-US" altLang="en-US" sz="2400" b="1" dirty="0" smtClean="0"/>
              <a:t>Logistics</a:t>
            </a:r>
          </a:p>
          <a:p>
            <a:pPr eaLnBrk="1" hangingPunct="1">
              <a:defRPr/>
            </a:pPr>
            <a:r>
              <a:rPr lang="en-US" altLang="en-US" sz="2400" dirty="0" smtClean="0"/>
              <a:t>October 8, </a:t>
            </a:r>
            <a:r>
              <a:rPr lang="en-US" altLang="en-US" sz="2400" dirty="0" smtClean="0"/>
              <a:t>1:00PM – </a:t>
            </a:r>
            <a:r>
              <a:rPr lang="en-US" altLang="en-US" sz="2400" dirty="0" smtClean="0"/>
              <a:t>2:30PM</a:t>
            </a:r>
            <a:endParaRPr lang="en-US" altLang="en-US" sz="2400" dirty="0" smtClean="0"/>
          </a:p>
          <a:p>
            <a:pPr eaLnBrk="1" hangingPunct="1">
              <a:defRPr/>
            </a:pPr>
            <a:r>
              <a:rPr lang="en-US" altLang="en-US" sz="2400" dirty="0" smtClean="0"/>
              <a:t>Room </a:t>
            </a:r>
            <a:r>
              <a:rPr lang="en-US" altLang="en-US" sz="2400" dirty="0" smtClean="0"/>
              <a:t>168</a:t>
            </a:r>
            <a:endParaRPr lang="en-US" altLang="en-US" sz="2400" dirty="0" smtClean="0"/>
          </a:p>
          <a:p>
            <a:pPr eaLnBrk="1" hangingPunct="1">
              <a:defRPr/>
            </a:pPr>
            <a:r>
              <a:rPr lang="en-US" altLang="en-US" sz="2400" dirty="0" smtClean="0"/>
              <a:t>Note that </a:t>
            </a:r>
            <a:r>
              <a:rPr lang="en-US" altLang="en-US" sz="2400" dirty="0" smtClean="0"/>
              <a:t>there is no DSWG meeting that morning</a:t>
            </a:r>
            <a:endParaRPr lang="en-US" altLang="en-US" sz="2400" dirty="0" smtClean="0"/>
          </a:p>
          <a:p>
            <a:pPr marL="0" indent="0" eaLnBrk="1" hangingPunct="1">
              <a:buNone/>
              <a:defRPr/>
            </a:pPr>
            <a:endParaRPr lang="en-US" altLang="en-US" sz="2400" dirty="0" smtClean="0"/>
          </a:p>
          <a:p>
            <a:pPr marL="0" indent="0" eaLnBrk="1" hangingPunct="1">
              <a:buNone/>
              <a:defRPr/>
            </a:pPr>
            <a:r>
              <a:rPr lang="en-US" altLang="en-US" sz="2400" b="1" dirty="0"/>
              <a:t>Agenda Items</a:t>
            </a:r>
          </a:p>
          <a:p>
            <a:pPr eaLnBrk="1" hangingPunct="1">
              <a:defRPr/>
            </a:pPr>
            <a:r>
              <a:rPr lang="en-US" altLang="en-US" sz="2400" dirty="0" smtClean="0"/>
              <a:t>ERCOT Staff have requested to give a presentation on a draft document titled, “Solar Generation Integration White Paper”</a:t>
            </a:r>
            <a:endParaRPr lang="en-US" altLang="en-US" sz="2400" dirty="0" smtClean="0"/>
          </a:p>
          <a:p>
            <a:pPr eaLnBrk="1" hangingPunct="1">
              <a:defRPr/>
            </a:pPr>
            <a:endParaRPr lang="en-US" altLang="en-US" sz="2400" dirty="0"/>
          </a:p>
          <a:p>
            <a:pPr marL="0" indent="0" eaLnBrk="1" hangingPunct="1">
              <a:buNone/>
              <a:defRPr/>
            </a:pPr>
            <a:endParaRPr lang="en-US" alt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676AE1-DCC7-4249-AF8A-A9A2D099EF3D}" type="slidenum">
              <a:rPr lang="en-US"/>
              <a:pPr>
                <a:defRPr/>
              </a:pPr>
              <a:t>5</a:t>
            </a:fld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533400" y="914400"/>
            <a:ext cx="1162812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591187" y="274638"/>
            <a:ext cx="11628120" cy="715962"/>
          </a:xfrm>
        </p:spPr>
        <p:txBody>
          <a:bodyPr/>
          <a:lstStyle/>
          <a:p>
            <a:pPr marL="571500" indent="-571500" algn="l" eaLnBrk="1" hangingPunct="1"/>
            <a:r>
              <a:rPr lang="en-US" altLang="en-US" sz="3200" smtClean="0"/>
              <a:t>APPENDICES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640080" y="1219200"/>
            <a:ext cx="11521440" cy="5638800"/>
          </a:xfrm>
        </p:spPr>
        <p:txBody>
          <a:bodyPr/>
          <a:lstStyle/>
          <a:p>
            <a:pPr eaLnBrk="1" hangingPunct="1"/>
            <a:endParaRPr lang="en-US" altLang="en-US" sz="240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629D09-1473-45FA-8A3A-CD44E74A456C}" type="slidenum">
              <a:rPr lang="en-US"/>
              <a:pPr>
                <a:defRPr/>
              </a:pPr>
              <a:t>6</a:t>
            </a:fld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533400" y="914400"/>
            <a:ext cx="1162812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591187" y="274638"/>
            <a:ext cx="11628120" cy="715962"/>
          </a:xfrm>
        </p:spPr>
        <p:txBody>
          <a:bodyPr/>
          <a:lstStyle/>
          <a:p>
            <a:pPr marL="571500" indent="-571500" algn="l" eaLnBrk="1" hangingPunct="1"/>
            <a:r>
              <a:rPr lang="en-US" altLang="en-US" sz="3200" smtClean="0"/>
              <a:t>Requested WMS Motion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640080" y="1219200"/>
            <a:ext cx="11521440" cy="5638800"/>
          </a:xfrm>
        </p:spPr>
        <p:txBody>
          <a:bodyPr/>
          <a:lstStyle/>
          <a:p>
            <a:pPr eaLnBrk="1" hangingPunct="1"/>
            <a:r>
              <a:rPr lang="en-US" altLang="en-US" sz="2400" smtClean="0"/>
              <a:t>n/a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122F2F-EA3A-437E-802D-C94029A8F4DC}" type="slidenum">
              <a:rPr lang="en-US"/>
              <a:pPr>
                <a:defRPr/>
              </a:pPr>
              <a:t>7</a:t>
            </a:fld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533400" y="914400"/>
            <a:ext cx="1162812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8997</TotalTime>
  <Words>159</Words>
  <Application>Microsoft Office PowerPoint</Application>
  <PresentationFormat>Custom</PresentationFormat>
  <Paragraphs>48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Emerging Technologies Working Group Update to WMS</vt:lpstr>
      <vt:lpstr>I. Energy Storage, as discussed</vt:lpstr>
      <vt:lpstr>II. Emerging Technology Tracking System, ERCOT Website</vt:lpstr>
      <vt:lpstr>III. Other Business: ()</vt:lpstr>
      <vt:lpstr>IV.  Next ETWG Meeting October 8</vt:lpstr>
      <vt:lpstr>APPENDICES</vt:lpstr>
      <vt:lpstr>Requested WMS Motion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ETWG Update to WMS</dc:title>
  <dc:creator>Chad Blevins</dc:creator>
  <cp:lastModifiedBy>Chad Blevins</cp:lastModifiedBy>
  <cp:revision>83</cp:revision>
  <dcterms:created xsi:type="dcterms:W3CDTF">2012-01-11T13:39:14Z</dcterms:created>
  <dcterms:modified xsi:type="dcterms:W3CDTF">2015-10-05T15:13:39Z</dcterms:modified>
</cp:coreProperties>
</file>