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8" r:id="rId4"/>
    <p:sldId id="274" r:id="rId5"/>
    <p:sldId id="273" r:id="rId6"/>
    <p:sldId id="275" r:id="rId7"/>
    <p:sldId id="27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94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BBC0-9245-474C-B37D-064721DFFE13}" type="datetime1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120-489E-4659-879D-7F899ECB4BCF}" type="datetime1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3BA4-BFD7-4896-8907-F90EDAF1F1D0}" type="datetime1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3BEA7-7FEC-40F8-A83F-E1CC10056BDD}" type="datetime1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27AD-E39A-4C04-864E-CA5AAD7E6430}" type="datetime1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33BC-8F8D-4C99-97CC-7CCACE533E64}" type="datetime1">
              <a:rPr lang="en-US" smtClean="0"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D107-C076-4E4D-A13C-29C352C06EB2}" type="datetime1">
              <a:rPr lang="en-US" smtClean="0"/>
              <a:t>10/5/2015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72B-799F-40F5-8AB8-4C69E818E6C1}" type="datetime1">
              <a:rPr lang="en-US" smtClean="0"/>
              <a:t>10/5/2015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3D18-79A2-4B56-B053-9EF7A43B2429}" type="datetime1">
              <a:rPr lang="en-US" smtClean="0"/>
              <a:t>10/5/2015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6322-14EF-4692-9406-8FA4AD7F423B}" type="datetime1">
              <a:rPr lang="en-US" smtClean="0"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2609-0BA2-4465-A012-A2BAB09C9B8F}" type="datetime1">
              <a:rPr lang="en-US" smtClean="0"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48270-03B1-4AF4-AEE3-D2A05B5322B3}" type="datetime1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r>
              <a:rPr lang="en-US" dirty="0" smtClean="0"/>
              <a:t>/07/2015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Joint meeting of MCWG and CWG on Wednesday, </a:t>
            </a:r>
            <a:r>
              <a:rPr lang="en-US" dirty="0" smtClean="0"/>
              <a:t>September</a:t>
            </a:r>
            <a:r>
              <a:rPr lang="en-US" dirty="0" smtClean="0"/>
              <a:t> 16</a:t>
            </a:r>
            <a:endParaRPr lang="en-US" dirty="0" smtClean="0"/>
          </a:p>
          <a:p>
            <a:r>
              <a:rPr lang="en-US" dirty="0"/>
              <a:t>9</a:t>
            </a:r>
            <a:r>
              <a:rPr lang="en-US" dirty="0" smtClean="0"/>
              <a:t> </a:t>
            </a:r>
            <a:r>
              <a:rPr lang="en-US" dirty="0" smtClean="0"/>
              <a:t>NPRRs reviewed for credit impacts</a:t>
            </a:r>
          </a:p>
          <a:p>
            <a:pPr lvl="1"/>
            <a:r>
              <a:rPr lang="en-US" dirty="0" smtClean="0"/>
              <a:t>All NPRRs had no credit impact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Minimum Current Exposure as a Floor</a:t>
            </a:r>
          </a:p>
          <a:p>
            <a:r>
              <a:rPr lang="en-US" sz="2400" dirty="0" smtClean="0"/>
              <a:t>MCWG continued discussion on objectives of </a:t>
            </a:r>
            <a:r>
              <a:rPr lang="en-US" sz="2400" dirty="0" smtClean="0"/>
              <a:t>MCE</a:t>
            </a:r>
            <a:endParaRPr lang="en-US" sz="2400" dirty="0"/>
          </a:p>
          <a:p>
            <a:r>
              <a:rPr lang="en-US" sz="2400" dirty="0" smtClean="0"/>
              <a:t>Entities that over-hedge will have an MCE of near </a:t>
            </a:r>
            <a:r>
              <a:rPr lang="en-US" sz="2400" dirty="0" smtClean="0"/>
              <a:t>zero</a:t>
            </a:r>
            <a:endParaRPr lang="en-US" sz="2400" dirty="0"/>
          </a:p>
          <a:p>
            <a:r>
              <a:rPr lang="en-US" sz="2400" dirty="0" smtClean="0"/>
              <a:t>MCWG reviewed a </a:t>
            </a:r>
            <a:r>
              <a:rPr lang="en-US" sz="2400" dirty="0" smtClean="0"/>
              <a:t>draft </a:t>
            </a:r>
            <a:r>
              <a:rPr lang="en-US" sz="2400" dirty="0" smtClean="0"/>
              <a:t>NPRR submitted by ERCOT which introduces a floor on MCE equal to 1 day of exposure based on average load position and real-time prices over the most recent 14 days for which settlement statements were produced</a:t>
            </a:r>
          </a:p>
          <a:p>
            <a:r>
              <a:rPr lang="en-US" sz="2400" dirty="0" smtClean="0"/>
              <a:t>General consensus on the proposed approach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36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Development of a Market Risk Appetite Goal</a:t>
            </a:r>
            <a:endParaRPr lang="en-US" dirty="0"/>
          </a:p>
          <a:p>
            <a:pPr marL="857250" lvl="1" indent="-457200"/>
            <a:r>
              <a:rPr lang="en-US" dirty="0" smtClean="0"/>
              <a:t>Market Participant Survey to be developed to collect:</a:t>
            </a:r>
          </a:p>
          <a:p>
            <a:pPr marL="1257300" lvl="2" indent="-457200"/>
            <a:r>
              <a:rPr lang="en-US" dirty="0" smtClean="0"/>
              <a:t>Demographic data (segment, size, unsecured/secured</a:t>
            </a:r>
            <a:r>
              <a:rPr lang="en-US" dirty="0" smtClean="0"/>
              <a:t>)</a:t>
            </a:r>
            <a:endParaRPr lang="en-US" dirty="0" smtClean="0"/>
          </a:p>
          <a:p>
            <a:pPr marL="1257300" lvl="2" indent="-457200"/>
            <a:r>
              <a:rPr lang="en-US" dirty="0" smtClean="0"/>
              <a:t>Views of collateral posting levels, maximum posting tolerance</a:t>
            </a:r>
          </a:p>
          <a:p>
            <a:pPr marL="1257300" lvl="2" indent="-457200"/>
            <a:r>
              <a:rPr lang="en-US" dirty="0" smtClean="0"/>
              <a:t>Views of default uplift </a:t>
            </a:r>
            <a:r>
              <a:rPr lang="en-US" dirty="0" smtClean="0"/>
              <a:t>risk (risk appetite vs. risk tolerance)</a:t>
            </a:r>
            <a:endParaRPr lang="en-US" dirty="0" smtClean="0"/>
          </a:p>
          <a:p>
            <a:pPr marL="857250" lvl="1" indent="-457200"/>
            <a:r>
              <a:rPr lang="en-US" dirty="0" smtClean="0"/>
              <a:t>MCWG discussed </a:t>
            </a:r>
            <a:r>
              <a:rPr lang="en-US" dirty="0" smtClean="0"/>
              <a:t>survey questions and format</a:t>
            </a:r>
          </a:p>
          <a:p>
            <a:pPr marL="857250" lvl="1" indent="-457200"/>
            <a:r>
              <a:rPr lang="en-US" dirty="0" smtClean="0"/>
              <a:t>Confusion over objectives of the survey</a:t>
            </a:r>
          </a:p>
          <a:p>
            <a:pPr marL="857250" lvl="1" indent="-457200"/>
            <a:r>
              <a:rPr lang="en-US" dirty="0" smtClean="0"/>
              <a:t>Small group met on Sept 24</a:t>
            </a:r>
            <a:r>
              <a:rPr lang="en-US" baseline="30000" dirty="0" smtClean="0"/>
              <a:t>th</a:t>
            </a:r>
            <a:r>
              <a:rPr lang="en-US" dirty="0" smtClean="0"/>
              <a:t> and decided to seek feedback from F&amp;A Committee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7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Modifications to NPRR638 to use Forward Price Data</a:t>
            </a:r>
          </a:p>
          <a:p>
            <a:pPr lvl="0" fontAlgn="ctr"/>
            <a:r>
              <a:rPr lang="en-US" sz="2400" dirty="0" smtClean="0"/>
              <a:t>Continued discussion on proposals to utilize forward price data in the calculation of TPE</a:t>
            </a:r>
          </a:p>
          <a:p>
            <a:pPr marL="0" lvl="0" indent="0" fontAlgn="ctr">
              <a:buNone/>
            </a:pPr>
            <a:r>
              <a:rPr lang="en-US" dirty="0" smtClean="0"/>
              <a:t>CWG/MCWG will continue to evaluate forward price data vendors and how to incorporate this data into forward credit exposure estimation</a:t>
            </a:r>
          </a:p>
          <a:p>
            <a:pPr lvl="0" fontAlgn="ctr"/>
            <a:r>
              <a:rPr lang="en-US" sz="2400" dirty="0" err="1" smtClean="0"/>
              <a:t>Genscape</a:t>
            </a:r>
            <a:r>
              <a:rPr lang="en-US" sz="2400" dirty="0" smtClean="0"/>
              <a:t> on the </a:t>
            </a:r>
            <a:r>
              <a:rPr lang="en-US" sz="2400" dirty="0" smtClean="0"/>
              <a:t>October</a:t>
            </a:r>
            <a:r>
              <a:rPr lang="en-US" sz="2400" dirty="0" smtClean="0"/>
              <a:t> agenda</a:t>
            </a:r>
          </a:p>
          <a:p>
            <a:pPr lvl="0" fontAlgn="ctr"/>
            <a:r>
              <a:rPr lang="en-US" sz="2400" dirty="0" smtClean="0"/>
              <a:t>ICE on November agenda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1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lvl="0" indent="0" fontAlgn="ctr">
              <a:buNone/>
            </a:pPr>
            <a:r>
              <a:rPr lang="en-US" dirty="0" smtClean="0"/>
              <a:t>Capacity </a:t>
            </a:r>
            <a:r>
              <a:rPr lang="en-US" dirty="0" smtClean="0"/>
              <a:t>Forecast Model Update</a:t>
            </a:r>
          </a:p>
          <a:p>
            <a:pPr fontAlgn="ctr"/>
            <a:r>
              <a:rPr lang="en-US" sz="2400" dirty="0" smtClean="0"/>
              <a:t>Summer 2015 results </a:t>
            </a:r>
            <a:r>
              <a:rPr lang="en-US" sz="2400" dirty="0" smtClean="0"/>
              <a:t>reviewed and appear promising.  See next slide.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95300" y="1014521"/>
            <a:ext cx="80391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Capacity Forecast Model Excess Reserves vs Actual Results Correlation Summary: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An Exceedance Confidence Interval of P</a:t>
            </a:r>
            <a:r>
              <a:rPr lang="en-US" sz="2000" baseline="-25000" dirty="0" smtClean="0"/>
              <a:t>50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Same Exceedance Confidence Interval is used for the corresponding reports published on MIS since late February 2015.</a:t>
            </a:r>
          </a:p>
          <a:p>
            <a:endParaRPr lang="en-US" sz="2000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38389" y="150568"/>
            <a:ext cx="8459536" cy="461665"/>
          </a:xfrm>
        </p:spPr>
        <p:txBody>
          <a:bodyPr/>
          <a:lstStyle/>
          <a:p>
            <a:r>
              <a:rPr lang="en-US" sz="2000" dirty="0"/>
              <a:t>Capacity Forecast Model – </a:t>
            </a:r>
            <a:r>
              <a:rPr lang="en-US" sz="2000" dirty="0" smtClean="0"/>
              <a:t>Correlation Summary</a:t>
            </a:r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479972"/>
              </p:ext>
            </p:extLst>
          </p:nvPr>
        </p:nvGraphicFramePr>
        <p:xfrm>
          <a:off x="1231900" y="3429318"/>
          <a:ext cx="6464299" cy="1694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5013"/>
                <a:gridCol w="2064643"/>
                <a:gridCol w="2064643"/>
              </a:tblGrid>
              <a:tr h="352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Period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OFF4 Correlation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OFF1 Correlation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84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Mar 2015-Aug 2015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85%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92%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80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Spring 2015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66%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83%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80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Summer 2015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94%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96%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80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August 2015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95%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96%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00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</TotalTime>
  <Words>340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  <vt:lpstr>MCWG update to WMS</vt:lpstr>
      <vt:lpstr>Capacity Forecast Model – Correlation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73</cp:revision>
  <dcterms:created xsi:type="dcterms:W3CDTF">2006-08-16T00:00:00Z</dcterms:created>
  <dcterms:modified xsi:type="dcterms:W3CDTF">2015-10-05T18:52:45Z</dcterms:modified>
</cp:coreProperties>
</file>