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67" r:id="rId3"/>
    <p:sldId id="268" r:id="rId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7E39"/>
    <a:srgbClr val="0066FF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618" autoAdjust="0"/>
    <p:restoredTop sz="94660"/>
  </p:normalViewPr>
  <p:slideViewPr>
    <p:cSldViewPr>
      <p:cViewPr varScale="1">
        <p:scale>
          <a:sx n="103" d="100"/>
          <a:sy n="103" d="100"/>
        </p:scale>
        <p:origin x="-16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sconnel\Documents\Monthly%20IAG%20Numbers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sconnel\Documents\Monthly%20IAG%20Numbers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sconnel\Documents\Monthly%20IAG%20Numbers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3.6296676150775274E-2"/>
          <c:y val="2.7212058051567085E-2"/>
          <c:w val="0.94958523566907083"/>
          <c:h val="0.88147251814111471"/>
        </c:manualLayout>
      </c:layout>
      <c:lineChart>
        <c:grouping val="standard"/>
        <c:varyColors val="0"/>
        <c:ser>
          <c:idx val="0"/>
          <c:order val="0"/>
          <c:tx>
            <c:strRef>
              <c:f>'Avg Days to Resolve'!$B$1</c:f>
              <c:strCache>
                <c:ptCount val="1"/>
                <c:pt idx="0">
                  <c:v>IAG</c:v>
                </c:pt>
              </c:strCache>
            </c:strRef>
          </c:tx>
          <c:spPr>
            <a:ln>
              <a:solidFill>
                <a:srgbClr val="0070C0"/>
              </a:solidFill>
            </a:ln>
          </c:spPr>
          <c:marker>
            <c:symbol val="diamond"/>
            <c:size val="5"/>
            <c:spPr>
              <a:solidFill>
                <a:schemeClr val="bg1"/>
              </a:solidFill>
            </c:spPr>
          </c:marker>
          <c:cat>
            <c:strRef>
              <c:f>'Avg Days to Resolve'!$A$2:$A$25</c:f>
              <c:strCache>
                <c:ptCount val="24"/>
                <c:pt idx="0">
                  <c:v>Aug - 2013</c:v>
                </c:pt>
                <c:pt idx="1">
                  <c:v>Sep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</c:strCache>
            </c:strRef>
          </c:cat>
          <c:val>
            <c:numRef>
              <c:f>'Avg Days to Resolve'!$B$2:$B$25</c:f>
              <c:numCache>
                <c:formatCode>General</c:formatCode>
                <c:ptCount val="24"/>
                <c:pt idx="0">
                  <c:v>18.899999999999999</c:v>
                </c:pt>
                <c:pt idx="1">
                  <c:v>14.8</c:v>
                </c:pt>
                <c:pt idx="2">
                  <c:v>14.1</c:v>
                </c:pt>
                <c:pt idx="3">
                  <c:v>14.1</c:v>
                </c:pt>
                <c:pt idx="4">
                  <c:v>15.6</c:v>
                </c:pt>
                <c:pt idx="5">
                  <c:v>14.5</c:v>
                </c:pt>
                <c:pt idx="6">
                  <c:v>12.2</c:v>
                </c:pt>
                <c:pt idx="7">
                  <c:v>13.9</c:v>
                </c:pt>
                <c:pt idx="8">
                  <c:v>13.1</c:v>
                </c:pt>
                <c:pt idx="9">
                  <c:v>13.7</c:v>
                </c:pt>
                <c:pt idx="10">
                  <c:v>14.9</c:v>
                </c:pt>
                <c:pt idx="11">
                  <c:v>15.7</c:v>
                </c:pt>
                <c:pt idx="12">
                  <c:v>14.7</c:v>
                </c:pt>
                <c:pt idx="13">
                  <c:v>14.3</c:v>
                </c:pt>
                <c:pt idx="14">
                  <c:v>13.7</c:v>
                </c:pt>
                <c:pt idx="15">
                  <c:v>13.7</c:v>
                </c:pt>
                <c:pt idx="16">
                  <c:v>13.4</c:v>
                </c:pt>
                <c:pt idx="17">
                  <c:v>12.67</c:v>
                </c:pt>
                <c:pt idx="18">
                  <c:v>9.4600000000000009</c:v>
                </c:pt>
                <c:pt idx="19">
                  <c:v>11.17</c:v>
                </c:pt>
                <c:pt idx="20">
                  <c:v>12.03</c:v>
                </c:pt>
                <c:pt idx="21">
                  <c:v>11.46</c:v>
                </c:pt>
                <c:pt idx="22">
                  <c:v>12.72</c:v>
                </c:pt>
                <c:pt idx="23">
                  <c:v>12.75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'Avg Days to Resolve'!$C$1</c:f>
              <c:strCache>
                <c:ptCount val="1"/>
                <c:pt idx="0">
                  <c:v>IAL</c:v>
                </c:pt>
              </c:strCache>
            </c:strRef>
          </c:tx>
          <c:spPr>
            <a:ln>
              <a:solidFill>
                <a:srgbClr val="FF0000"/>
              </a:solidFill>
            </a:ln>
          </c:spPr>
          <c:marker>
            <c:symbol val="diamond"/>
            <c:size val="5"/>
            <c:spPr>
              <a:solidFill>
                <a:schemeClr val="bg1"/>
              </a:solidFill>
            </c:spPr>
          </c:marker>
          <c:cat>
            <c:strRef>
              <c:f>'Avg Days to Resolve'!$A$2:$A$25</c:f>
              <c:strCache>
                <c:ptCount val="24"/>
                <c:pt idx="0">
                  <c:v>Aug - 2013</c:v>
                </c:pt>
                <c:pt idx="1">
                  <c:v>Sep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</c:strCache>
            </c:strRef>
          </c:cat>
          <c:val>
            <c:numRef>
              <c:f>'Avg Days to Resolve'!$C$2:$C$25</c:f>
              <c:numCache>
                <c:formatCode>General</c:formatCode>
                <c:ptCount val="24"/>
                <c:pt idx="0">
                  <c:v>24.5</c:v>
                </c:pt>
                <c:pt idx="1">
                  <c:v>21.9</c:v>
                </c:pt>
                <c:pt idx="2">
                  <c:v>17.399999999999999</c:v>
                </c:pt>
                <c:pt idx="3">
                  <c:v>19.2</c:v>
                </c:pt>
                <c:pt idx="4">
                  <c:v>22.2</c:v>
                </c:pt>
                <c:pt idx="5">
                  <c:v>20</c:v>
                </c:pt>
                <c:pt idx="6">
                  <c:v>16.8</c:v>
                </c:pt>
                <c:pt idx="7">
                  <c:v>19.899999999999999</c:v>
                </c:pt>
                <c:pt idx="8">
                  <c:v>19.3</c:v>
                </c:pt>
                <c:pt idx="9">
                  <c:v>19.5</c:v>
                </c:pt>
                <c:pt idx="10">
                  <c:v>21.8</c:v>
                </c:pt>
                <c:pt idx="11">
                  <c:v>20.2</c:v>
                </c:pt>
                <c:pt idx="12">
                  <c:v>21.5</c:v>
                </c:pt>
                <c:pt idx="13">
                  <c:v>22.1</c:v>
                </c:pt>
                <c:pt idx="14">
                  <c:v>18.2</c:v>
                </c:pt>
                <c:pt idx="15">
                  <c:v>17.5</c:v>
                </c:pt>
                <c:pt idx="16">
                  <c:v>18.2</c:v>
                </c:pt>
                <c:pt idx="17">
                  <c:v>17.579999999999998</c:v>
                </c:pt>
                <c:pt idx="18">
                  <c:v>14.86</c:v>
                </c:pt>
                <c:pt idx="19">
                  <c:v>16.7</c:v>
                </c:pt>
                <c:pt idx="20">
                  <c:v>14.06</c:v>
                </c:pt>
                <c:pt idx="21">
                  <c:v>15.61</c:v>
                </c:pt>
                <c:pt idx="22">
                  <c:v>24.99</c:v>
                </c:pt>
                <c:pt idx="23">
                  <c:v>18.22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'Avg Days to Resolve'!$D$1</c:f>
              <c:strCache>
                <c:ptCount val="1"/>
                <c:pt idx="0">
                  <c:v>Rescission</c:v>
                </c:pt>
              </c:strCache>
            </c:strRef>
          </c:tx>
          <c:spPr>
            <a:ln>
              <a:solidFill>
                <a:srgbClr val="00B050"/>
              </a:solidFill>
            </a:ln>
          </c:spPr>
          <c:marker>
            <c:symbol val="diamond"/>
            <c:size val="5"/>
            <c:spPr>
              <a:solidFill>
                <a:schemeClr val="bg1"/>
              </a:solidFill>
            </c:spPr>
          </c:marker>
          <c:cat>
            <c:strRef>
              <c:f>'Avg Days to Resolve'!$A$2:$A$25</c:f>
              <c:strCache>
                <c:ptCount val="24"/>
                <c:pt idx="0">
                  <c:v>Aug - 2013</c:v>
                </c:pt>
                <c:pt idx="1">
                  <c:v>Sep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</c:strCache>
            </c:strRef>
          </c:cat>
          <c:val>
            <c:numRef>
              <c:f>'Avg Days to Resolve'!$D$2:$D$25</c:f>
              <c:numCache>
                <c:formatCode>General</c:formatCode>
                <c:ptCount val="24"/>
                <c:pt idx="0">
                  <c:v>18.600000000000001</c:v>
                </c:pt>
                <c:pt idx="1">
                  <c:v>15.6</c:v>
                </c:pt>
                <c:pt idx="2">
                  <c:v>12.9</c:v>
                </c:pt>
                <c:pt idx="3">
                  <c:v>12.5</c:v>
                </c:pt>
                <c:pt idx="4">
                  <c:v>14.5</c:v>
                </c:pt>
                <c:pt idx="5">
                  <c:v>13.3</c:v>
                </c:pt>
                <c:pt idx="6">
                  <c:v>10.6</c:v>
                </c:pt>
                <c:pt idx="7">
                  <c:v>13.7</c:v>
                </c:pt>
                <c:pt idx="8">
                  <c:v>12.3</c:v>
                </c:pt>
                <c:pt idx="9">
                  <c:v>13.3</c:v>
                </c:pt>
                <c:pt idx="10">
                  <c:v>15.7</c:v>
                </c:pt>
                <c:pt idx="11">
                  <c:v>15.4</c:v>
                </c:pt>
                <c:pt idx="12">
                  <c:v>15.4</c:v>
                </c:pt>
                <c:pt idx="13">
                  <c:v>12.8</c:v>
                </c:pt>
                <c:pt idx="14">
                  <c:v>11.8</c:v>
                </c:pt>
                <c:pt idx="15">
                  <c:v>12.2</c:v>
                </c:pt>
                <c:pt idx="16">
                  <c:v>12</c:v>
                </c:pt>
                <c:pt idx="17">
                  <c:v>12.77</c:v>
                </c:pt>
                <c:pt idx="18">
                  <c:v>8.18</c:v>
                </c:pt>
                <c:pt idx="19">
                  <c:v>9.42</c:v>
                </c:pt>
                <c:pt idx="20">
                  <c:v>11.43</c:v>
                </c:pt>
                <c:pt idx="21">
                  <c:v>10.31</c:v>
                </c:pt>
                <c:pt idx="22">
                  <c:v>10.94</c:v>
                </c:pt>
                <c:pt idx="23">
                  <c:v>11.48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98888704"/>
        <c:axId val="137484928"/>
      </c:lineChart>
      <c:catAx>
        <c:axId val="98888704"/>
        <c:scaling>
          <c:orientation val="minMax"/>
        </c:scaling>
        <c:delete val="0"/>
        <c:axPos val="b"/>
        <c:majorGridlines/>
        <c:majorTickMark val="out"/>
        <c:minorTickMark val="none"/>
        <c:tickLblPos val="nextTo"/>
        <c:crossAx val="137484928"/>
        <c:crosses val="autoZero"/>
        <c:auto val="1"/>
        <c:lblAlgn val="ctr"/>
        <c:lblOffset val="100"/>
        <c:noMultiLvlLbl val="0"/>
      </c:catAx>
      <c:valAx>
        <c:axId val="13748492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98888704"/>
        <c:crosses val="autoZero"/>
        <c:crossBetween val="between"/>
      </c:valAx>
      <c:spPr>
        <a:gradFill>
          <a:gsLst>
            <a:gs pos="92000">
              <a:srgbClr val="FFF200"/>
            </a:gs>
            <a:gs pos="99000">
              <a:srgbClr val="FF3F00"/>
            </a:gs>
            <a:gs pos="98000">
              <a:srgbClr val="FF7A00"/>
            </a:gs>
            <a:gs pos="28000">
              <a:srgbClr val="FFFF00"/>
            </a:gs>
            <a:gs pos="0">
              <a:srgbClr val="FFC000"/>
            </a:gs>
          </a:gsLst>
          <a:lin ang="5400000" scaled="0"/>
        </a:gradFill>
        <a:ln w="31750">
          <a:solidFill>
            <a:schemeClr val="tx1">
              <a:lumMod val="85000"/>
              <a:lumOff val="15000"/>
            </a:schemeClr>
          </a:solidFill>
        </a:ln>
      </c:spPr>
    </c:plotArea>
    <c:legend>
      <c:legendPos val="r"/>
      <c:layout>
        <c:manualLayout>
          <c:xMode val="edge"/>
          <c:yMode val="edge"/>
          <c:x val="0.52172941617591917"/>
          <c:y val="4.3812721939169366E-2"/>
          <c:w val="0.12392884712940294"/>
          <c:h val="0.15257044156245175"/>
        </c:manualLayout>
      </c:layout>
      <c:overlay val="0"/>
      <c:spPr>
        <a:solidFill>
          <a:schemeClr val="bg1"/>
        </a:solidFill>
      </c:spPr>
      <c:txPr>
        <a:bodyPr/>
        <a:lstStyle/>
        <a:p>
          <a:pPr>
            <a:defRPr sz="1100"/>
          </a:pPr>
          <a:endParaRPr lang="en-US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5.2597850870391746E-2"/>
          <c:y val="3.724116109426185E-2"/>
          <c:w val="0.935046664024765"/>
          <c:h val="0.83778878327985384"/>
        </c:manualLayout>
      </c:layout>
      <c:barChart>
        <c:barDir val="col"/>
        <c:grouping val="stacked"/>
        <c:varyColors val="0"/>
        <c:ser>
          <c:idx val="2"/>
          <c:order val="0"/>
          <c:tx>
            <c:strRef>
              <c:f>'Issue Counts'!$D$1</c:f>
              <c:strCache>
                <c:ptCount val="1"/>
                <c:pt idx="0">
                  <c:v>Rescission</c:v>
                </c:pt>
              </c:strCache>
            </c:strRef>
          </c:tx>
          <c:spPr>
            <a:solidFill>
              <a:srgbClr val="00B050"/>
            </a:solidFill>
            <a:ln w="19050">
              <a:solidFill>
                <a:schemeClr val="tx1">
                  <a:lumMod val="85000"/>
                  <a:lumOff val="15000"/>
                </a:schemeClr>
              </a:solidFill>
            </a:ln>
          </c:spPr>
          <c:invertIfNegative val="0"/>
          <c:dLbls>
            <c:txPr>
              <a:bodyPr/>
              <a:lstStyle/>
              <a:p>
                <a:pPr>
                  <a:defRPr sz="1000">
                    <a:solidFill>
                      <a:schemeClr val="bg1"/>
                    </a:solidFill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'Issue Counts'!$A$2:$A$25</c:f>
              <c:strCache>
                <c:ptCount val="24"/>
                <c:pt idx="0">
                  <c:v>Aug - 2013</c:v>
                </c:pt>
                <c:pt idx="1">
                  <c:v>Sep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</c:strCache>
            </c:strRef>
          </c:cat>
          <c:val>
            <c:numRef>
              <c:f>'Issue Counts'!$D$2:$D$25</c:f>
              <c:numCache>
                <c:formatCode>General</c:formatCode>
                <c:ptCount val="24"/>
                <c:pt idx="0">
                  <c:v>1706</c:v>
                </c:pt>
                <c:pt idx="1">
                  <c:v>1081</c:v>
                </c:pt>
                <c:pt idx="2">
                  <c:v>1085</c:v>
                </c:pt>
                <c:pt idx="3">
                  <c:v>1081</c:v>
                </c:pt>
                <c:pt idx="4">
                  <c:v>908</c:v>
                </c:pt>
                <c:pt idx="5">
                  <c:v>1042</c:v>
                </c:pt>
                <c:pt idx="6">
                  <c:v>1000</c:v>
                </c:pt>
                <c:pt idx="7">
                  <c:v>1162</c:v>
                </c:pt>
                <c:pt idx="8">
                  <c:v>1386</c:v>
                </c:pt>
                <c:pt idx="9">
                  <c:v>1148</c:v>
                </c:pt>
                <c:pt idx="10">
                  <c:v>1277</c:v>
                </c:pt>
                <c:pt idx="11">
                  <c:v>1186</c:v>
                </c:pt>
                <c:pt idx="12">
                  <c:v>1060</c:v>
                </c:pt>
                <c:pt idx="13">
                  <c:v>1027</c:v>
                </c:pt>
                <c:pt idx="14">
                  <c:v>1033</c:v>
                </c:pt>
                <c:pt idx="15">
                  <c:v>846</c:v>
                </c:pt>
                <c:pt idx="16">
                  <c:v>1019</c:v>
                </c:pt>
                <c:pt idx="17">
                  <c:v>1042</c:v>
                </c:pt>
                <c:pt idx="18">
                  <c:v>967</c:v>
                </c:pt>
                <c:pt idx="19">
                  <c:v>1192</c:v>
                </c:pt>
                <c:pt idx="20">
                  <c:v>1197</c:v>
                </c:pt>
                <c:pt idx="21">
                  <c:v>1093</c:v>
                </c:pt>
                <c:pt idx="22">
                  <c:v>1118</c:v>
                </c:pt>
                <c:pt idx="23">
                  <c:v>884</c:v>
                </c:pt>
              </c:numCache>
            </c:numRef>
          </c:val>
        </c:ser>
        <c:ser>
          <c:idx val="1"/>
          <c:order val="1"/>
          <c:tx>
            <c:strRef>
              <c:f>'Issue Counts'!$C$1</c:f>
              <c:strCache>
                <c:ptCount val="1"/>
                <c:pt idx="0">
                  <c:v>IAL</c:v>
                </c:pt>
              </c:strCache>
            </c:strRef>
          </c:tx>
          <c:spPr>
            <a:solidFill>
              <a:srgbClr val="FF0000"/>
            </a:solidFill>
            <a:ln w="19050">
              <a:solidFill>
                <a:schemeClr val="tx1">
                  <a:lumMod val="85000"/>
                  <a:lumOff val="15000"/>
                </a:schemeClr>
              </a:solidFill>
            </a:ln>
          </c:spPr>
          <c:invertIfNegative val="0"/>
          <c:dLbls>
            <c:txPr>
              <a:bodyPr/>
              <a:lstStyle/>
              <a:p>
                <a:pPr>
                  <a:defRPr sz="1000">
                    <a:solidFill>
                      <a:schemeClr val="bg1"/>
                    </a:solidFill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'Issue Counts'!$A$2:$A$25</c:f>
              <c:strCache>
                <c:ptCount val="24"/>
                <c:pt idx="0">
                  <c:v>Aug - 2013</c:v>
                </c:pt>
                <c:pt idx="1">
                  <c:v>Sep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</c:strCache>
            </c:strRef>
          </c:cat>
          <c:val>
            <c:numRef>
              <c:f>'Issue Counts'!$C$2:$C$25</c:f>
              <c:numCache>
                <c:formatCode>General</c:formatCode>
                <c:ptCount val="24"/>
                <c:pt idx="0">
                  <c:v>2084</c:v>
                </c:pt>
                <c:pt idx="1">
                  <c:v>1602</c:v>
                </c:pt>
                <c:pt idx="2">
                  <c:v>1547</c:v>
                </c:pt>
                <c:pt idx="3">
                  <c:v>1343</c:v>
                </c:pt>
                <c:pt idx="4">
                  <c:v>1083</c:v>
                </c:pt>
                <c:pt idx="5">
                  <c:v>1244</c:v>
                </c:pt>
                <c:pt idx="6">
                  <c:v>1111</c:v>
                </c:pt>
                <c:pt idx="7">
                  <c:v>1216</c:v>
                </c:pt>
                <c:pt idx="8">
                  <c:v>1253</c:v>
                </c:pt>
                <c:pt idx="9">
                  <c:v>1191</c:v>
                </c:pt>
                <c:pt idx="10">
                  <c:v>1070</c:v>
                </c:pt>
                <c:pt idx="11">
                  <c:v>1587</c:v>
                </c:pt>
                <c:pt idx="12">
                  <c:v>1443</c:v>
                </c:pt>
                <c:pt idx="13">
                  <c:v>1827</c:v>
                </c:pt>
                <c:pt idx="14">
                  <c:v>1816</c:v>
                </c:pt>
                <c:pt idx="15">
                  <c:v>1286</c:v>
                </c:pt>
                <c:pt idx="16">
                  <c:v>1501</c:v>
                </c:pt>
                <c:pt idx="17">
                  <c:v>1335</c:v>
                </c:pt>
                <c:pt idx="18">
                  <c:v>1241</c:v>
                </c:pt>
                <c:pt idx="19">
                  <c:v>1374</c:v>
                </c:pt>
                <c:pt idx="20">
                  <c:v>1804</c:v>
                </c:pt>
                <c:pt idx="21">
                  <c:v>2989</c:v>
                </c:pt>
                <c:pt idx="22">
                  <c:v>1529</c:v>
                </c:pt>
                <c:pt idx="23">
                  <c:v>1447</c:v>
                </c:pt>
              </c:numCache>
            </c:numRef>
          </c:val>
        </c:ser>
        <c:ser>
          <c:idx val="0"/>
          <c:order val="2"/>
          <c:tx>
            <c:strRef>
              <c:f>'Issue Counts'!$B$1</c:f>
              <c:strCache>
                <c:ptCount val="1"/>
                <c:pt idx="0">
                  <c:v>IAG</c:v>
                </c:pt>
              </c:strCache>
            </c:strRef>
          </c:tx>
          <c:spPr>
            <a:solidFill>
              <a:srgbClr val="0070C0"/>
            </a:solidFill>
            <a:ln w="19050">
              <a:solidFill>
                <a:schemeClr val="tx1">
                  <a:lumMod val="85000"/>
                  <a:lumOff val="15000"/>
                </a:schemeClr>
              </a:solidFill>
            </a:ln>
          </c:spPr>
          <c:invertIfNegative val="0"/>
          <c:dLbls>
            <c:txPr>
              <a:bodyPr anchor="ctr" anchorCtr="1"/>
              <a:lstStyle/>
              <a:p>
                <a:pPr>
                  <a:defRPr sz="1000">
                    <a:solidFill>
                      <a:schemeClr val="bg1"/>
                    </a:solidFill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'Issue Counts'!$A$2:$A$25</c:f>
              <c:strCache>
                <c:ptCount val="24"/>
                <c:pt idx="0">
                  <c:v>Aug - 2013</c:v>
                </c:pt>
                <c:pt idx="1">
                  <c:v>Sep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</c:strCache>
            </c:strRef>
          </c:cat>
          <c:val>
            <c:numRef>
              <c:f>'Issue Counts'!$B$2:$B$25</c:f>
              <c:numCache>
                <c:formatCode>General</c:formatCode>
                <c:ptCount val="24"/>
                <c:pt idx="0">
                  <c:v>2559</c:v>
                </c:pt>
                <c:pt idx="1">
                  <c:v>2087</c:v>
                </c:pt>
                <c:pt idx="2">
                  <c:v>2210</c:v>
                </c:pt>
                <c:pt idx="3">
                  <c:v>2013</c:v>
                </c:pt>
                <c:pt idx="4">
                  <c:v>1407</c:v>
                </c:pt>
                <c:pt idx="5">
                  <c:v>1517</c:v>
                </c:pt>
                <c:pt idx="6">
                  <c:v>1447</c:v>
                </c:pt>
                <c:pt idx="7">
                  <c:v>1999</c:v>
                </c:pt>
                <c:pt idx="8">
                  <c:v>1861</c:v>
                </c:pt>
                <c:pt idx="9">
                  <c:v>1853</c:v>
                </c:pt>
                <c:pt idx="10">
                  <c:v>1748</c:v>
                </c:pt>
                <c:pt idx="11">
                  <c:v>2102</c:v>
                </c:pt>
                <c:pt idx="12">
                  <c:v>2090</c:v>
                </c:pt>
                <c:pt idx="13">
                  <c:v>2125</c:v>
                </c:pt>
                <c:pt idx="14">
                  <c:v>1997</c:v>
                </c:pt>
                <c:pt idx="15">
                  <c:v>1640</c:v>
                </c:pt>
                <c:pt idx="16">
                  <c:v>1673</c:v>
                </c:pt>
                <c:pt idx="17">
                  <c:v>1766</c:v>
                </c:pt>
                <c:pt idx="18">
                  <c:v>1753</c:v>
                </c:pt>
                <c:pt idx="19">
                  <c:v>2043</c:v>
                </c:pt>
                <c:pt idx="20">
                  <c:v>1779</c:v>
                </c:pt>
                <c:pt idx="21">
                  <c:v>1938</c:v>
                </c:pt>
                <c:pt idx="22">
                  <c:v>1968</c:v>
                </c:pt>
                <c:pt idx="23">
                  <c:v>2096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0"/>
        <c:overlap val="100"/>
        <c:axId val="103443072"/>
        <c:axId val="103446016"/>
      </c:barChart>
      <c:catAx>
        <c:axId val="103443072"/>
        <c:scaling>
          <c:orientation val="minMax"/>
        </c:scaling>
        <c:delete val="0"/>
        <c:axPos val="b"/>
        <c:majorGridlines/>
        <c:majorTickMark val="out"/>
        <c:minorTickMark val="none"/>
        <c:tickLblPos val="nextTo"/>
        <c:crossAx val="103446016"/>
        <c:crosses val="autoZero"/>
        <c:auto val="1"/>
        <c:lblAlgn val="ctr"/>
        <c:lblOffset val="100"/>
        <c:noMultiLvlLbl val="0"/>
      </c:catAx>
      <c:valAx>
        <c:axId val="10344601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03443072"/>
        <c:crosses val="autoZero"/>
        <c:crossBetween val="between"/>
      </c:valAx>
      <c:spPr>
        <a:gradFill>
          <a:gsLst>
            <a:gs pos="93000">
              <a:srgbClr val="FFFF00"/>
            </a:gs>
            <a:gs pos="13000">
              <a:srgbClr val="FFF200"/>
            </a:gs>
            <a:gs pos="99000">
              <a:srgbClr val="FF3F00"/>
            </a:gs>
            <a:gs pos="98000">
              <a:srgbClr val="FF7A00"/>
            </a:gs>
            <a:gs pos="0">
              <a:srgbClr val="FFC000"/>
            </a:gs>
          </a:gsLst>
          <a:lin ang="5400000" scaled="0"/>
        </a:gradFill>
        <a:ln w="25400">
          <a:solidFill>
            <a:schemeClr val="tx1"/>
          </a:solidFill>
        </a:ln>
      </c:spPr>
    </c:plotArea>
    <c:legend>
      <c:legendPos val="r"/>
      <c:layout>
        <c:manualLayout>
          <c:xMode val="edge"/>
          <c:yMode val="edge"/>
          <c:x val="0.67546362503374169"/>
          <c:y val="6.3045795446648595E-2"/>
          <c:w val="0.12176467547683455"/>
          <c:h val="0.16703497602514553"/>
        </c:manualLayout>
      </c:layout>
      <c:overlay val="0"/>
      <c:spPr>
        <a:solidFill>
          <a:schemeClr val="bg1"/>
        </a:solidFill>
      </c:spPr>
      <c:txPr>
        <a:bodyPr/>
        <a:lstStyle/>
        <a:p>
          <a:pPr>
            <a:defRPr sz="1200"/>
          </a:pPr>
          <a:endParaRPr lang="en-US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8737256976139088E-2"/>
          <c:y val="2.9226774164395578E-2"/>
          <c:w val="0.92638315660163284"/>
          <c:h val="0.87269702504678293"/>
        </c:manualLayout>
      </c:layout>
      <c:lineChart>
        <c:grouping val="standard"/>
        <c:varyColors val="0"/>
        <c:ser>
          <c:idx val="0"/>
          <c:order val="0"/>
          <c:tx>
            <c:strRef>
              <c:f>'Pct of Enrollments'!$B$1</c:f>
              <c:strCache>
                <c:ptCount val="1"/>
                <c:pt idx="0">
                  <c:v>Overall</c:v>
                </c:pt>
              </c:strCache>
            </c:strRef>
          </c:tx>
          <c:spPr>
            <a:ln>
              <a:solidFill>
                <a:schemeClr val="tx1"/>
              </a:solidFill>
            </a:ln>
          </c:spPr>
          <c:marker>
            <c:symbol val="diamond"/>
            <c:size val="5"/>
            <c:spPr>
              <a:solidFill>
                <a:schemeClr val="bg1"/>
              </a:solidFill>
            </c:spPr>
          </c:marker>
          <c:trendline>
            <c:trendlineType val="linear"/>
            <c:dispRSqr val="0"/>
            <c:dispEq val="0"/>
          </c:trendline>
          <c:cat>
            <c:strRef>
              <c:f>'Pct of Enrollments'!$A$2:$A$25</c:f>
              <c:strCache>
                <c:ptCount val="24"/>
                <c:pt idx="0">
                  <c:v>Aug - 2013</c:v>
                </c:pt>
                <c:pt idx="1">
                  <c:v>Sep</c:v>
                </c:pt>
                <c:pt idx="2">
                  <c:v>Oct</c:v>
                </c:pt>
                <c:pt idx="3">
                  <c:v>Nov</c:v>
                </c:pt>
                <c:pt idx="4">
                  <c:v>Dec</c:v>
                </c:pt>
                <c:pt idx="5">
                  <c:v>Jan - 2014</c:v>
                </c:pt>
                <c:pt idx="6">
                  <c:v>Feb</c:v>
                </c:pt>
                <c:pt idx="7">
                  <c:v>Mar</c:v>
                </c:pt>
                <c:pt idx="8">
                  <c:v>Apr</c:v>
                </c:pt>
                <c:pt idx="9">
                  <c:v>May</c:v>
                </c:pt>
                <c:pt idx="10">
                  <c:v>June</c:v>
                </c:pt>
                <c:pt idx="11">
                  <c:v>Jul</c:v>
                </c:pt>
                <c:pt idx="12">
                  <c:v>Aug</c:v>
                </c:pt>
                <c:pt idx="13">
                  <c:v>Sep</c:v>
                </c:pt>
                <c:pt idx="14">
                  <c:v>Oct</c:v>
                </c:pt>
                <c:pt idx="15">
                  <c:v>Nov</c:v>
                </c:pt>
                <c:pt idx="16">
                  <c:v>Dec</c:v>
                </c:pt>
                <c:pt idx="17">
                  <c:v>Jan - 2015</c:v>
                </c:pt>
                <c:pt idx="18">
                  <c:v>Feb</c:v>
                </c:pt>
                <c:pt idx="19">
                  <c:v>Mar</c:v>
                </c:pt>
                <c:pt idx="20">
                  <c:v>Apr</c:v>
                </c:pt>
                <c:pt idx="21">
                  <c:v>May</c:v>
                </c:pt>
                <c:pt idx="22">
                  <c:v>June</c:v>
                </c:pt>
                <c:pt idx="23">
                  <c:v>Jul</c:v>
                </c:pt>
              </c:strCache>
            </c:strRef>
          </c:cat>
          <c:val>
            <c:numRef>
              <c:f>'Pct of Enrollments'!$B$2:$B$25</c:f>
              <c:numCache>
                <c:formatCode>0.00%</c:formatCode>
                <c:ptCount val="24"/>
                <c:pt idx="0">
                  <c:v>1.8200000000000001E-2</c:v>
                </c:pt>
                <c:pt idx="1">
                  <c:v>1.6E-2</c:v>
                </c:pt>
                <c:pt idx="2">
                  <c:v>1.21E-2</c:v>
                </c:pt>
                <c:pt idx="3">
                  <c:v>1.89E-2</c:v>
                </c:pt>
                <c:pt idx="4">
                  <c:v>1.4E-2</c:v>
                </c:pt>
                <c:pt idx="5">
                  <c:v>1.29E-2</c:v>
                </c:pt>
                <c:pt idx="6">
                  <c:v>1.2699999999999999E-2</c:v>
                </c:pt>
                <c:pt idx="7">
                  <c:v>1.4200000000000001E-2</c:v>
                </c:pt>
                <c:pt idx="8">
                  <c:v>1.2800000000000001E-2</c:v>
                </c:pt>
                <c:pt idx="9">
                  <c:v>1.2500000000000001E-2</c:v>
                </c:pt>
                <c:pt idx="10">
                  <c:v>1.2200000000000001E-2</c:v>
                </c:pt>
                <c:pt idx="11">
                  <c:v>1.3899999999999999E-2</c:v>
                </c:pt>
                <c:pt idx="12">
                  <c:v>1.38E-2</c:v>
                </c:pt>
                <c:pt idx="13">
                  <c:v>1.2200000000000001E-2</c:v>
                </c:pt>
                <c:pt idx="14">
                  <c:v>1.44E-2</c:v>
                </c:pt>
                <c:pt idx="15">
                  <c:v>1.54E-2</c:v>
                </c:pt>
                <c:pt idx="16">
                  <c:v>1.5800000000000002E-2</c:v>
                </c:pt>
                <c:pt idx="17">
                  <c:v>1.55E-2</c:v>
                </c:pt>
                <c:pt idx="18">
                  <c:v>1.47E-2</c:v>
                </c:pt>
                <c:pt idx="19">
                  <c:v>1.5800000000000002E-2</c:v>
                </c:pt>
                <c:pt idx="20">
                  <c:v>1.67E-2</c:v>
                </c:pt>
                <c:pt idx="21">
                  <c:v>2.07E-2</c:v>
                </c:pt>
                <c:pt idx="22">
                  <c:v>1.32E-2</c:v>
                </c:pt>
                <c:pt idx="23">
                  <c:v>1.2500000000000001E-2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06406272"/>
        <c:axId val="106408192"/>
      </c:lineChart>
      <c:catAx>
        <c:axId val="106406272"/>
        <c:scaling>
          <c:orientation val="minMax"/>
        </c:scaling>
        <c:delete val="0"/>
        <c:axPos val="b"/>
        <c:majorGridlines/>
        <c:majorTickMark val="out"/>
        <c:minorTickMark val="none"/>
        <c:tickLblPos val="nextTo"/>
        <c:crossAx val="106408192"/>
        <c:crosses val="autoZero"/>
        <c:auto val="1"/>
        <c:lblAlgn val="ctr"/>
        <c:lblOffset val="100"/>
        <c:noMultiLvlLbl val="0"/>
      </c:catAx>
      <c:valAx>
        <c:axId val="106408192"/>
        <c:scaling>
          <c:orientation val="minMax"/>
          <c:max val="2.1000000000000005E-2"/>
          <c:min val="1.0000000000000002E-2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crossAx val="106406272"/>
        <c:crosses val="autoZero"/>
        <c:crossBetween val="between"/>
      </c:valAx>
      <c:spPr>
        <a:gradFill>
          <a:gsLst>
            <a:gs pos="90000">
              <a:srgbClr val="FFFF00"/>
            </a:gs>
            <a:gs pos="49000">
              <a:srgbClr val="FFF200"/>
            </a:gs>
            <a:gs pos="99000">
              <a:srgbClr val="FF3F00"/>
            </a:gs>
            <a:gs pos="98000">
              <a:srgbClr val="FF7A00"/>
            </a:gs>
            <a:gs pos="0">
              <a:srgbClr val="FFC000"/>
            </a:gs>
          </a:gsLst>
          <a:lin ang="5400000" scaled="0"/>
        </a:gradFill>
        <a:ln w="19050">
          <a:solidFill>
            <a:schemeClr val="tx1">
              <a:lumMod val="85000"/>
              <a:lumOff val="15000"/>
            </a:schemeClr>
          </a:solidFill>
        </a:ln>
      </c:spPr>
    </c:plotArea>
    <c:legend>
      <c:legendPos val="r"/>
      <c:layout>
        <c:manualLayout>
          <c:xMode val="edge"/>
          <c:yMode val="edge"/>
          <c:x val="0.68609549483454335"/>
          <c:y val="9.4385181033460663E-2"/>
          <c:w val="0.13333390205964232"/>
          <c:h val="9.5204555498162258E-2"/>
        </c:manualLayout>
      </c:layout>
      <c:overlay val="0"/>
      <c:spPr>
        <a:solidFill>
          <a:schemeClr val="bg1"/>
        </a:solidFill>
      </c:spPr>
    </c:legend>
    <c:plotVisOnly val="1"/>
    <c:dispBlanksAs val="gap"/>
    <c:showDLblsOverMax val="0"/>
  </c:chart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19C12B-B75D-4E39-B65C-49CDAE4A98B2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35CC82-3D1C-4357-9E3A-5AA1869A5A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5764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883BC1-F055-4B2B-B58E-B291A8CAA356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ED4661-D1C1-49D8-9BA4-8C8E2F016A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36683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8EDBDA-9260-4C86-8E6F-57A86FB9D9F7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22A6B8-7CBA-4B13-B12A-D0F556682DA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01264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124788-E1DB-47E9-B4BE-6737B8C64457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5913D7-E1A3-4674-92E5-7AECD4C8CEC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30509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020F35-5B25-465B-BA36-A6394AF9DCDC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23D468-3BCE-44CB-B11E-36030078E1E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03450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E0B634-7F67-44CE-8259-2FD8F972A735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3E696B-BEE3-4166-A059-63E3620CB82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9724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B523C0-689D-403B-871A-24692B4F9816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8FED6C-C4DC-4E08-A394-85B75D0F34F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83791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9C2E27-0620-48C0-A0BC-857DCE5E4BA1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750A20-2E3D-4E6F-A6A3-B6CE3ACEE9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13525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E50237-C8F6-4185-9D10-EE4F035FF07C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4BC57C-9BCD-4B35-92F1-BD554B05BFC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1511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1E1742-62B7-4074-ADF8-5E966E5565CC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F5E40D-EAEE-47D0-A6E7-D60D2799BF7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57906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D07EBE-FADE-4F43-8618-D5185C80F2BC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397420-C7D1-4E7F-B751-C47285FAB30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36660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EF6A463-028C-4555-8BDF-5F15EDC20F15}" type="datetimeFigureOut">
              <a:rPr lang="en-US"/>
              <a:pPr>
                <a:defRPr/>
              </a:pPr>
              <a:t>10/2/2015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618E177A-8A13-40A7-849E-E3391A02348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066800"/>
          </a:xfrm>
          <a:ln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pPr eaLnBrk="1" hangingPunct="1"/>
            <a:r>
              <a:rPr lang="en-US" altLang="en-US" sz="3200" dirty="0" smtClean="0"/>
              <a:t>Average Resolution Days: </a:t>
            </a:r>
            <a:br>
              <a:rPr lang="en-US" altLang="en-US" sz="3200" dirty="0" smtClean="0"/>
            </a:br>
            <a:r>
              <a:rPr lang="en-US" altLang="en-US" sz="3000" dirty="0" smtClean="0"/>
              <a:t>Valid Inadvertent/Rescission Issues by Closed Date</a:t>
            </a:r>
          </a:p>
        </p:txBody>
      </p:sp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54283780"/>
              </p:ext>
            </p:extLst>
          </p:nvPr>
        </p:nvGraphicFramePr>
        <p:xfrm>
          <a:off x="60036" y="1447800"/>
          <a:ext cx="8931564" cy="533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066800"/>
          </a:xfrm>
          <a:ln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pPr eaLnBrk="1" hangingPunct="1"/>
            <a:r>
              <a:rPr lang="en-US" altLang="en-US" sz="3200" dirty="0" smtClean="0"/>
              <a:t>Issue Counts: </a:t>
            </a:r>
            <a:br>
              <a:rPr lang="en-US" altLang="en-US" sz="3200" dirty="0" smtClean="0"/>
            </a:br>
            <a:r>
              <a:rPr lang="en-US" altLang="en-US" sz="3200" dirty="0" smtClean="0"/>
              <a:t>Valid Inadvertent Issues by Month of Enrollment</a:t>
            </a:r>
          </a:p>
        </p:txBody>
      </p:sp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68624065"/>
              </p:ext>
            </p:extLst>
          </p:nvPr>
        </p:nvGraphicFramePr>
        <p:xfrm>
          <a:off x="76200" y="1371600"/>
          <a:ext cx="8915400" cy="5410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066800"/>
          </a:xfrm>
          <a:ln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pPr eaLnBrk="1" hangingPunct="1"/>
            <a:r>
              <a:rPr lang="en-US" altLang="en-US" sz="3200" smtClean="0"/>
              <a:t>Inadvertent/Rescission Issues: </a:t>
            </a:r>
            <a:br>
              <a:rPr lang="en-US" altLang="en-US" sz="3200" smtClean="0"/>
            </a:br>
            <a:r>
              <a:rPr lang="en-US" altLang="en-US" sz="3200" smtClean="0"/>
              <a:t>Percentage of Enrollments</a:t>
            </a:r>
          </a:p>
        </p:txBody>
      </p:sp>
      <p:graphicFrame>
        <p:nvGraphicFramePr>
          <p:cNvPr id="6" name="Chart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352747071"/>
              </p:ext>
            </p:extLst>
          </p:nvPr>
        </p:nvGraphicFramePr>
        <p:xfrm>
          <a:off x="76200" y="1371600"/>
          <a:ext cx="8991600" cy="548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2800</TotalTime>
  <Words>10</Words>
  <Application>Microsoft Office PowerPoint</Application>
  <PresentationFormat>On-screen Show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Average Resolution Days:  Valid Inadvertent/Rescission Issues by Closed Date</vt:lpstr>
      <vt:lpstr>Issue Counts:  Valid Inadvertent Issues by Month of Enrollment</vt:lpstr>
      <vt:lpstr>Inadvertent/Rescission Issues:  Percentage of Enrollments</vt:lpstr>
    </vt:vector>
  </TitlesOfParts>
  <Company>The Electric Reliability Council of Texas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Michelsen, David</dc:creator>
  <cp:lastModifiedBy>Connel, Seth</cp:lastModifiedBy>
  <cp:revision>117</cp:revision>
  <dcterms:created xsi:type="dcterms:W3CDTF">2012-05-23T18:41:46Z</dcterms:created>
  <dcterms:modified xsi:type="dcterms:W3CDTF">2015-10-02T19:44:52Z</dcterms:modified>
</cp:coreProperties>
</file>

<file path=docProps/thumbnail.jpeg>
</file>