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7"/>
  </p:notesMasterIdLst>
  <p:handoutMasterIdLst>
    <p:handoutMasterId r:id="rId8"/>
  </p:handoutMasterIdLst>
  <p:sldIdLst>
    <p:sldId id="288" r:id="rId2"/>
    <p:sldId id="363" r:id="rId3"/>
    <p:sldId id="343" r:id="rId4"/>
    <p:sldId id="358" r:id="rId5"/>
    <p:sldId id="323" r:id="rId6"/>
  </p:sldIdLst>
  <p:sldSz cx="9144000" cy="6858000" type="screen4x3"/>
  <p:notesSz cx="6858000" cy="9180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EAEAEA"/>
    <a:srgbClr val="008000"/>
    <a:srgbClr val="000099"/>
    <a:srgbClr val="FFFF66"/>
    <a:srgbClr val="006666"/>
    <a:srgbClr val="FF3300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00" autoAdjust="0"/>
    <p:restoredTop sz="94605" autoAdjust="0"/>
  </p:normalViewPr>
  <p:slideViewPr>
    <p:cSldViewPr>
      <p:cViewPr>
        <p:scale>
          <a:sx n="70" d="100"/>
          <a:sy n="70" d="100"/>
        </p:scale>
        <p:origin x="-1230" y="-106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7205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21725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21725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fld id="{AC59E325-52FC-4B5A-9149-BF9BB67BD6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4838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8238" y="687388"/>
            <a:ext cx="4592637" cy="3444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60863"/>
            <a:ext cx="5029200" cy="413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21725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721725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fld id="{38245C1E-786B-4B6C-9B8F-AD2DE3CCAC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3205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6859F13-02CA-48C9-847E-833B8E79FC8C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0244" name="Slide Number Placeholder 3"/>
          <p:cNvSpPr txBox="1">
            <a:spLocks noGrp="1"/>
          </p:cNvSpPr>
          <p:nvPr/>
        </p:nvSpPr>
        <p:spPr bwMode="auto">
          <a:xfrm>
            <a:off x="3884613" y="8721725"/>
            <a:ext cx="2973387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81" tIns="46239" rIns="92481" bIns="46239" anchor="b"/>
          <a:lstStyle>
            <a:lvl1pPr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67B3EDC-DB14-4188-8A6A-A2D6398A4642}" type="slidenum">
              <a:rPr lang="en-US" altLang="en-US" b="0"/>
              <a:pPr algn="r" eaLnBrk="1" hangingPunct="1">
                <a:spcBef>
                  <a:spcPct val="0"/>
                </a:spcBef>
              </a:pPr>
              <a:t>2</a:t>
            </a:fld>
            <a:endParaRPr lang="en-US" altLang="en-US" b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2277B6C-9F8B-47FA-9995-1A29E8934C91}" type="slidenum">
              <a:rPr lang="en-US" altLang="en-US" smtClean="0"/>
              <a:pPr eaLnBrk="1" hangingPunct="1">
                <a:spcBef>
                  <a:spcPct val="0"/>
                </a:spcBef>
              </a:pPr>
              <a:t>5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6CDBE-B8B6-490F-A5A5-8B3CBF3B3E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874592"/>
      </p:ext>
    </p:extLst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50F3C-01A0-4D9F-924D-BD93A4DB62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458654"/>
      </p:ext>
    </p:extLst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42106-6161-4A75-AFB2-6ACEAE3FE1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792707"/>
      </p:ext>
    </p:extLst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DD851-62C6-4FF1-BB56-7EB595208C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994771"/>
      </p:ext>
    </p:extLst>
  </p:cSld>
  <p:clrMapOvr>
    <a:masterClrMapping/>
  </p:clrMapOvr>
  <p:transition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AA0EF-0C73-43B5-9078-F55A1D4F8D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260854"/>
      </p:ext>
    </p:extLst>
  </p:cSld>
  <p:clrMapOvr>
    <a:masterClrMapping/>
  </p:clrMapOvr>
  <p:transition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A93E0-A738-4513-8709-D0688C4B53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030092"/>
      </p:ext>
    </p:extLst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0ACD3-ABDD-4CBC-BBFA-6F9B73C70E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959299"/>
      </p:ext>
    </p:extLst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E20EA-DF52-406A-8674-67B4BDBC78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286669"/>
      </p:ext>
    </p:extLst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B2733-2904-4451-9A16-670D5F93B0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157466"/>
      </p:ext>
    </p:extLst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76C29-5FB5-46A5-A5A4-DFC7E13482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583454"/>
      </p:ext>
    </p:extLst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025CA-A408-4646-A837-9C8F18050C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93359"/>
      </p:ext>
    </p:extLst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637"/>
          <a:stretch>
            <a:fillRect/>
          </a:stretch>
        </p:blipFill>
        <p:spPr bwMode="auto">
          <a:xfrm>
            <a:off x="6057900" y="0"/>
            <a:ext cx="3086100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953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53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53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7DAE339E-26AF-4780-A609-BC007EC854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Rectangle 10"/>
          <p:cNvSpPr>
            <a:spLocks noChangeArrowheads="1"/>
          </p:cNvSpPr>
          <p:nvPr userDrawn="1"/>
        </p:nvSpPr>
        <p:spPr bwMode="auto">
          <a:xfrm>
            <a:off x="381000" y="1219200"/>
            <a:ext cx="8305800" cy="76200"/>
          </a:xfrm>
          <a:prstGeom prst="rect">
            <a:avLst/>
          </a:prstGeom>
          <a:gradFill rotWithShape="0">
            <a:gsLst>
              <a:gs pos="0">
                <a:srgbClr val="00475E"/>
              </a:gs>
              <a:gs pos="100000">
                <a:srgbClr val="0099C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204" tIns="39889" rIns="81204" bIns="39889" anchor="ctr"/>
          <a:lstStyle>
            <a:lvl1pPr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2200" b="0" dirty="0" smtClean="0"/>
          </a:p>
        </p:txBody>
      </p:sp>
      <p:sp>
        <p:nvSpPr>
          <p:cNvPr id="1033" name="WordArt 12"/>
          <p:cNvSpPr>
            <a:spLocks noChangeArrowheads="1" noChangeShapeType="1" noTextEdit="1"/>
          </p:cNvSpPr>
          <p:nvPr userDrawn="1"/>
        </p:nvSpPr>
        <p:spPr bwMode="auto">
          <a:xfrm>
            <a:off x="314325" y="228600"/>
            <a:ext cx="12858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33CC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TDTWG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>
    <p:zoom dir="in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alendar/2015/10/13/73499-TDTWG" TargetMode="External"/><Relationship Id="rId2" Type="http://schemas.openxmlformats.org/officeDocument/2006/relationships/hyperlink" Target="http://www.ercot.com/calendar/2015/8/18/55608-TDTW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61B236-E5B8-4200-B951-5EEA4FFB143B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667000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en-US" b="1" dirty="0" smtClean="0"/>
              <a:t>TDTWG/TDTMS </a:t>
            </a:r>
            <a:r>
              <a:rPr lang="en-US" altLang="en-US" b="1" dirty="0" smtClean="0"/>
              <a:t/>
            </a:r>
            <a:br>
              <a:rPr lang="en-US" altLang="en-US" b="1" dirty="0" smtClean="0"/>
            </a:br>
            <a:r>
              <a:rPr lang="en-US" altLang="en-US" b="1" dirty="0" smtClean="0"/>
              <a:t>Update to RMS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895600" y="4343400"/>
            <a:ext cx="35052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/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smtClean="0"/>
              <a:t>October 6, </a:t>
            </a:r>
            <a:r>
              <a:rPr lang="en-US" altLang="en-US" sz="1800" dirty="0"/>
              <a:t>2015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4294967295"/>
          </p:nvPr>
        </p:nvSpPr>
        <p:spPr>
          <a:xfrm>
            <a:off x="381000" y="1570038"/>
            <a:ext cx="8382000" cy="5002212"/>
          </a:xfrm>
        </p:spPr>
        <p:txBody>
          <a:bodyPr/>
          <a:lstStyle/>
          <a:p>
            <a:pPr marL="457200" lvl="1" indent="0">
              <a:buNone/>
              <a:defRPr/>
            </a:pPr>
            <a:r>
              <a:rPr lang="en-US" altLang="en-US" b="1" dirty="0" smtClean="0">
                <a:solidFill>
                  <a:srgbClr val="00B050"/>
                </a:solidFill>
                <a:cs typeface="Times New Roman" pitchFamily="18" charset="0"/>
              </a:rPr>
              <a:t>TDTMS Transition Activities</a:t>
            </a:r>
          </a:p>
          <a:p>
            <a:pPr marL="457200" lvl="1" indent="0">
              <a:buNone/>
              <a:defRPr/>
            </a:pPr>
            <a:endParaRPr lang="en-US" altLang="en-US" sz="1800" dirty="0" smtClean="0">
              <a:cs typeface="Times New Roman" pitchFamily="18" charset="0"/>
            </a:endParaRPr>
          </a:p>
          <a:p>
            <a:pPr marL="457200" lvl="1" indent="0">
              <a:buNone/>
              <a:defRPr/>
            </a:pPr>
            <a:r>
              <a:rPr lang="en-US" altLang="en-US" sz="2400" dirty="0" smtClean="0">
                <a:cs typeface="Times New Roman" pitchFamily="18" charset="0"/>
              </a:rPr>
              <a:t>As part of the preparation effort to transition from “TDTWG” to “TDTMS”, the following items are underway with the completion goal of December 2015:</a:t>
            </a:r>
            <a:br>
              <a:rPr lang="en-US" altLang="en-US" sz="2400" dirty="0" smtClean="0">
                <a:cs typeface="Times New Roman" pitchFamily="18" charset="0"/>
              </a:rPr>
            </a:br>
            <a:endParaRPr lang="en-US" altLang="en-US" sz="1600" dirty="0" smtClean="0">
              <a:cs typeface="Times New Roman" pitchFamily="18" charset="0"/>
            </a:endParaRPr>
          </a:p>
          <a:p>
            <a:pPr lvl="1">
              <a:defRPr/>
            </a:pPr>
            <a:r>
              <a:rPr lang="en-US" altLang="en-US" sz="2400" dirty="0" smtClean="0">
                <a:cs typeface="Times New Roman" pitchFamily="18" charset="0"/>
              </a:rPr>
              <a:t>Created new Scope Statement and circulated to the TDTWG listserv. Scope is to receive additional review during October meeting.</a:t>
            </a:r>
          </a:p>
          <a:p>
            <a:pPr lvl="1">
              <a:defRPr/>
            </a:pPr>
            <a:r>
              <a:rPr lang="en-US" altLang="en-US" sz="2400" dirty="0" smtClean="0">
                <a:cs typeface="Times New Roman" pitchFamily="18" charset="0"/>
              </a:rPr>
              <a:t>Began work on new TDTMS Procedures document.</a:t>
            </a:r>
          </a:p>
          <a:p>
            <a:pPr lvl="1">
              <a:defRPr/>
            </a:pPr>
            <a:r>
              <a:rPr lang="en-US" altLang="en-US" sz="2400" dirty="0" smtClean="0">
                <a:cs typeface="Times New Roman" pitchFamily="18" charset="0"/>
              </a:rPr>
              <a:t>Will begin work in October to update RMS Procedures to include new TDTMS working group name.</a:t>
            </a:r>
            <a:endParaRPr lang="en-US" altLang="en-US" sz="2400" dirty="0" smtClean="0">
              <a:cs typeface="Times New Roman" pitchFamily="18" charset="0"/>
            </a:endParaRPr>
          </a:p>
          <a:p>
            <a:pPr marL="800100" lvl="2" indent="0">
              <a:buFontTx/>
              <a:buNone/>
              <a:defRPr/>
            </a:pPr>
            <a:r>
              <a:rPr lang="en-US" altLang="en-US" dirty="0" smtClean="0"/>
              <a:t>	</a:t>
            </a:r>
          </a:p>
          <a:p>
            <a:pPr marL="800100" lvl="2" indent="0">
              <a:buFontTx/>
              <a:buNone/>
              <a:defRPr/>
            </a:pPr>
            <a:endParaRPr lang="en-US" altLang="en-US" dirty="0" smtClean="0"/>
          </a:p>
          <a:p>
            <a:pPr marL="800100" lvl="2" indent="0">
              <a:buFontTx/>
              <a:buNone/>
              <a:defRPr/>
            </a:pPr>
            <a:endParaRPr lang="en-US" altLang="en-US" dirty="0" smtClean="0"/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5181600" y="6096000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endParaRPr lang="en-US" sz="1400" b="0" dirty="0"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2133600" cy="476250"/>
          </a:xfrm>
        </p:spPr>
        <p:txBody>
          <a:bodyPr/>
          <a:lstStyle/>
          <a:p>
            <a:pPr>
              <a:defRPr/>
            </a:pPr>
            <a:fld id="{9BD55180-51C8-4AC3-842D-587BB0D0BEC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43200" y="457200"/>
            <a:ext cx="286385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2800" kern="0" dirty="0">
                <a:solidFill>
                  <a:srgbClr val="000000"/>
                </a:solidFill>
                <a:latin typeface="Arial"/>
              </a:rPr>
              <a:t>Meeting Update</a:t>
            </a:r>
            <a:endParaRPr lang="en-US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  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51816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sz="2800" b="1" dirty="0" smtClean="0">
                <a:solidFill>
                  <a:srgbClr val="00B050"/>
                </a:solidFill>
                <a:cs typeface="Times New Roman" pitchFamily="18" charset="0"/>
              </a:rPr>
              <a:t>SCR786 – Review of Alternative IA proposal</a:t>
            </a:r>
          </a:p>
          <a:p>
            <a:pPr marL="0" indent="0">
              <a:buFontTx/>
              <a:buNone/>
            </a:pPr>
            <a:endParaRPr lang="en-US" altLang="en-US" sz="2800" b="1" dirty="0">
              <a:cs typeface="Times New Roman" pitchFamily="18" charset="0"/>
            </a:endParaRPr>
          </a:p>
          <a:p>
            <a:pPr marL="0" indent="0">
              <a:buFontTx/>
              <a:buNone/>
            </a:pPr>
            <a:r>
              <a:rPr lang="en-US" altLang="en-US" sz="2400" dirty="0" smtClean="0">
                <a:cs typeface="Times New Roman" pitchFamily="18" charset="0"/>
              </a:rPr>
              <a:t>ERCOT presented an alternative proposal to SCR786. </a:t>
            </a:r>
          </a:p>
          <a:p>
            <a:pPr marL="0" indent="0">
              <a:buFontTx/>
              <a:buNone/>
            </a:pPr>
            <a:endParaRPr lang="en-US" altLang="en-US" sz="2400" dirty="0">
              <a:cs typeface="Times New Roman" pitchFamily="18" charset="0"/>
            </a:endParaRPr>
          </a:p>
          <a:p>
            <a:pPr marL="0" indent="0">
              <a:buFontTx/>
              <a:buNone/>
            </a:pPr>
            <a:r>
              <a:rPr lang="en-US" altLang="en-US" sz="2400" dirty="0" smtClean="0">
                <a:cs typeface="Times New Roman" pitchFamily="18" charset="0"/>
              </a:rPr>
              <a:t>No action was taken by TDTMS since it was agreed that further evaluation of the Alternative Impact Analysis was needed and ERCOT would bring additional information to RMS.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6AA3E6-5E04-447B-9230-325F04930F5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/>
          <a:lstStyle/>
          <a:p>
            <a:pPr marL="0" indent="0">
              <a:buFontTx/>
              <a:buNone/>
              <a:defRPr/>
            </a:pPr>
            <a:endParaRPr lang="en-US" sz="2400" dirty="0" smtClean="0"/>
          </a:p>
          <a:p>
            <a:pPr marL="0" indent="0" algn="ctr">
              <a:buFontTx/>
              <a:buNone/>
              <a:defRPr/>
            </a:pPr>
            <a:r>
              <a:rPr lang="en-US" sz="2400" dirty="0" smtClean="0"/>
              <a:t>TDTWG’s </a:t>
            </a:r>
            <a:r>
              <a:rPr lang="en-US" sz="2400" dirty="0" smtClean="0"/>
              <a:t>next monthly meeting:</a:t>
            </a:r>
          </a:p>
          <a:p>
            <a:pPr marL="0" indent="0" algn="ctr">
              <a:buFontTx/>
              <a:buNone/>
              <a:defRPr/>
            </a:pPr>
            <a:r>
              <a:rPr lang="en-US" sz="2400" dirty="0" smtClean="0"/>
              <a:t>October 13, </a:t>
            </a:r>
            <a:r>
              <a:rPr lang="en-US" sz="2400" dirty="0" smtClean="0"/>
              <a:t>2015</a:t>
            </a:r>
          </a:p>
          <a:p>
            <a:pPr marL="0" indent="0" algn="ctr">
              <a:buFontTx/>
              <a:buNone/>
              <a:defRPr/>
            </a:pPr>
            <a:r>
              <a:rPr lang="en-US" sz="2400" dirty="0" smtClean="0"/>
              <a:t>9:30 </a:t>
            </a:r>
            <a:r>
              <a:rPr lang="en-US" sz="2400" dirty="0" smtClean="0"/>
              <a:t>a.m. to 4:00 p.m.</a:t>
            </a:r>
          </a:p>
          <a:p>
            <a:pPr marL="0" indent="0" algn="ctr">
              <a:buFontTx/>
              <a:buNone/>
              <a:defRPr/>
            </a:pPr>
            <a:r>
              <a:rPr lang="en-US" sz="2400" dirty="0" smtClean="0"/>
              <a:t>Face-to-Face </a:t>
            </a:r>
            <a:r>
              <a:rPr lang="en-US" sz="2400" dirty="0" smtClean="0"/>
              <a:t>@ Met Center</a:t>
            </a:r>
          </a:p>
          <a:p>
            <a:pPr marL="0" indent="0">
              <a:buFontTx/>
              <a:buNone/>
              <a:defRPr/>
            </a:pPr>
            <a:endParaRPr lang="en-US" sz="1100" dirty="0" smtClean="0">
              <a:hlinkClick r:id="rId2"/>
            </a:endParaRPr>
          </a:p>
          <a:p>
            <a:pPr marL="0" indent="0">
              <a:buFontTx/>
              <a:buNone/>
              <a:defRPr/>
            </a:pPr>
            <a:r>
              <a:rPr lang="en-US" sz="2400" dirty="0">
                <a:solidFill>
                  <a:srgbClr val="00B0F0"/>
                </a:solidFill>
                <a:hlinkClick r:id="rId3"/>
              </a:rPr>
              <a:t>http://</a:t>
            </a:r>
            <a:r>
              <a:rPr lang="en-US" sz="2400" dirty="0" smtClean="0">
                <a:solidFill>
                  <a:srgbClr val="00B0F0"/>
                </a:solidFill>
                <a:hlinkClick r:id="rId3"/>
              </a:rPr>
              <a:t>www.ercot.com/calendar/2015/10/13/73499-TDTWG</a:t>
            </a:r>
            <a:r>
              <a:rPr lang="en-US" sz="2400" dirty="0" smtClean="0">
                <a:solidFill>
                  <a:srgbClr val="00B0F0"/>
                </a:solidFill>
              </a:rPr>
              <a:t> </a:t>
            </a:r>
          </a:p>
          <a:p>
            <a:pPr marL="0" indent="0">
              <a:buFontTx/>
              <a:buNone/>
              <a:defRPr/>
            </a:pPr>
            <a:r>
              <a:rPr lang="en-US" sz="2400" dirty="0" smtClean="0"/>
              <a:t> </a:t>
            </a:r>
            <a:endParaRPr lang="en-US" sz="2400" dirty="0"/>
          </a:p>
          <a:p>
            <a:pPr marL="0" indent="0">
              <a:buFontTx/>
              <a:buNone/>
              <a:defRPr/>
            </a:pPr>
            <a:r>
              <a:rPr lang="en-US" sz="2400" dirty="0" smtClean="0">
                <a:solidFill>
                  <a:srgbClr val="00B050"/>
                </a:solidFill>
              </a:rPr>
              <a:t>Agenda items:</a:t>
            </a:r>
          </a:p>
          <a:p>
            <a:pPr>
              <a:defRPr/>
            </a:pPr>
            <a:r>
              <a:rPr lang="en-US" sz="2000" dirty="0" smtClean="0">
                <a:solidFill>
                  <a:srgbClr val="00B050"/>
                </a:solidFill>
              </a:rPr>
              <a:t>Continue development of TDTMS Procedures</a:t>
            </a:r>
          </a:p>
          <a:p>
            <a:pPr>
              <a:defRPr/>
            </a:pPr>
            <a:r>
              <a:rPr lang="en-US" sz="2000" dirty="0" smtClean="0">
                <a:solidFill>
                  <a:srgbClr val="00B050"/>
                </a:solidFill>
              </a:rPr>
              <a:t>Begin update of RMS Procedures to reflect new name</a:t>
            </a:r>
            <a:endParaRPr lang="en-US" sz="2000" dirty="0" smtClean="0">
              <a:solidFill>
                <a:srgbClr val="00B050"/>
              </a:solidFill>
            </a:endParaRPr>
          </a:p>
          <a:p>
            <a:pPr marL="0" indent="0">
              <a:buFontTx/>
              <a:buNone/>
              <a:defRPr/>
            </a:pPr>
            <a:endParaRPr lang="en-US" sz="2400" dirty="0"/>
          </a:p>
          <a:p>
            <a:pPr marL="0" indent="0">
              <a:buFontTx/>
              <a:buNone/>
              <a:defRPr/>
            </a:pPr>
            <a:endParaRPr lang="en-US" sz="2800" b="1" dirty="0" smtClean="0"/>
          </a:p>
          <a:p>
            <a:pPr marL="0" indent="0">
              <a:buFontTx/>
              <a:buNone/>
              <a:defRPr/>
            </a:pPr>
            <a:endParaRPr lang="en-US" sz="2800" b="1" dirty="0" smtClean="0"/>
          </a:p>
          <a:p>
            <a:pPr marL="914400" lvl="2" indent="0">
              <a:buFontTx/>
              <a:buNone/>
              <a:defRPr/>
            </a:pPr>
            <a:r>
              <a:rPr lang="en-US" dirty="0" smtClean="0"/>
              <a:t>.</a:t>
            </a:r>
            <a:endParaRPr lang="en-US" dirty="0"/>
          </a:p>
          <a:p>
            <a:pPr marL="914400" lvl="2" indent="0">
              <a:buFontTx/>
              <a:buNone/>
              <a:defRPr/>
            </a:pPr>
            <a:r>
              <a:rPr lang="en-US" dirty="0"/>
              <a:t>		</a:t>
            </a: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95E20B-1868-4671-94AA-DED5C63A2222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2CA27-D628-485C-803D-B136ACEEC278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2057400"/>
            <a:ext cx="4000500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19408</TotalTime>
  <Words>135</Words>
  <Application>Microsoft Office PowerPoint</Application>
  <PresentationFormat>On-screen Show (4:3)</PresentationFormat>
  <Paragraphs>41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TDTWG/TDTMS  Update to RMS</vt:lpstr>
      <vt:lpstr>PowerPoint Presentation</vt:lpstr>
      <vt:lpstr>  </vt:lpstr>
      <vt:lpstr>PowerPoint Presentation</vt:lpstr>
      <vt:lpstr>PowerPoint Presentation</vt:lpstr>
    </vt:vector>
  </TitlesOfParts>
  <Company>ERCOT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kcotner</dc:creator>
  <cp:lastModifiedBy>Jim Lee</cp:lastModifiedBy>
  <cp:revision>929</cp:revision>
  <cp:lastPrinted>2002-09-24T18:27:58Z</cp:lastPrinted>
  <dcterms:created xsi:type="dcterms:W3CDTF">2002-07-29T21:45:07Z</dcterms:created>
  <dcterms:modified xsi:type="dcterms:W3CDTF">2015-10-01T02:24:21Z</dcterms:modified>
</cp:coreProperties>
</file>