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sldIdLst>
    <p:sldId id="260" r:id="rId6"/>
    <p:sldId id="266" r:id="rId7"/>
    <p:sldId id="267" r:id="rId8"/>
    <p:sldId id="262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1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10/5/2015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17B3-6606-854F-A86E-1A5425819F84}" type="datetimeFigureOut">
              <a:rPr lang="en-US" smtClean="0"/>
              <a:t>10/5/2015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10/5/2015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10/5/2015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17B3-6606-854F-A86E-1A5425819F84}" type="datetimeFigureOut">
              <a:rPr lang="en-US" smtClean="0"/>
              <a:t>10/5/2015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Flight Testing Update</a:t>
              </a:r>
            </a:p>
            <a:p>
              <a:endParaRPr lang="en-US" b="1" dirty="0" smtClean="0"/>
            </a:p>
            <a:p>
              <a:r>
                <a:rPr lang="en-US" i="1" dirty="0" smtClean="0"/>
                <a:t>Paul Yockey</a:t>
              </a:r>
            </a:p>
            <a:p>
              <a:r>
                <a:rPr lang="en-US" dirty="0" smtClean="0"/>
                <a:t>Flight Administrator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10</a:t>
              </a:r>
              <a:r>
                <a:rPr lang="en-US" dirty="0" smtClean="0"/>
                <a:t>/06/15</a:t>
              </a:r>
              <a:endParaRPr lang="en-US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10</a:t>
            </a:r>
            <a:r>
              <a:rPr lang="en-US" sz="1050" i="1" dirty="0" smtClean="0">
                <a:solidFill>
                  <a:prstClr val="black"/>
                </a:solidFill>
              </a:rPr>
              <a:t>/06/15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Flight </a:t>
            </a:r>
            <a:r>
              <a:rPr lang="en-US" sz="2400" b="1" dirty="0" smtClean="0">
                <a:solidFill>
                  <a:prstClr val="black"/>
                </a:solidFill>
              </a:rPr>
              <a:t>10</a:t>
            </a:r>
            <a:r>
              <a:rPr lang="en-US" sz="2400" b="1" dirty="0" smtClean="0">
                <a:solidFill>
                  <a:prstClr val="black"/>
                </a:solidFill>
              </a:rPr>
              <a:t>15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>
                <a:solidFill>
                  <a:prstClr val="black"/>
                </a:solidFill>
              </a:rPr>
              <a:t>Flight </a:t>
            </a:r>
            <a:r>
              <a:rPr lang="en-US" kern="0" dirty="0" smtClean="0">
                <a:solidFill>
                  <a:prstClr val="black"/>
                </a:solidFill>
              </a:rPr>
              <a:t>10</a:t>
            </a:r>
            <a:r>
              <a:rPr lang="en-US" kern="0" dirty="0" smtClean="0">
                <a:solidFill>
                  <a:prstClr val="black"/>
                </a:solidFill>
              </a:rPr>
              <a:t>15 </a:t>
            </a:r>
            <a:r>
              <a:rPr lang="en-US" kern="0" dirty="0">
                <a:solidFill>
                  <a:prstClr val="black"/>
                </a:solidFill>
              </a:rPr>
              <a:t>Summary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390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In-Flight Testing:</a:t>
            </a:r>
            <a:endParaRPr lang="en-US" sz="180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6</a:t>
            </a:r>
            <a:r>
              <a:rPr lang="en-US" sz="1800" b="0" dirty="0" smtClean="0">
                <a:solidFill>
                  <a:prstClr val="black"/>
                </a:solidFill>
              </a:rPr>
              <a:t> </a:t>
            </a:r>
            <a:r>
              <a:rPr lang="en-US" sz="1800" b="0" dirty="0">
                <a:solidFill>
                  <a:prstClr val="black"/>
                </a:solidFill>
              </a:rPr>
              <a:t>New CRs </a:t>
            </a:r>
            <a:r>
              <a:rPr lang="en-US" sz="1800" b="0" dirty="0" smtClean="0">
                <a:solidFill>
                  <a:prstClr val="black"/>
                </a:solidFill>
              </a:rPr>
              <a:t>are testing </a:t>
            </a:r>
            <a:r>
              <a:rPr lang="en-US" sz="1800" b="0" dirty="0">
                <a:solidFill>
                  <a:prstClr val="black"/>
                </a:solidFill>
              </a:rPr>
              <a:t>(Including 1 additional </a:t>
            </a:r>
            <a:r>
              <a:rPr lang="en-US" sz="1800" b="0" dirty="0" smtClean="0">
                <a:solidFill>
                  <a:prstClr val="black"/>
                </a:solidFill>
              </a:rPr>
              <a:t>DUNS and 1 PUCT Option 2)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Existing CRs: </a:t>
            </a:r>
            <a:r>
              <a:rPr lang="en-US" sz="1800" b="0" dirty="0">
                <a:solidFill>
                  <a:prstClr val="black"/>
                </a:solidFill>
              </a:rPr>
              <a:t>5</a:t>
            </a:r>
            <a:r>
              <a:rPr lang="en-US" sz="1800" b="0" dirty="0" smtClean="0">
                <a:solidFill>
                  <a:prstClr val="black"/>
                </a:solidFill>
              </a:rPr>
              <a:t> CRs are adding </a:t>
            </a:r>
            <a:r>
              <a:rPr lang="en-US" sz="1800" b="0" dirty="0">
                <a:solidFill>
                  <a:prstClr val="black"/>
                </a:solidFill>
              </a:rPr>
              <a:t>a new </a:t>
            </a:r>
            <a:r>
              <a:rPr lang="en-US" sz="1800" b="0" dirty="0" smtClean="0">
                <a:solidFill>
                  <a:prstClr val="black"/>
                </a:solidFill>
              </a:rPr>
              <a:t>territory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1,436 </a:t>
            </a:r>
            <a:r>
              <a:rPr lang="en-US" sz="1800" b="0" dirty="0">
                <a:solidFill>
                  <a:prstClr val="black"/>
                </a:solidFill>
              </a:rPr>
              <a:t>tasks </a:t>
            </a:r>
            <a:r>
              <a:rPr lang="en-US" sz="1800" b="0" dirty="0" smtClean="0">
                <a:solidFill>
                  <a:prstClr val="black"/>
                </a:solidFill>
              </a:rPr>
              <a:t>are</a:t>
            </a:r>
            <a:r>
              <a:rPr lang="en-US" sz="1800" b="0" dirty="0" smtClean="0">
                <a:solidFill>
                  <a:prstClr val="black"/>
                </a:solidFill>
              </a:rPr>
              <a:t> scheduled </a:t>
            </a:r>
            <a:r>
              <a:rPr lang="en-US" sz="1800" b="0" dirty="0">
                <a:solidFill>
                  <a:prstClr val="black"/>
                </a:solidFill>
              </a:rPr>
              <a:t>including connectivity</a:t>
            </a:r>
          </a:p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dirty="0" smtClean="0">
              <a:solidFill>
                <a:prstClr val="black"/>
              </a:solidFill>
            </a:endParaRPr>
          </a:p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1800" dirty="0">
                <a:solidFill>
                  <a:prstClr val="black"/>
                </a:solidFill>
              </a:rPr>
              <a:t>Adhoc Period Testing:</a:t>
            </a:r>
            <a:endParaRPr lang="en-US" sz="180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1 CR is testing for Change of Service Provider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1 CR is adding a DUNS+4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7</a:t>
            </a:r>
            <a:r>
              <a:rPr lang="en-US" sz="1800" b="0" dirty="0" smtClean="0">
                <a:solidFill>
                  <a:prstClr val="black"/>
                </a:solidFill>
              </a:rPr>
              <a:t> CRs are testing </a:t>
            </a:r>
            <a:r>
              <a:rPr lang="en-US" sz="1800" b="0" dirty="0">
                <a:solidFill>
                  <a:prstClr val="black"/>
                </a:solidFill>
              </a:rPr>
              <a:t>connectivity with all partners due </a:t>
            </a:r>
            <a:r>
              <a:rPr lang="en-US" sz="1800" b="0" dirty="0" smtClean="0">
                <a:solidFill>
                  <a:prstClr val="black"/>
                </a:solidFill>
              </a:rPr>
              <a:t>to system changes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Adhoc Period </a:t>
            </a:r>
            <a:r>
              <a:rPr lang="en-US" sz="1800" b="0" dirty="0" smtClean="0">
                <a:solidFill>
                  <a:prstClr val="black"/>
                </a:solidFill>
              </a:rPr>
              <a:t>has 510 </a:t>
            </a:r>
            <a:r>
              <a:rPr lang="en-US" sz="1800" b="0" dirty="0">
                <a:solidFill>
                  <a:prstClr val="black"/>
                </a:solidFill>
              </a:rPr>
              <a:t>total tasks </a:t>
            </a:r>
            <a:r>
              <a:rPr lang="en-US" sz="1800" b="0" dirty="0" smtClean="0">
                <a:solidFill>
                  <a:prstClr val="black"/>
                </a:solidFill>
              </a:rPr>
              <a:t>scheduled including connectivity</a:t>
            </a:r>
            <a:endParaRPr lang="en-US" sz="1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7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10</a:t>
            </a:r>
            <a:r>
              <a:rPr lang="en-US" sz="1050" i="1" dirty="0" smtClean="0">
                <a:solidFill>
                  <a:prstClr val="black"/>
                </a:solidFill>
              </a:rPr>
              <a:t>/06/15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Flight 1015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prstClr val="black"/>
                </a:solidFill>
              </a:rPr>
              <a:t>Schedule</a:t>
            </a: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3831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Flight 1015 </a:t>
            </a:r>
            <a:r>
              <a:rPr lang="en-US" sz="1800" b="0" dirty="0">
                <a:solidFill>
                  <a:prstClr val="black"/>
                </a:solidFill>
              </a:rPr>
              <a:t>signup </a:t>
            </a:r>
            <a:r>
              <a:rPr lang="en-US" sz="1800" b="0" dirty="0" smtClean="0">
                <a:solidFill>
                  <a:prstClr val="black"/>
                </a:solidFill>
              </a:rPr>
              <a:t>began 09/02/15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</a:t>
            </a:r>
            <a:r>
              <a:rPr lang="en-US" sz="1800" b="0" dirty="0" smtClean="0">
                <a:solidFill>
                  <a:prstClr val="black"/>
                </a:solidFill>
              </a:rPr>
              <a:t>1015 signup </a:t>
            </a:r>
            <a:r>
              <a:rPr lang="en-US" sz="1800" b="0" dirty="0">
                <a:solidFill>
                  <a:prstClr val="black"/>
                </a:solidFill>
              </a:rPr>
              <a:t>deadline </a:t>
            </a:r>
            <a:r>
              <a:rPr lang="en-US" sz="1800" b="0" dirty="0" smtClean="0">
                <a:solidFill>
                  <a:prstClr val="black"/>
                </a:solidFill>
              </a:rPr>
              <a:t>wa</a:t>
            </a:r>
            <a:r>
              <a:rPr lang="en-US" sz="1800" b="0" dirty="0" smtClean="0">
                <a:solidFill>
                  <a:prstClr val="black"/>
                </a:solidFill>
              </a:rPr>
              <a:t>s </a:t>
            </a:r>
            <a:r>
              <a:rPr lang="en-US" sz="1800" b="0" dirty="0" smtClean="0">
                <a:solidFill>
                  <a:prstClr val="black"/>
                </a:solidFill>
              </a:rPr>
              <a:t>09/09/15 (Adhoc,10/23/15 for Current </a:t>
            </a:r>
            <a:r>
              <a:rPr lang="en-US" sz="1800" b="0" dirty="0">
                <a:solidFill>
                  <a:prstClr val="black"/>
                </a:solidFill>
              </a:rPr>
              <a:t>MPs Only, </a:t>
            </a:r>
            <a:r>
              <a:rPr lang="en-US" sz="1800" b="0" i="1" dirty="0">
                <a:solidFill>
                  <a:prstClr val="black"/>
                </a:solidFill>
              </a:rPr>
              <a:t>subject to Flight Administrator and TDSPs’ Approval</a:t>
            </a:r>
            <a:r>
              <a:rPr lang="en-US" sz="1800" b="0" dirty="0" smtClean="0">
                <a:solidFill>
                  <a:prstClr val="black"/>
                </a:solidFill>
              </a:rPr>
              <a:t>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Connectivity </a:t>
            </a:r>
            <a:r>
              <a:rPr lang="en-US" sz="1800" b="0" dirty="0">
                <a:solidFill>
                  <a:prstClr val="black"/>
                </a:solidFill>
              </a:rPr>
              <a:t>kick-off conference call </a:t>
            </a:r>
            <a:r>
              <a:rPr lang="en-US" sz="1800" b="0" dirty="0" smtClean="0">
                <a:solidFill>
                  <a:prstClr val="black"/>
                </a:solidFill>
              </a:rPr>
              <a:t>wa</a:t>
            </a:r>
            <a:r>
              <a:rPr lang="en-US" sz="1800" b="0" dirty="0" smtClean="0">
                <a:solidFill>
                  <a:prstClr val="black"/>
                </a:solidFill>
              </a:rPr>
              <a:t>s </a:t>
            </a:r>
            <a:r>
              <a:rPr lang="en-US" sz="1800" b="0" dirty="0" smtClean="0">
                <a:solidFill>
                  <a:prstClr val="black"/>
                </a:solidFill>
              </a:rPr>
              <a:t>09/15/15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kick-off conference call </a:t>
            </a:r>
            <a:r>
              <a:rPr lang="en-US" sz="1800" b="0" dirty="0" smtClean="0">
                <a:solidFill>
                  <a:prstClr val="black"/>
                </a:solidFill>
              </a:rPr>
              <a:t>was</a:t>
            </a:r>
            <a:r>
              <a:rPr lang="en-US" sz="1800" b="0" dirty="0" smtClean="0">
                <a:solidFill>
                  <a:prstClr val="black"/>
                </a:solidFill>
              </a:rPr>
              <a:t> </a:t>
            </a:r>
            <a:r>
              <a:rPr lang="en-US" sz="1800" b="0" dirty="0" smtClean="0">
                <a:solidFill>
                  <a:prstClr val="black"/>
                </a:solidFill>
              </a:rPr>
              <a:t>10/02/15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Day 1 transactions </a:t>
            </a:r>
            <a:r>
              <a:rPr lang="en-US" sz="1800" b="0" dirty="0" smtClean="0">
                <a:solidFill>
                  <a:prstClr val="black"/>
                </a:solidFill>
              </a:rPr>
              <a:t>began </a:t>
            </a:r>
            <a:r>
              <a:rPr lang="en-US" sz="1800" b="0" dirty="0" smtClean="0">
                <a:solidFill>
                  <a:prstClr val="black"/>
                </a:solidFill>
              </a:rPr>
              <a:t>10/05/15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</a:t>
            </a:r>
            <a:r>
              <a:rPr lang="en-US" sz="1800" b="0" dirty="0" smtClean="0">
                <a:solidFill>
                  <a:prstClr val="black"/>
                </a:solidFill>
              </a:rPr>
              <a:t>1015 concludes on 10/16/15 (</a:t>
            </a:r>
            <a:r>
              <a:rPr lang="en-US" sz="1800" b="0" dirty="0">
                <a:solidFill>
                  <a:prstClr val="black"/>
                </a:solidFill>
              </a:rPr>
              <a:t>C</a:t>
            </a:r>
            <a:r>
              <a:rPr lang="en-US" sz="1800" b="0" dirty="0" smtClean="0">
                <a:solidFill>
                  <a:prstClr val="black"/>
                </a:solidFill>
              </a:rPr>
              <a:t>ontingency/Adhoc </a:t>
            </a:r>
            <a:r>
              <a:rPr lang="en-US" sz="1800" b="0" dirty="0">
                <a:solidFill>
                  <a:prstClr val="black"/>
                </a:solidFill>
              </a:rPr>
              <a:t>P</a:t>
            </a:r>
            <a:r>
              <a:rPr lang="en-US" sz="1800" b="0" dirty="0" smtClean="0">
                <a:solidFill>
                  <a:prstClr val="black"/>
                </a:solidFill>
              </a:rPr>
              <a:t>eriod </a:t>
            </a:r>
            <a:r>
              <a:rPr lang="en-US" sz="1800" b="0" dirty="0">
                <a:solidFill>
                  <a:prstClr val="black"/>
                </a:solidFill>
              </a:rPr>
              <a:t>until </a:t>
            </a:r>
            <a:r>
              <a:rPr lang="en-US" sz="1800" b="0" dirty="0" smtClean="0">
                <a:solidFill>
                  <a:prstClr val="black"/>
                </a:solidFill>
              </a:rPr>
              <a:t>11/25/15</a:t>
            </a:r>
            <a:r>
              <a:rPr lang="en-US" sz="1800" b="0" dirty="0" smtClean="0">
                <a:solidFill>
                  <a:prstClr val="black"/>
                </a:solidFill>
              </a:rPr>
              <a:t>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Adhoc </a:t>
            </a:r>
            <a:r>
              <a:rPr lang="en-US" sz="1800" b="0" dirty="0">
                <a:solidFill>
                  <a:prstClr val="black"/>
                </a:solidFill>
              </a:rPr>
              <a:t>Testing begins </a:t>
            </a:r>
            <a:r>
              <a:rPr lang="en-US" sz="1800" b="0" dirty="0" smtClean="0">
                <a:solidFill>
                  <a:prstClr val="black"/>
                </a:solidFill>
              </a:rPr>
              <a:t>10/19/2015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All scripts are expected to be completed by 11/13/2015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2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553200" y="5809193"/>
            <a:ext cx="22245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10</a:t>
            </a:r>
            <a:r>
              <a:rPr lang="en-US" sz="1050" i="1" dirty="0" smtClean="0">
                <a:solidFill>
                  <a:prstClr val="black"/>
                </a:solidFill>
              </a:rPr>
              <a:t>/06/15</a:t>
            </a:r>
            <a:endParaRPr lang="en-US" sz="1050" i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03743" y="2179125"/>
            <a:ext cx="8573975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22860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6000" b="0" dirty="0" smtClean="0">
                <a:solidFill>
                  <a:prstClr val="black"/>
                </a:solidFill>
              </a:rPr>
              <a:t>Questions?</a:t>
            </a:r>
            <a:endParaRPr lang="en-US" sz="60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2371</TotalTime>
  <Words>177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Yockey, Paul</cp:lastModifiedBy>
  <cp:revision>190</cp:revision>
  <cp:lastPrinted>2013-01-30T23:16:36Z</cp:lastPrinted>
  <dcterms:created xsi:type="dcterms:W3CDTF">2010-04-12T23:12:02Z</dcterms:created>
  <dcterms:modified xsi:type="dcterms:W3CDTF">2015-10-05T17:01:25Z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