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89" r:id="rId4"/>
    <p:sldMasterId id="2147493467" r:id="rId5"/>
  </p:sldMasterIdLst>
  <p:notesMasterIdLst>
    <p:notesMasterId r:id="rId8"/>
  </p:notesMasterIdLst>
  <p:handoutMasterIdLst>
    <p:handoutMasterId r:id="rId9"/>
  </p:handoutMasterIdLst>
  <p:sldIdLst>
    <p:sldId id="260" r:id="rId6"/>
    <p:sldId id="265" r:id="rId7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84" autoAdjust="0"/>
    <p:restoredTop sz="94595" autoAdjust="0"/>
  </p:normalViewPr>
  <p:slideViewPr>
    <p:cSldViewPr snapToGrid="0" snapToObjects="1">
      <p:cViewPr>
        <p:scale>
          <a:sx n="133" d="100"/>
          <a:sy n="133" d="100"/>
        </p:scale>
        <p:origin x="-978" y="102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 showGuides="1">
      <p:cViewPr varScale="1">
        <p:scale>
          <a:sx n="78" d="100"/>
          <a:sy n="78" d="100"/>
        </p:scale>
        <p:origin x="-2034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4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9DE495-51AC-4723-A7B4-B1B58AAC8C5A}" type="datetimeFigureOut">
              <a:rPr lang="en-US" smtClean="0"/>
              <a:t>10/1/2015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4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0D1E90-E9C6-42A2-8EB7-24DAC221A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7879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4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DF52B9-7E6C-4146-83FC-76B5AB271E46}" type="datetimeFigureOut">
              <a:rPr lang="en-US" smtClean="0"/>
              <a:t>10/1/2015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6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4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1B3D22-F502-4A52-A06E-717BD3D70E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13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6587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21010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69712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39633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52241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27874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25402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1474"/>
            <a:ext cx="3008313" cy="8921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371474"/>
            <a:ext cx="5111750" cy="558323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6365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08444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6311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348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337" y="-138112"/>
            <a:ext cx="9210675" cy="713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9" name="Picture 8" descr="ERCOT cmyk-01.png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50" y="6024691"/>
            <a:ext cx="817615" cy="346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8016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90" r:id="rId1"/>
    <p:sldLayoutId id="2147493491" r:id="rId2"/>
    <p:sldLayoutId id="2147493492" r:id="rId3"/>
    <p:sldLayoutId id="2147493493" r:id="rId4"/>
    <p:sldLayoutId id="2147493494" r:id="rId5"/>
    <p:sldLayoutId id="2147493495" r:id="rId6"/>
    <p:sldLayoutId id="2147493496" r:id="rId7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337" y="-138112"/>
            <a:ext cx="9210675" cy="713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1B48D-6708-5141-8A45-C2E8F9E833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339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4" r:id="rId1"/>
    <p:sldLayoutId id="2147493475" r:id="rId2"/>
    <p:sldLayoutId id="2147493476" r:id="rId3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603250" y="1498064"/>
            <a:ext cx="7727950" cy="3861872"/>
            <a:chOff x="603250" y="546100"/>
            <a:chExt cx="7727950" cy="3861872"/>
          </a:xfrm>
        </p:grpSpPr>
        <p:pic>
          <p:nvPicPr>
            <p:cNvPr id="9" name="Picture 8" descr="ERCOT cmyk-01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3250" y="546100"/>
              <a:ext cx="2457704" cy="1041400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787400" y="2130425"/>
              <a:ext cx="7543800" cy="22775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 smtClean="0"/>
                <a:t>ERCOT Retail Market IT Update</a:t>
              </a:r>
            </a:p>
            <a:p>
              <a:endParaRPr lang="en-US" b="1" dirty="0" smtClean="0"/>
            </a:p>
            <a:p>
              <a:r>
                <a:rPr lang="en-US" sz="2000" i="1" dirty="0" smtClean="0"/>
                <a:t>Aaron Smallwood</a:t>
              </a:r>
            </a:p>
            <a:p>
              <a:r>
                <a:rPr lang="en-US" dirty="0" smtClean="0"/>
                <a:t>Manager, IT Strategic Services</a:t>
              </a:r>
            </a:p>
            <a:p>
              <a:r>
                <a:rPr lang="en-US" dirty="0" smtClean="0"/>
                <a:t> </a:t>
              </a:r>
            </a:p>
            <a:p>
              <a:r>
                <a:rPr lang="en-US" dirty="0" smtClean="0"/>
                <a:t>Retail Market Subcommittee</a:t>
              </a:r>
            </a:p>
            <a:p>
              <a:r>
                <a:rPr lang="en-US" dirty="0" smtClean="0"/>
                <a:t>October 6</a:t>
              </a:r>
              <a:r>
                <a:rPr lang="en-US" baseline="30000" dirty="0" smtClean="0"/>
                <a:t>th</a:t>
              </a:r>
              <a:r>
                <a:rPr lang="en-US" dirty="0" smtClean="0"/>
                <a:t>, </a:t>
              </a:r>
              <a:r>
                <a:rPr lang="en-US" dirty="0" smtClean="0"/>
                <a:t>2015</a:t>
              </a: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69797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400675"/>
          </a:xfrm>
        </p:spPr>
        <p:txBody>
          <a:bodyPr>
            <a:normAutofit/>
          </a:bodyPr>
          <a:lstStyle/>
          <a:p>
            <a:r>
              <a:rPr lang="en-US" sz="1600" b="1" kern="0" dirty="0" smtClean="0"/>
              <a:t>Improvements initiated in response to the February 17</a:t>
            </a:r>
            <a:r>
              <a:rPr lang="en-US" sz="1600" b="1" kern="0" baseline="30000" dirty="0" smtClean="0"/>
              <a:t>th</a:t>
            </a:r>
            <a:r>
              <a:rPr lang="en-US" sz="1600" b="1" kern="0" dirty="0" smtClean="0"/>
              <a:t> duplicate retail transactions </a:t>
            </a:r>
            <a:r>
              <a:rPr lang="en-US" sz="1600" b="1" kern="0" dirty="0" smtClean="0"/>
              <a:t>incident.</a:t>
            </a:r>
          </a:p>
          <a:p>
            <a:r>
              <a:rPr lang="en-US" sz="1600" b="1" kern="0" dirty="0" smtClean="0"/>
              <a:t>Goal: Migrate functionality to new platforms and retire legacy toolset</a:t>
            </a:r>
            <a:endParaRPr lang="en-US" sz="1600" kern="0" dirty="0" smtClean="0"/>
          </a:p>
          <a:p>
            <a:pPr lvl="1"/>
            <a:r>
              <a:rPr lang="en-US" sz="1600" b="1" kern="0" dirty="0" smtClean="0"/>
              <a:t>Current Status:</a:t>
            </a:r>
          </a:p>
          <a:p>
            <a:pPr lvl="2"/>
            <a:r>
              <a:rPr lang="en-US" sz="1600" b="1" kern="0" dirty="0" smtClean="0"/>
              <a:t>Complete</a:t>
            </a:r>
            <a:r>
              <a:rPr lang="en-US" sz="1600" i="1" kern="0" dirty="0" smtClean="0"/>
              <a:t> - </a:t>
            </a:r>
            <a:r>
              <a:rPr lang="en-US" sz="1600" kern="0" dirty="0" smtClean="0"/>
              <a:t>New outbound transaction flow monitor designed to alert when a five to ten minute transactional backlog exists</a:t>
            </a:r>
          </a:p>
          <a:p>
            <a:pPr lvl="2"/>
            <a:r>
              <a:rPr lang="en-US" sz="1600" b="1" kern="0" dirty="0"/>
              <a:t>In progress </a:t>
            </a:r>
            <a:r>
              <a:rPr lang="en-US" sz="1600" kern="0" dirty="0"/>
              <a:t>- End-to-end pulse functionality monitoring for retail </a:t>
            </a:r>
            <a:r>
              <a:rPr lang="en-US" sz="1600" kern="0" dirty="0" smtClean="0"/>
              <a:t>transactions – December 2015 target:</a:t>
            </a:r>
            <a:endParaRPr lang="en-US" sz="1600" kern="0" dirty="0"/>
          </a:p>
          <a:p>
            <a:pPr lvl="3"/>
            <a:r>
              <a:rPr lang="en-US" sz="1600" kern="0" dirty="0"/>
              <a:t>System will sit outside of the ERCOT firewall and mimic a market participant’s experience and alert when </a:t>
            </a:r>
            <a:r>
              <a:rPr lang="en-US" sz="1600" kern="0" dirty="0" smtClean="0"/>
              <a:t>performance </a:t>
            </a:r>
            <a:r>
              <a:rPr lang="en-US" sz="1600" kern="0" dirty="0" smtClean="0"/>
              <a:t>criteria </a:t>
            </a:r>
            <a:r>
              <a:rPr lang="en-US" sz="1600" kern="0" dirty="0"/>
              <a:t>are not </a:t>
            </a:r>
            <a:r>
              <a:rPr lang="en-US" sz="1600" kern="0" dirty="0" smtClean="0"/>
              <a:t>met</a:t>
            </a:r>
            <a:endParaRPr lang="en-US" sz="1600" kern="0" dirty="0"/>
          </a:p>
          <a:p>
            <a:pPr lvl="2"/>
            <a:r>
              <a:rPr lang="en-US" sz="1600" b="1" kern="0" dirty="0" smtClean="0"/>
              <a:t>In progress </a:t>
            </a:r>
            <a:r>
              <a:rPr lang="en-US" sz="1600" kern="0" dirty="0"/>
              <a:t>–</a:t>
            </a:r>
            <a:r>
              <a:rPr lang="en-US" sz="1600" b="1" kern="0" dirty="0" smtClean="0"/>
              <a:t> </a:t>
            </a:r>
            <a:r>
              <a:rPr lang="en-US" sz="1600" kern="0" dirty="0" smtClean="0"/>
              <a:t>Migrate monitoring functionality </a:t>
            </a:r>
            <a:r>
              <a:rPr lang="en-US" sz="1600" kern="0" dirty="0" smtClean="0"/>
              <a:t>to </a:t>
            </a:r>
            <a:r>
              <a:rPr lang="en-US" sz="1600" kern="0" dirty="0"/>
              <a:t>a supported </a:t>
            </a:r>
            <a:r>
              <a:rPr lang="en-US" sz="1600" kern="0" dirty="0" smtClean="0"/>
              <a:t>toolset – December 2015 target:</a:t>
            </a:r>
            <a:endParaRPr lang="en-US" sz="1600" kern="0" dirty="0"/>
          </a:p>
          <a:p>
            <a:pPr lvl="3"/>
            <a:r>
              <a:rPr lang="en-US" sz="1600" kern="0" dirty="0" smtClean="0"/>
              <a:t>51 </a:t>
            </a:r>
            <a:r>
              <a:rPr lang="en-US" sz="1600" kern="0" dirty="0"/>
              <a:t>of 84 </a:t>
            </a:r>
            <a:r>
              <a:rPr lang="en-US" sz="1600" kern="0" dirty="0" smtClean="0"/>
              <a:t>monitors complete</a:t>
            </a:r>
            <a:endParaRPr lang="en-US" sz="1600" kern="0" dirty="0"/>
          </a:p>
          <a:p>
            <a:pPr lvl="3"/>
            <a:r>
              <a:rPr lang="en-US" sz="1600" kern="0" dirty="0" smtClean="0"/>
              <a:t>17 </a:t>
            </a:r>
            <a:r>
              <a:rPr lang="en-US" sz="1600" kern="0" dirty="0"/>
              <a:t>of 19 directory monitors </a:t>
            </a:r>
            <a:r>
              <a:rPr lang="en-US" sz="1600" kern="0" dirty="0" smtClean="0"/>
              <a:t>complete</a:t>
            </a:r>
            <a:endParaRPr lang="en-US" sz="1600" kern="0" dirty="0"/>
          </a:p>
          <a:p>
            <a:pPr lvl="3"/>
            <a:r>
              <a:rPr lang="en-US" sz="1600" b="1" kern="0" dirty="0" smtClean="0"/>
              <a:t>11 </a:t>
            </a:r>
            <a:r>
              <a:rPr lang="en-US" sz="1600" b="1" kern="0" dirty="0"/>
              <a:t>of 11 reports </a:t>
            </a:r>
            <a:r>
              <a:rPr lang="en-US" sz="1600" b="1" kern="0" dirty="0" smtClean="0"/>
              <a:t>complete</a:t>
            </a:r>
            <a:endParaRPr lang="en-US" sz="1600" b="1" kern="0" dirty="0"/>
          </a:p>
          <a:p>
            <a:pPr lvl="3"/>
            <a:r>
              <a:rPr lang="en-US" sz="1600" b="1" kern="0" dirty="0" smtClean="0"/>
              <a:t>112 </a:t>
            </a:r>
            <a:r>
              <a:rPr lang="en-US" sz="1600" b="1" kern="0" dirty="0"/>
              <a:t>of 112 dashboards </a:t>
            </a:r>
            <a:r>
              <a:rPr lang="en-US" sz="1600" b="1" kern="0" dirty="0" smtClean="0"/>
              <a:t>complete</a:t>
            </a:r>
            <a:endParaRPr lang="en-US" sz="1600" b="1" kern="0" dirty="0"/>
          </a:p>
          <a:p>
            <a:pPr lvl="3"/>
            <a:r>
              <a:rPr lang="en-US" sz="1600" kern="0" dirty="0" smtClean="0"/>
              <a:t>2 </a:t>
            </a:r>
            <a:r>
              <a:rPr lang="en-US" sz="1600" kern="0" dirty="0"/>
              <a:t>of 3 business functions </a:t>
            </a:r>
            <a:r>
              <a:rPr lang="en-US" sz="1600" kern="0" dirty="0" smtClean="0"/>
              <a:t>complete</a:t>
            </a:r>
            <a:endParaRPr lang="en-US" sz="1600" kern="0" dirty="0"/>
          </a:p>
          <a:p>
            <a:pPr lvl="3"/>
            <a:r>
              <a:rPr lang="en-US" sz="1600" kern="0" dirty="0"/>
              <a:t>On target for completion by the end of 2015</a:t>
            </a:r>
          </a:p>
          <a:p>
            <a:pPr lvl="3"/>
            <a:endParaRPr lang="en-US" sz="1000" b="1" kern="0" dirty="0" smtClean="0"/>
          </a:p>
          <a:p>
            <a:pPr lvl="2"/>
            <a:endParaRPr lang="en-US" sz="1400" b="1" kern="0" dirty="0" smtClean="0"/>
          </a:p>
          <a:p>
            <a:pPr lvl="2"/>
            <a:endParaRPr lang="en-US" sz="1400" kern="0" dirty="0" smtClean="0"/>
          </a:p>
          <a:p>
            <a:pPr lvl="1"/>
            <a:endParaRPr lang="en-US" sz="1600" b="1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Recent IT Incidents – Update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3074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C9659B9-8752-4DC3-8CFE-950F74D5E7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B6F2769-7194-4217-93D3-3AF3A4742282}">
  <ds:schemaRefs>
    <ds:schemaRef ds:uri="http://purl.org/dc/terms/"/>
    <ds:schemaRef ds:uri="http://purl.org/dc/elements/1.1/"/>
    <ds:schemaRef ds:uri="http://schemas.microsoft.com/office/2006/documentManagement/types"/>
    <ds:schemaRef ds:uri="http://www.w3.org/XML/1998/namespace"/>
    <ds:schemaRef ds:uri="http://schemas.microsoft.com/office/2006/metadata/properties"/>
    <ds:schemaRef ds:uri="http://schemas.openxmlformats.org/package/2006/metadata/core-properties"/>
    <ds:schemaRef ds:uri="http://purl.org/dc/dcmitype/"/>
    <ds:schemaRef ds:uri="c34af464-7aa1-4edd-9be4-83dffc1cb926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1214</TotalTime>
  <Words>160</Words>
  <Application>Microsoft Office PowerPoint</Application>
  <PresentationFormat>On-screen Show (4:3)</PresentationFormat>
  <Paragraphs>24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Office Theme</vt:lpstr>
      <vt:lpstr>Custom Design</vt:lpstr>
      <vt:lpstr>PowerPoint Presentation</vt:lpstr>
      <vt:lpstr>Recent IT Incidents – Update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Smallwood, Aaron</cp:lastModifiedBy>
  <cp:revision>134</cp:revision>
  <cp:lastPrinted>2015-05-29T21:32:02Z</cp:lastPrinted>
  <dcterms:created xsi:type="dcterms:W3CDTF">2010-04-12T23:12:02Z</dcterms:created>
  <dcterms:modified xsi:type="dcterms:W3CDTF">2015-10-01T20:38:13Z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0x0101000EB6C32BA7893B4D8D08DA703C6B8599</vt:lpwstr>
  </property>
</Properties>
</file>