
<file path=[Content_Types].xml><?xml version="1.0" encoding="utf-8"?>
<Types xmlns="http://schemas.openxmlformats.org/package/2006/content-types"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8.xml" ContentType="application/vnd.openxmlformats-officedocument.theme+xml"/>
  <Override PartName="/ppt/slideLayouts/slideLayout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slides/slide3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slides/slide15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5.xml" ContentType="application/vnd.openxmlformats-officedocument.presentationml.slideMaster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7.xml" ContentType="application/vnd.openxmlformats-officedocument.presentationml.slideMaster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handoutMasters/handoutMaster1.xml" ContentType="application/vnd.openxmlformats-officedocument.presentationml.handoutMaster+xml"/>
  <Override PartName="/ppt/theme/theme9.xml" ContentType="application/vnd.openxmlformats-officedocument.theme+xml"/>
  <Default Extension="png" ContentType="image/png"/>
  <Default Extension="emf" ContentType="image/x-emf"/>
  <Default Extension="rels" ContentType="application/vnd.openxmlformats-package.relationships+xml"/>
  <Default Extension="xml" ContentType="application/xml"/>
</Types>
</file>

<file path=_rels/.rels>&#65279;<?xml version="1.0" encoding="UTF-8" standalone="yes"?>
<Relationships xmlns="http://schemas.openxmlformats.org/package/2006/relationships">
  <Relationship Id="rId3" Type="http://schemas.openxmlformats.org/officeDocument/2006/relationships/extended-properties" Target="docProps/app.xml" />
  <Relationship Id="rId2" Type="http://schemas.openxmlformats.org/package/2006/relationships/metadata/core-properties" Target="docProps/core.xml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  <p:sldMasterId id="2147493500" r:id="rId7"/>
    <p:sldMasterId id="2147493503" r:id="rId8"/>
    <p:sldMasterId id="2147493506" r:id="rId9"/>
    <p:sldMasterId id="2147493510" r:id="rId10"/>
  </p:sldMasterIdLst>
  <p:notesMasterIdLst>
    <p:notesMasterId r:id="rId34"/>
  </p:notesMasterIdLst>
  <p:handoutMasterIdLst>
    <p:handoutMasterId r:id="rId35"/>
  </p:handoutMasterIdLst>
  <p:sldIdLst>
    <p:sldId id="260" r:id="rId11"/>
    <p:sldId id="490" r:id="rId12"/>
    <p:sldId id="488" r:id="rId13"/>
    <p:sldId id="497" r:id="rId14"/>
    <p:sldId id="403" r:id="rId15"/>
    <p:sldId id="496" r:id="rId16"/>
    <p:sldId id="495" r:id="rId17"/>
    <p:sldId id="404" r:id="rId18"/>
    <p:sldId id="425" r:id="rId19"/>
    <p:sldId id="434" r:id="rId20"/>
    <p:sldId id="460" r:id="rId21"/>
    <p:sldId id="461" r:id="rId22"/>
    <p:sldId id="477" r:id="rId23"/>
    <p:sldId id="479" r:id="rId24"/>
    <p:sldId id="480" r:id="rId25"/>
    <p:sldId id="481" r:id="rId26"/>
    <p:sldId id="485" r:id="rId27"/>
    <p:sldId id="478" r:id="rId28"/>
    <p:sldId id="459" r:id="rId29"/>
    <p:sldId id="487" r:id="rId30"/>
    <p:sldId id="492" r:id="rId31"/>
    <p:sldId id="432" r:id="rId32"/>
    <p:sldId id="489" r:id="rId3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008373"/>
    <a:srgbClr val="55BAB7"/>
    <a:srgbClr val="00385E"/>
    <a:srgbClr val="C4E3E1"/>
    <a:srgbClr val="C0D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4" autoAdjust="0"/>
    <p:restoredTop sz="92185" autoAdjust="0"/>
  </p:normalViewPr>
  <p:slideViewPr>
    <p:cSldViewPr snapToGrid="0" snapToObjects="1">
      <p:cViewPr>
        <p:scale>
          <a:sx n="100" d="100"/>
          <a:sy n="100" d="100"/>
        </p:scale>
        <p:origin x="-1944" y="-94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0" d="100"/>
          <a:sy n="70" d="100"/>
        </p:scale>
        <p:origin x="-1824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&#65279;<?xml version="1.0" encoding="UTF-8" standalone="yes"?>
<Relationships xmlns="http://schemas.openxmlformats.org/package/2006/relationships">
  <Relationship Id="rId11" Type="http://schemas.openxmlformats.org/officeDocument/2006/relationships/slide" Target="slides/slide1.xml" />
  <Relationship Id="rId12" Type="http://schemas.openxmlformats.org/officeDocument/2006/relationships/slide" Target="slides/slide2.xml" />
  <Relationship Id="rId13" Type="http://schemas.openxmlformats.org/officeDocument/2006/relationships/slide" Target="slides/slide3.xml" />
  <Relationship Id="rId14" Type="http://schemas.openxmlformats.org/officeDocument/2006/relationships/slide" Target="slides/slide4.xml" />
  <Relationship Id="rId15" Type="http://schemas.openxmlformats.org/officeDocument/2006/relationships/slide" Target="slides/slide5.xml" />
  <Relationship Id="rId16" Type="http://schemas.openxmlformats.org/officeDocument/2006/relationships/slide" Target="slides/slide6.xml" />
  <Relationship Id="rId17" Type="http://schemas.openxmlformats.org/officeDocument/2006/relationships/slide" Target="slides/slide7.xml" />
  <Relationship Id="rId18" Type="http://schemas.openxmlformats.org/officeDocument/2006/relationships/slide" Target="slides/slide8.xml" />
  <Relationship Id="rId19" Type="http://schemas.openxmlformats.org/officeDocument/2006/relationships/slide" Target="slides/slide9.xml" />
  <Relationship Id="rId20" Type="http://schemas.openxmlformats.org/officeDocument/2006/relationships/slide" Target="slides/slide10.xml" />
  <Relationship Id="rId21" Type="http://schemas.openxmlformats.org/officeDocument/2006/relationships/slide" Target="slides/slide11.xml" />
  <Relationship Id="rId22" Type="http://schemas.openxmlformats.org/officeDocument/2006/relationships/slide" Target="slides/slide12.xml" />
  <Relationship Id="rId23" Type="http://schemas.openxmlformats.org/officeDocument/2006/relationships/slide" Target="slides/slide13.xml" />
  <Relationship Id="rId24" Type="http://schemas.openxmlformats.org/officeDocument/2006/relationships/slide" Target="slides/slide14.xml" />
  <Relationship Id="rId25" Type="http://schemas.openxmlformats.org/officeDocument/2006/relationships/slide" Target="slides/slide15.xml" />
  <Relationship Id="rId26" Type="http://schemas.openxmlformats.org/officeDocument/2006/relationships/slide" Target="slides/slide16.xml" />
  <Relationship Id="rId27" Type="http://schemas.openxmlformats.org/officeDocument/2006/relationships/slide" Target="slides/slide17.xml" />
  <Relationship Id="rId28" Type="http://schemas.openxmlformats.org/officeDocument/2006/relationships/slide" Target="slides/slide18.xml" />
  <Relationship Id="rId29" Type="http://schemas.openxmlformats.org/officeDocument/2006/relationships/slide" Target="slides/slide19.xml" />
  <Relationship Id="rId30" Type="http://schemas.openxmlformats.org/officeDocument/2006/relationships/slide" Target="slides/slide20.xml" />
  <Relationship Id="rId31" Type="http://schemas.openxmlformats.org/officeDocument/2006/relationships/slide" Target="slides/slide21.xml" />
  <Relationship Id="rId32" Type="http://schemas.openxmlformats.org/officeDocument/2006/relationships/slide" Target="slides/slide22.xml" />
  <Relationship Id="rId33" Type="http://schemas.openxmlformats.org/officeDocument/2006/relationships/slide" Target="slides/slide23.xml" />
  <Relationship Id="rId8" Type="http://schemas.openxmlformats.org/officeDocument/2006/relationships/slideMaster" Target="slideMasters/slideMaster5.xml" />
  <Relationship Id="rId39" Type="http://schemas.openxmlformats.org/officeDocument/2006/relationships/tableStyles" Target="tableStyles.xml" />
  <Relationship Id="rId3" Type="http://schemas.openxmlformats.org/officeDocument/2006/relationships/customXml" Target="../customXml/item3.xml" />
  <Relationship Id="rId34" Type="http://schemas.openxmlformats.org/officeDocument/2006/relationships/notesMaster" Target="notesMasters/notesMaster1.xml" />
  <Relationship Id="rId7" Type="http://schemas.openxmlformats.org/officeDocument/2006/relationships/slideMaster" Target="slideMasters/slideMaster4.xml" />
  <Relationship Id="rId38" Type="http://schemas.openxmlformats.org/officeDocument/2006/relationships/theme" Target="theme/theme1.xml" />
  <Relationship Id="rId2" Type="http://schemas.openxmlformats.org/officeDocument/2006/relationships/customXml" Target="../customXml/item2.xml" />
  <Relationship Id="rId1" Type="http://schemas.openxmlformats.org/officeDocument/2006/relationships/customXml" Target="../customXml/item1.xml" />
  <Relationship Id="rId6" Type="http://schemas.openxmlformats.org/officeDocument/2006/relationships/slideMaster" Target="slideMasters/slideMaster3.xml" />
  <Relationship Id="rId37" Type="http://schemas.openxmlformats.org/officeDocument/2006/relationships/viewProps" Target="viewProps.xml" />
  <Relationship Id="rId5" Type="http://schemas.openxmlformats.org/officeDocument/2006/relationships/slideMaster" Target="slideMasters/slideMaster2.xml" />
  <Relationship Id="rId36" Type="http://schemas.openxmlformats.org/officeDocument/2006/relationships/presProps" Target="presProps.xml" />
  <Relationship Id="rId10" Type="http://schemas.openxmlformats.org/officeDocument/2006/relationships/slideMaster" Target="slideMasters/slideMaster7.xml" />
  <Relationship Id="rId4" Type="http://schemas.openxmlformats.org/officeDocument/2006/relationships/slideMaster" Target="slideMasters/slideMaster1.xml" />
  <Relationship Id="rId9" Type="http://schemas.openxmlformats.org/officeDocument/2006/relationships/slideMaster" Target="slideMasters/slideMaster6.xml" />
  <Relationship Id="rId35" Type="http://schemas.openxmlformats.org/officeDocument/2006/relationships/handoutMaster" Target="handoutMasters/handoutMaster1.xml" />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0A629-A7DD-4A87-AACF-36B354338D8B}" type="doc">
      <dgm:prSet loTypeId="urn:microsoft.com/office/officeart/2005/8/layout/equation2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4CF2274-2B03-4600-829D-3383160E8980}">
      <dgm:prSet phldrT="[Text]"/>
      <dgm:spPr/>
      <dgm:t>
        <a:bodyPr/>
        <a:lstStyle/>
        <a:p>
          <a:r>
            <a:rPr lang="en-US" dirty="0" err="1" smtClean="0"/>
            <a:t>Reqt</a:t>
          </a:r>
          <a:r>
            <a:rPr lang="en-US" dirty="0" smtClean="0"/>
            <a:t> Risk Factor</a:t>
          </a:r>
          <a:endParaRPr lang="en-US" dirty="0"/>
        </a:p>
      </dgm:t>
    </dgm:pt>
    <dgm:pt modelId="{133EB5C1-FF86-4704-9591-0696A9FE2C05}" type="parTrans" cxnId="{3D11F983-8307-4A69-AA94-D91FA8C9D4B7}">
      <dgm:prSet/>
      <dgm:spPr/>
      <dgm:t>
        <a:bodyPr/>
        <a:lstStyle/>
        <a:p>
          <a:endParaRPr lang="en-US"/>
        </a:p>
      </dgm:t>
    </dgm:pt>
    <dgm:pt modelId="{4F8E1A54-549B-4005-B533-4DB074A9045E}" type="sibTrans" cxnId="{3D11F983-8307-4A69-AA94-D91FA8C9D4B7}">
      <dgm:prSet/>
      <dgm:spPr/>
      <dgm:t>
        <a:bodyPr/>
        <a:lstStyle/>
        <a:p>
          <a:endParaRPr lang="en-US"/>
        </a:p>
      </dgm:t>
    </dgm:pt>
    <dgm:pt modelId="{DBEF22FC-62A8-4823-A009-90DFE65B807A}">
      <dgm:prSet phldrT="[Text]"/>
      <dgm:spPr/>
      <dgm:t>
        <a:bodyPr/>
        <a:lstStyle/>
        <a:p>
          <a:r>
            <a:rPr lang="en-US" dirty="0" smtClean="0"/>
            <a:t>NERC CMEP</a:t>
          </a:r>
          <a:endParaRPr lang="en-US" dirty="0"/>
        </a:p>
      </dgm:t>
    </dgm:pt>
    <dgm:pt modelId="{77540981-4F3A-4C02-8591-B88540B6A033}" type="parTrans" cxnId="{AA133D37-197C-426C-AD59-9DFD2BE94F0B}">
      <dgm:prSet/>
      <dgm:spPr/>
      <dgm:t>
        <a:bodyPr/>
        <a:lstStyle/>
        <a:p>
          <a:endParaRPr lang="en-US"/>
        </a:p>
      </dgm:t>
    </dgm:pt>
    <dgm:pt modelId="{A952FC44-48AB-40E7-9431-6DE289E85E75}" type="sibTrans" cxnId="{AA133D37-197C-426C-AD59-9DFD2BE94F0B}">
      <dgm:prSet/>
      <dgm:spPr/>
      <dgm:t>
        <a:bodyPr/>
        <a:lstStyle/>
        <a:p>
          <a:endParaRPr lang="en-US"/>
        </a:p>
      </dgm:t>
    </dgm:pt>
    <dgm:pt modelId="{173F7665-2B48-46D1-8C1E-65264D26680D}">
      <dgm:prSet phldrT="[Text]"/>
      <dgm:spPr/>
      <dgm:t>
        <a:bodyPr/>
        <a:lstStyle/>
        <a:p>
          <a:r>
            <a:rPr lang="en-US" dirty="0" smtClean="0"/>
            <a:t>Audit History</a:t>
          </a:r>
          <a:endParaRPr lang="en-US" dirty="0"/>
        </a:p>
      </dgm:t>
    </dgm:pt>
    <dgm:pt modelId="{40231700-B672-4CD3-8AFF-23491810AD5B}" type="parTrans" cxnId="{04E49A7C-EB05-471F-94C9-42B1EE49D895}">
      <dgm:prSet/>
      <dgm:spPr/>
      <dgm:t>
        <a:bodyPr/>
        <a:lstStyle/>
        <a:p>
          <a:endParaRPr lang="en-US"/>
        </a:p>
      </dgm:t>
    </dgm:pt>
    <dgm:pt modelId="{4C8E203A-DC90-4E9E-8CE4-AB375DBA1A1B}" type="sibTrans" cxnId="{04E49A7C-EB05-471F-94C9-42B1EE49D895}">
      <dgm:prSet/>
      <dgm:spPr/>
      <dgm:t>
        <a:bodyPr/>
        <a:lstStyle/>
        <a:p>
          <a:endParaRPr lang="en-US"/>
        </a:p>
      </dgm:t>
    </dgm:pt>
    <dgm:pt modelId="{809E3239-6866-4225-8661-1149C55089D2}">
      <dgm:prSet phldrT="[Text]"/>
      <dgm:spPr/>
      <dgm:t>
        <a:bodyPr/>
        <a:lstStyle/>
        <a:p>
          <a:r>
            <a:rPr lang="en-US" dirty="0" smtClean="0"/>
            <a:t>4 Risk Levels</a:t>
          </a:r>
          <a:endParaRPr lang="en-US" dirty="0"/>
        </a:p>
      </dgm:t>
    </dgm:pt>
    <dgm:pt modelId="{2A032EC8-B7C3-4680-8C6C-8E2715D06121}" type="parTrans" cxnId="{D894DCC7-BA6C-4443-9316-7C0DBDDA45B8}">
      <dgm:prSet/>
      <dgm:spPr/>
      <dgm:t>
        <a:bodyPr/>
        <a:lstStyle/>
        <a:p>
          <a:endParaRPr lang="en-US"/>
        </a:p>
      </dgm:t>
    </dgm:pt>
    <dgm:pt modelId="{702773A2-9A0B-4847-82A2-5FF75B4ADFFC}" type="sibTrans" cxnId="{D894DCC7-BA6C-4443-9316-7C0DBDDA45B8}">
      <dgm:prSet/>
      <dgm:spPr/>
      <dgm:t>
        <a:bodyPr/>
        <a:lstStyle/>
        <a:p>
          <a:endParaRPr lang="en-US"/>
        </a:p>
      </dgm:t>
    </dgm:pt>
    <dgm:pt modelId="{6F95FA82-DA09-4547-AB0C-97616F611298}">
      <dgm:prSet/>
      <dgm:spPr/>
      <dgm:t>
        <a:bodyPr/>
        <a:lstStyle/>
        <a:p>
          <a:r>
            <a:rPr lang="en-US" dirty="0" smtClean="0"/>
            <a:t>Self-Report</a:t>
          </a:r>
          <a:endParaRPr lang="en-US" dirty="0"/>
        </a:p>
      </dgm:t>
    </dgm:pt>
    <dgm:pt modelId="{4389CAA0-B757-46A8-85B0-3CEAE12DB6A5}" type="parTrans" cxnId="{C16495B2-E65F-4A2E-BAD6-88D1E084A536}">
      <dgm:prSet/>
      <dgm:spPr/>
      <dgm:t>
        <a:bodyPr/>
        <a:lstStyle/>
        <a:p>
          <a:endParaRPr lang="en-US"/>
        </a:p>
      </dgm:t>
    </dgm:pt>
    <dgm:pt modelId="{2B90A95A-C9EE-4F68-B94B-32F373478CCD}" type="sibTrans" cxnId="{C16495B2-E65F-4A2E-BAD6-88D1E084A536}">
      <dgm:prSet/>
      <dgm:spPr/>
      <dgm:t>
        <a:bodyPr/>
        <a:lstStyle/>
        <a:p>
          <a:endParaRPr lang="en-US"/>
        </a:p>
      </dgm:t>
    </dgm:pt>
    <dgm:pt modelId="{3D023685-6ED5-4085-AB79-0A6BFA107B28}" type="pres">
      <dgm:prSet presAssocID="{7410A629-A7DD-4A87-AACF-36B354338D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41F809-6C16-4A3E-8FDD-1769FC752F97}" type="pres">
      <dgm:prSet presAssocID="{7410A629-A7DD-4A87-AACF-36B354338D8B}" presName="vNodes" presStyleCnt="0"/>
      <dgm:spPr/>
    </dgm:pt>
    <dgm:pt modelId="{66B849EC-5AA7-4929-B846-08E6DC685434}" type="pres">
      <dgm:prSet presAssocID="{A4CF2274-2B03-4600-829D-3383160E898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C19B7-9412-4269-90BF-C7C8F085F81B}" type="pres">
      <dgm:prSet presAssocID="{4F8E1A54-549B-4005-B533-4DB074A9045E}" presName="spacerT" presStyleCnt="0"/>
      <dgm:spPr/>
    </dgm:pt>
    <dgm:pt modelId="{F88DE2B1-8AC2-4C7A-A392-E13E05FD58D3}" type="pres">
      <dgm:prSet presAssocID="{4F8E1A54-549B-4005-B533-4DB074A9045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3301BA11-3B2B-472B-B0D4-1BCCC57B20F9}" type="pres">
      <dgm:prSet presAssocID="{4F8E1A54-549B-4005-B533-4DB074A9045E}" presName="spacerB" presStyleCnt="0"/>
      <dgm:spPr/>
    </dgm:pt>
    <dgm:pt modelId="{6C2FA46C-BDE2-4E8E-9741-7D478E9F3473}" type="pres">
      <dgm:prSet presAssocID="{DBEF22FC-62A8-4823-A009-90DFE65B807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AE00F-109E-43D3-A89A-B50FEA5F990A}" type="pres">
      <dgm:prSet presAssocID="{A952FC44-48AB-40E7-9431-6DE289E85E75}" presName="spacerT" presStyleCnt="0"/>
      <dgm:spPr/>
    </dgm:pt>
    <dgm:pt modelId="{4FE1A9EA-DFB5-4A12-8D3A-0CE4211873A4}" type="pres">
      <dgm:prSet presAssocID="{A952FC44-48AB-40E7-9431-6DE289E85E7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3D72784-E82B-491A-9E93-BB5CCEC083C0}" type="pres">
      <dgm:prSet presAssocID="{A952FC44-48AB-40E7-9431-6DE289E85E75}" presName="spacerB" presStyleCnt="0"/>
      <dgm:spPr/>
    </dgm:pt>
    <dgm:pt modelId="{B8598603-4741-489E-AE39-F0BDA51B52E3}" type="pres">
      <dgm:prSet presAssocID="{173F7665-2B48-46D1-8C1E-65264D26680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453DE-9846-4372-99F4-C421362285DC}" type="pres">
      <dgm:prSet presAssocID="{4C8E203A-DC90-4E9E-8CE4-AB375DBA1A1B}" presName="spacerT" presStyleCnt="0"/>
      <dgm:spPr/>
    </dgm:pt>
    <dgm:pt modelId="{8EE94F53-F768-4F7D-AB7A-F6C8FBCA07F3}" type="pres">
      <dgm:prSet presAssocID="{4C8E203A-DC90-4E9E-8CE4-AB375DBA1A1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1E86185-5AB6-40B2-B7F4-49B532C27190}" type="pres">
      <dgm:prSet presAssocID="{4C8E203A-DC90-4E9E-8CE4-AB375DBA1A1B}" presName="spacerB" presStyleCnt="0"/>
      <dgm:spPr/>
    </dgm:pt>
    <dgm:pt modelId="{C96B36F0-0159-4EF2-8E3D-6DCB618DB622}" type="pres">
      <dgm:prSet presAssocID="{6F95FA82-DA09-4547-AB0C-97616F61129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A37E0-196C-49F0-AE6F-523032F9F665}" type="pres">
      <dgm:prSet presAssocID="{7410A629-A7DD-4A87-AACF-36B354338D8B}" presName="sibTransLast" presStyleLbl="sibTrans2D1" presStyleIdx="3" presStyleCnt="4"/>
      <dgm:spPr/>
      <dgm:t>
        <a:bodyPr/>
        <a:lstStyle/>
        <a:p>
          <a:endParaRPr lang="en-US"/>
        </a:p>
      </dgm:t>
    </dgm:pt>
    <dgm:pt modelId="{B7576248-3D0C-48CA-BD52-FFAB3D1539D2}" type="pres">
      <dgm:prSet presAssocID="{7410A629-A7DD-4A87-AACF-36B354338D8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624FF61-8A6D-48AA-9A6A-CB75C54584A9}" type="pres">
      <dgm:prSet presAssocID="{7410A629-A7DD-4A87-AACF-36B354338D8B}" presName="las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FE675F-BFF2-471F-AD12-443A1E3F235A}" type="presOf" srcId="{4F8E1A54-549B-4005-B533-4DB074A9045E}" destId="{F88DE2B1-8AC2-4C7A-A392-E13E05FD58D3}" srcOrd="0" destOrd="0" presId="urn:microsoft.com/office/officeart/2005/8/layout/equation2"/>
    <dgm:cxn modelId="{413DA4B2-E8CE-4BFF-8D96-787DFA5337A6}" type="presOf" srcId="{A952FC44-48AB-40E7-9431-6DE289E85E75}" destId="{4FE1A9EA-DFB5-4A12-8D3A-0CE4211873A4}" srcOrd="0" destOrd="0" presId="urn:microsoft.com/office/officeart/2005/8/layout/equation2"/>
    <dgm:cxn modelId="{04E49A7C-EB05-471F-94C9-42B1EE49D895}" srcId="{7410A629-A7DD-4A87-AACF-36B354338D8B}" destId="{173F7665-2B48-46D1-8C1E-65264D26680D}" srcOrd="2" destOrd="0" parTransId="{40231700-B672-4CD3-8AFF-23491810AD5B}" sibTransId="{4C8E203A-DC90-4E9E-8CE4-AB375DBA1A1B}"/>
    <dgm:cxn modelId="{4F41162B-1B52-4F14-8C60-947D51CFD5EC}" type="presOf" srcId="{6F95FA82-DA09-4547-AB0C-97616F611298}" destId="{C96B36F0-0159-4EF2-8E3D-6DCB618DB622}" srcOrd="0" destOrd="0" presId="urn:microsoft.com/office/officeart/2005/8/layout/equation2"/>
    <dgm:cxn modelId="{6EAD19A7-8453-4BB9-89FB-C9A59B3688A7}" type="presOf" srcId="{809E3239-6866-4225-8661-1149C55089D2}" destId="{6624FF61-8A6D-48AA-9A6A-CB75C54584A9}" srcOrd="0" destOrd="0" presId="urn:microsoft.com/office/officeart/2005/8/layout/equation2"/>
    <dgm:cxn modelId="{104F96AD-1431-473F-BA5B-CF36162444CE}" type="presOf" srcId="{7410A629-A7DD-4A87-AACF-36B354338D8B}" destId="{3D023685-6ED5-4085-AB79-0A6BFA107B28}" srcOrd="0" destOrd="0" presId="urn:microsoft.com/office/officeart/2005/8/layout/equation2"/>
    <dgm:cxn modelId="{AA133D37-197C-426C-AD59-9DFD2BE94F0B}" srcId="{7410A629-A7DD-4A87-AACF-36B354338D8B}" destId="{DBEF22FC-62A8-4823-A009-90DFE65B807A}" srcOrd="1" destOrd="0" parTransId="{77540981-4F3A-4C02-8591-B88540B6A033}" sibTransId="{A952FC44-48AB-40E7-9431-6DE289E85E75}"/>
    <dgm:cxn modelId="{BB1FD135-1597-4022-804E-1D4CBC323ACB}" type="presOf" srcId="{2B90A95A-C9EE-4F68-B94B-32F373478CCD}" destId="{A4AA37E0-196C-49F0-AE6F-523032F9F665}" srcOrd="0" destOrd="0" presId="urn:microsoft.com/office/officeart/2005/8/layout/equation2"/>
    <dgm:cxn modelId="{C16495B2-E65F-4A2E-BAD6-88D1E084A536}" srcId="{7410A629-A7DD-4A87-AACF-36B354338D8B}" destId="{6F95FA82-DA09-4547-AB0C-97616F611298}" srcOrd="3" destOrd="0" parTransId="{4389CAA0-B757-46A8-85B0-3CEAE12DB6A5}" sibTransId="{2B90A95A-C9EE-4F68-B94B-32F373478CCD}"/>
    <dgm:cxn modelId="{83ED1529-F222-47DD-AF8C-45ABDD22C816}" type="presOf" srcId="{4C8E203A-DC90-4E9E-8CE4-AB375DBA1A1B}" destId="{8EE94F53-F768-4F7D-AB7A-F6C8FBCA07F3}" srcOrd="0" destOrd="0" presId="urn:microsoft.com/office/officeart/2005/8/layout/equation2"/>
    <dgm:cxn modelId="{3D11F983-8307-4A69-AA94-D91FA8C9D4B7}" srcId="{7410A629-A7DD-4A87-AACF-36B354338D8B}" destId="{A4CF2274-2B03-4600-829D-3383160E8980}" srcOrd="0" destOrd="0" parTransId="{133EB5C1-FF86-4704-9591-0696A9FE2C05}" sibTransId="{4F8E1A54-549B-4005-B533-4DB074A9045E}"/>
    <dgm:cxn modelId="{BB07080F-4CBE-482A-8C2E-2F4AA60A5032}" type="presOf" srcId="{A4CF2274-2B03-4600-829D-3383160E8980}" destId="{66B849EC-5AA7-4929-B846-08E6DC685434}" srcOrd="0" destOrd="0" presId="urn:microsoft.com/office/officeart/2005/8/layout/equation2"/>
    <dgm:cxn modelId="{83D1FE9B-FC67-4650-9A83-141FA98C4066}" type="presOf" srcId="{173F7665-2B48-46D1-8C1E-65264D26680D}" destId="{B8598603-4741-489E-AE39-F0BDA51B52E3}" srcOrd="0" destOrd="0" presId="urn:microsoft.com/office/officeart/2005/8/layout/equation2"/>
    <dgm:cxn modelId="{FA20DE75-36B5-4A1E-BCCA-74C9AFD29709}" type="presOf" srcId="{DBEF22FC-62A8-4823-A009-90DFE65B807A}" destId="{6C2FA46C-BDE2-4E8E-9741-7D478E9F3473}" srcOrd="0" destOrd="0" presId="urn:microsoft.com/office/officeart/2005/8/layout/equation2"/>
    <dgm:cxn modelId="{F740582D-E800-4B20-9A4F-3FDC1CA5EB23}" type="presOf" srcId="{2B90A95A-C9EE-4F68-B94B-32F373478CCD}" destId="{B7576248-3D0C-48CA-BD52-FFAB3D1539D2}" srcOrd="1" destOrd="0" presId="urn:microsoft.com/office/officeart/2005/8/layout/equation2"/>
    <dgm:cxn modelId="{D894DCC7-BA6C-4443-9316-7C0DBDDA45B8}" srcId="{7410A629-A7DD-4A87-AACF-36B354338D8B}" destId="{809E3239-6866-4225-8661-1149C55089D2}" srcOrd="4" destOrd="0" parTransId="{2A032EC8-B7C3-4680-8C6C-8E2715D06121}" sibTransId="{702773A2-9A0B-4847-82A2-5FF75B4ADFFC}"/>
    <dgm:cxn modelId="{D614F860-C18A-4295-B9BA-200699F05360}" type="presParOf" srcId="{3D023685-6ED5-4085-AB79-0A6BFA107B28}" destId="{CB41F809-6C16-4A3E-8FDD-1769FC752F97}" srcOrd="0" destOrd="0" presId="urn:microsoft.com/office/officeart/2005/8/layout/equation2"/>
    <dgm:cxn modelId="{33E7539B-CC4B-41A8-91F1-3AEB8BC9B19D}" type="presParOf" srcId="{CB41F809-6C16-4A3E-8FDD-1769FC752F97}" destId="{66B849EC-5AA7-4929-B846-08E6DC685434}" srcOrd="0" destOrd="0" presId="urn:microsoft.com/office/officeart/2005/8/layout/equation2"/>
    <dgm:cxn modelId="{158F9951-F4D6-404B-AD0C-049BAEFCD330}" type="presParOf" srcId="{CB41F809-6C16-4A3E-8FDD-1769FC752F97}" destId="{2BBC19B7-9412-4269-90BF-C7C8F085F81B}" srcOrd="1" destOrd="0" presId="urn:microsoft.com/office/officeart/2005/8/layout/equation2"/>
    <dgm:cxn modelId="{B496622F-7755-4007-8D5C-410143F04BE0}" type="presParOf" srcId="{CB41F809-6C16-4A3E-8FDD-1769FC752F97}" destId="{F88DE2B1-8AC2-4C7A-A392-E13E05FD58D3}" srcOrd="2" destOrd="0" presId="urn:microsoft.com/office/officeart/2005/8/layout/equation2"/>
    <dgm:cxn modelId="{B451512D-BA11-4F00-A251-F153A3833C9B}" type="presParOf" srcId="{CB41F809-6C16-4A3E-8FDD-1769FC752F97}" destId="{3301BA11-3B2B-472B-B0D4-1BCCC57B20F9}" srcOrd="3" destOrd="0" presId="urn:microsoft.com/office/officeart/2005/8/layout/equation2"/>
    <dgm:cxn modelId="{FA7822AE-8696-47A4-96F1-98418DB02A7E}" type="presParOf" srcId="{CB41F809-6C16-4A3E-8FDD-1769FC752F97}" destId="{6C2FA46C-BDE2-4E8E-9741-7D478E9F3473}" srcOrd="4" destOrd="0" presId="urn:microsoft.com/office/officeart/2005/8/layout/equation2"/>
    <dgm:cxn modelId="{39ED948D-3B7D-4346-B07C-EF53850B88AA}" type="presParOf" srcId="{CB41F809-6C16-4A3E-8FDD-1769FC752F97}" destId="{C9DAE00F-109E-43D3-A89A-B50FEA5F990A}" srcOrd="5" destOrd="0" presId="urn:microsoft.com/office/officeart/2005/8/layout/equation2"/>
    <dgm:cxn modelId="{8DEC02D8-9E22-44D2-8960-0EED433F6098}" type="presParOf" srcId="{CB41F809-6C16-4A3E-8FDD-1769FC752F97}" destId="{4FE1A9EA-DFB5-4A12-8D3A-0CE4211873A4}" srcOrd="6" destOrd="0" presId="urn:microsoft.com/office/officeart/2005/8/layout/equation2"/>
    <dgm:cxn modelId="{A9C0FE6A-7797-44C6-8CA2-C9A04EC89478}" type="presParOf" srcId="{CB41F809-6C16-4A3E-8FDD-1769FC752F97}" destId="{E3D72784-E82B-491A-9E93-BB5CCEC083C0}" srcOrd="7" destOrd="0" presId="urn:microsoft.com/office/officeart/2005/8/layout/equation2"/>
    <dgm:cxn modelId="{8BE36897-D71B-4DD7-8DA8-87C1F65E4464}" type="presParOf" srcId="{CB41F809-6C16-4A3E-8FDD-1769FC752F97}" destId="{B8598603-4741-489E-AE39-F0BDA51B52E3}" srcOrd="8" destOrd="0" presId="urn:microsoft.com/office/officeart/2005/8/layout/equation2"/>
    <dgm:cxn modelId="{33E95BBF-1B93-4A35-86D9-933D96C02060}" type="presParOf" srcId="{CB41F809-6C16-4A3E-8FDD-1769FC752F97}" destId="{C05453DE-9846-4372-99F4-C421362285DC}" srcOrd="9" destOrd="0" presId="urn:microsoft.com/office/officeart/2005/8/layout/equation2"/>
    <dgm:cxn modelId="{147FA971-3E26-495D-ABC8-EC920B812775}" type="presParOf" srcId="{CB41F809-6C16-4A3E-8FDD-1769FC752F97}" destId="{8EE94F53-F768-4F7D-AB7A-F6C8FBCA07F3}" srcOrd="10" destOrd="0" presId="urn:microsoft.com/office/officeart/2005/8/layout/equation2"/>
    <dgm:cxn modelId="{AC618FEB-A1F3-4782-8724-B3C253E30276}" type="presParOf" srcId="{CB41F809-6C16-4A3E-8FDD-1769FC752F97}" destId="{51E86185-5AB6-40B2-B7F4-49B532C27190}" srcOrd="11" destOrd="0" presId="urn:microsoft.com/office/officeart/2005/8/layout/equation2"/>
    <dgm:cxn modelId="{00D51B45-2CD7-4741-9DE0-B6D7F8C4395A}" type="presParOf" srcId="{CB41F809-6C16-4A3E-8FDD-1769FC752F97}" destId="{C96B36F0-0159-4EF2-8E3D-6DCB618DB622}" srcOrd="12" destOrd="0" presId="urn:microsoft.com/office/officeart/2005/8/layout/equation2"/>
    <dgm:cxn modelId="{6721ACEF-9251-4B06-86A0-DB44B1E8634E}" type="presParOf" srcId="{3D023685-6ED5-4085-AB79-0A6BFA107B28}" destId="{A4AA37E0-196C-49F0-AE6F-523032F9F665}" srcOrd="1" destOrd="0" presId="urn:microsoft.com/office/officeart/2005/8/layout/equation2"/>
    <dgm:cxn modelId="{29596F4E-08C0-4553-BC8D-070AD2FD534B}" type="presParOf" srcId="{A4AA37E0-196C-49F0-AE6F-523032F9F665}" destId="{B7576248-3D0C-48CA-BD52-FFAB3D1539D2}" srcOrd="0" destOrd="0" presId="urn:microsoft.com/office/officeart/2005/8/layout/equation2"/>
    <dgm:cxn modelId="{23F48F20-CF94-4726-8EA2-9E81CCF0AFD2}" type="presParOf" srcId="{3D023685-6ED5-4085-AB79-0A6BFA107B28}" destId="{6624FF61-8A6D-48AA-9A6A-CB75C54584A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B42185-FF29-4A14-ABE9-B137FEAA03A8}" type="doc">
      <dgm:prSet loTypeId="urn:microsoft.com/office/officeart/2005/8/layout/target1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55FA92CD-90D2-4926-80D0-5B5AE5A0FA21}">
      <dgm:prSet phldrT="[Text]" custT="1"/>
      <dgm:spPr/>
      <dgm:t>
        <a:bodyPr/>
        <a:lstStyle/>
        <a:p>
          <a:r>
            <a:rPr lang="en-US" sz="2000" dirty="0" smtClean="0"/>
            <a:t>Critical - 163</a:t>
          </a:r>
          <a:endParaRPr lang="en-US" sz="2000" dirty="0"/>
        </a:p>
      </dgm:t>
    </dgm:pt>
    <dgm:pt modelId="{3EE50DCF-0F88-4B42-A656-3C0F114775FD}" type="parTrans" cxnId="{D41758D5-2684-492D-B33D-DBC70C7C4EC9}">
      <dgm:prSet/>
      <dgm:spPr/>
      <dgm:t>
        <a:bodyPr/>
        <a:lstStyle/>
        <a:p>
          <a:endParaRPr lang="en-US"/>
        </a:p>
      </dgm:t>
    </dgm:pt>
    <dgm:pt modelId="{99D735F7-9791-4E7B-9D79-64EEAF3D9157}" type="sibTrans" cxnId="{D41758D5-2684-492D-B33D-DBC70C7C4EC9}">
      <dgm:prSet/>
      <dgm:spPr/>
      <dgm:t>
        <a:bodyPr/>
        <a:lstStyle/>
        <a:p>
          <a:endParaRPr lang="en-US"/>
        </a:p>
      </dgm:t>
    </dgm:pt>
    <dgm:pt modelId="{B726936B-D05A-4170-91BB-BD8F67F004DD}">
      <dgm:prSet phldrT="[Text]" custT="1"/>
      <dgm:spPr/>
      <dgm:t>
        <a:bodyPr/>
        <a:lstStyle/>
        <a:p>
          <a:r>
            <a:rPr lang="en-US" sz="2000" dirty="0" smtClean="0"/>
            <a:t>High - 117</a:t>
          </a:r>
          <a:endParaRPr lang="en-US" sz="2000" dirty="0"/>
        </a:p>
      </dgm:t>
    </dgm:pt>
    <dgm:pt modelId="{4FCD595D-B7DF-4BD6-BFD5-B843672FCB11}" type="parTrans" cxnId="{455F5531-F6BC-4AE0-81E7-7FB0373DAF47}">
      <dgm:prSet/>
      <dgm:spPr/>
      <dgm:t>
        <a:bodyPr/>
        <a:lstStyle/>
        <a:p>
          <a:endParaRPr lang="en-US"/>
        </a:p>
      </dgm:t>
    </dgm:pt>
    <dgm:pt modelId="{2912BAAC-BD32-45CA-A616-B66DCAB6C1D6}" type="sibTrans" cxnId="{455F5531-F6BC-4AE0-81E7-7FB0373DAF47}">
      <dgm:prSet/>
      <dgm:spPr/>
      <dgm:t>
        <a:bodyPr/>
        <a:lstStyle/>
        <a:p>
          <a:endParaRPr lang="en-US"/>
        </a:p>
      </dgm:t>
    </dgm:pt>
    <dgm:pt modelId="{7486A20B-CE1C-4904-AF95-258A3123BAC5}">
      <dgm:prSet phldrT="[Text]" custT="1"/>
      <dgm:spPr/>
      <dgm:t>
        <a:bodyPr/>
        <a:lstStyle/>
        <a:p>
          <a:r>
            <a:rPr lang="en-US" sz="2000" dirty="0" smtClean="0"/>
            <a:t>Med - 257</a:t>
          </a:r>
          <a:endParaRPr lang="en-US" sz="2000" dirty="0"/>
        </a:p>
      </dgm:t>
    </dgm:pt>
    <dgm:pt modelId="{C617B908-4E84-4A8E-8900-63C97ECE5C76}" type="parTrans" cxnId="{DC1C6D4D-AF4E-4BB6-8E36-D0587E175FF7}">
      <dgm:prSet/>
      <dgm:spPr/>
      <dgm:t>
        <a:bodyPr/>
        <a:lstStyle/>
        <a:p>
          <a:endParaRPr lang="en-US"/>
        </a:p>
      </dgm:t>
    </dgm:pt>
    <dgm:pt modelId="{E1A0069A-19D5-45DC-AD83-3A06D5949728}" type="sibTrans" cxnId="{DC1C6D4D-AF4E-4BB6-8E36-D0587E175FF7}">
      <dgm:prSet/>
      <dgm:spPr/>
      <dgm:t>
        <a:bodyPr/>
        <a:lstStyle/>
        <a:p>
          <a:endParaRPr lang="en-US"/>
        </a:p>
      </dgm:t>
    </dgm:pt>
    <dgm:pt modelId="{A8F8228B-6496-48B7-A6A8-1EDACD1F5996}">
      <dgm:prSet phldrT="[Text]" custT="1"/>
      <dgm:spPr/>
      <dgm:t>
        <a:bodyPr/>
        <a:lstStyle/>
        <a:p>
          <a:r>
            <a:rPr lang="en-US" sz="2000" dirty="0" smtClean="0"/>
            <a:t>Low - 389</a:t>
          </a:r>
          <a:endParaRPr lang="en-US" sz="2000" dirty="0"/>
        </a:p>
      </dgm:t>
    </dgm:pt>
    <dgm:pt modelId="{E40EAF1E-195E-4A49-8A09-683EAF6BFEC9}" type="parTrans" cxnId="{93905C1D-97B0-41FD-9EAA-47A16382891C}">
      <dgm:prSet/>
      <dgm:spPr/>
      <dgm:t>
        <a:bodyPr/>
        <a:lstStyle/>
        <a:p>
          <a:endParaRPr lang="en-US"/>
        </a:p>
      </dgm:t>
    </dgm:pt>
    <dgm:pt modelId="{C8523E59-2955-4DCF-9586-95B4855CC960}" type="sibTrans" cxnId="{93905C1D-97B0-41FD-9EAA-47A16382891C}">
      <dgm:prSet/>
      <dgm:spPr/>
      <dgm:t>
        <a:bodyPr/>
        <a:lstStyle/>
        <a:p>
          <a:endParaRPr lang="en-US"/>
        </a:p>
      </dgm:t>
    </dgm:pt>
    <dgm:pt modelId="{311863C5-ACBC-47B1-AF94-06DA76FCAF2A}" type="pres">
      <dgm:prSet presAssocID="{ADB42185-FF29-4A14-ABE9-B137FEAA03A8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03DFD9-B9AF-406B-9B5A-AE6FF0EC127C}" type="pres">
      <dgm:prSet presAssocID="{55FA92CD-90D2-4926-80D0-5B5AE5A0FA21}" presName="circle1" presStyleLbl="lnNode1" presStyleIdx="0" presStyleCnt="4"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55B8E88-A96F-43D8-8848-A1B17BBC814A}" type="pres">
      <dgm:prSet presAssocID="{55FA92CD-90D2-4926-80D0-5B5AE5A0FA21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BE7C0-2C78-470A-A7B2-163A6CF56857}" type="pres">
      <dgm:prSet presAssocID="{55FA92CD-90D2-4926-80D0-5B5AE5A0FA21}" presName="line1" presStyleLbl="callout" presStyleIdx="0" presStyleCnt="8"/>
      <dgm:spPr/>
    </dgm:pt>
    <dgm:pt modelId="{92FEEF23-CC74-4C1C-B482-FA915DCEC2CD}" type="pres">
      <dgm:prSet presAssocID="{55FA92CD-90D2-4926-80D0-5B5AE5A0FA21}" presName="d1" presStyleLbl="callout" presStyleIdx="1" presStyleCnt="8"/>
      <dgm:spPr/>
    </dgm:pt>
    <dgm:pt modelId="{3711CC2B-4E7C-4191-8F34-2D84763EBBED}" type="pres">
      <dgm:prSet presAssocID="{B726936B-D05A-4170-91BB-BD8F67F004DD}" presName="circle2" presStyleLbl="lnNode1" presStyleIdx="1" presStyleCnt="4"/>
      <dgm:spPr>
        <a:solidFill>
          <a:srgbClr val="FFC000">
            <a:alpha val="83333"/>
          </a:srgbClr>
        </a:solidFill>
      </dgm:spPr>
      <dgm:t>
        <a:bodyPr/>
        <a:lstStyle/>
        <a:p>
          <a:endParaRPr lang="en-US"/>
        </a:p>
      </dgm:t>
    </dgm:pt>
    <dgm:pt modelId="{130A8989-514F-48D1-85D4-301F9C123A05}" type="pres">
      <dgm:prSet presAssocID="{B726936B-D05A-4170-91BB-BD8F67F004DD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DE8A3-B9A2-4332-9528-55EDEE76E00D}" type="pres">
      <dgm:prSet presAssocID="{B726936B-D05A-4170-91BB-BD8F67F004DD}" presName="line2" presStyleLbl="callout" presStyleIdx="2" presStyleCnt="8"/>
      <dgm:spPr/>
    </dgm:pt>
    <dgm:pt modelId="{C6B4720D-AB8D-4AB1-98CA-7CFA5C880D85}" type="pres">
      <dgm:prSet presAssocID="{B726936B-D05A-4170-91BB-BD8F67F004DD}" presName="d2" presStyleLbl="callout" presStyleIdx="3" presStyleCnt="8"/>
      <dgm:spPr/>
    </dgm:pt>
    <dgm:pt modelId="{C52C6532-99DA-4992-8382-54A7F57A4D20}" type="pres">
      <dgm:prSet presAssocID="{7486A20B-CE1C-4904-AF95-258A3123BAC5}" presName="circle3" presStyleLbl="lnNode1" presStyleIdx="2" presStyleCnt="4"/>
      <dgm:spPr>
        <a:solidFill>
          <a:srgbClr val="FFFF00">
            <a:alpha val="67000"/>
          </a:srgbClr>
        </a:solidFill>
      </dgm:spPr>
      <dgm:t>
        <a:bodyPr/>
        <a:lstStyle/>
        <a:p>
          <a:endParaRPr lang="en-US"/>
        </a:p>
      </dgm:t>
    </dgm:pt>
    <dgm:pt modelId="{88F1F414-C98C-4A68-A691-1BBE65836458}" type="pres">
      <dgm:prSet presAssocID="{7486A20B-CE1C-4904-AF95-258A3123BAC5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B021B-0249-45CC-973A-0A8A3B239C6A}" type="pres">
      <dgm:prSet presAssocID="{7486A20B-CE1C-4904-AF95-258A3123BAC5}" presName="line3" presStyleLbl="callout" presStyleIdx="4" presStyleCnt="8"/>
      <dgm:spPr/>
    </dgm:pt>
    <dgm:pt modelId="{6ADC6F20-11BE-4138-ABC1-CA04DF31B6BE}" type="pres">
      <dgm:prSet presAssocID="{7486A20B-CE1C-4904-AF95-258A3123BAC5}" presName="d3" presStyleLbl="callout" presStyleIdx="5" presStyleCnt="8"/>
      <dgm:spPr/>
    </dgm:pt>
    <dgm:pt modelId="{112A2746-59F2-4A56-BAB1-4F396F3A4555}" type="pres">
      <dgm:prSet presAssocID="{A8F8228B-6496-48B7-A6A8-1EDACD1F5996}" presName="circle4" presStyleLbl="lnNode1" presStyleIdx="3" presStyleCnt="4"/>
      <dgm:spPr>
        <a:solidFill>
          <a:schemeClr val="accent6">
            <a:lumMod val="40000"/>
            <a:lumOff val="60000"/>
            <a:alpha val="50000"/>
          </a:schemeClr>
        </a:solidFill>
      </dgm:spPr>
      <dgm:t>
        <a:bodyPr/>
        <a:lstStyle/>
        <a:p>
          <a:endParaRPr lang="en-US"/>
        </a:p>
      </dgm:t>
    </dgm:pt>
    <dgm:pt modelId="{A5576690-0926-4539-8BD1-C9A1EC16161A}" type="pres">
      <dgm:prSet presAssocID="{A8F8228B-6496-48B7-A6A8-1EDACD1F5996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A12B2-52CC-4BA2-8E49-23402CAF2FFE}" type="pres">
      <dgm:prSet presAssocID="{A8F8228B-6496-48B7-A6A8-1EDACD1F5996}" presName="line4" presStyleLbl="callout" presStyleIdx="6" presStyleCnt="8"/>
      <dgm:spPr/>
    </dgm:pt>
    <dgm:pt modelId="{842E40BA-A875-46D3-9A3B-695FB2A92EF9}" type="pres">
      <dgm:prSet presAssocID="{A8F8228B-6496-48B7-A6A8-1EDACD1F5996}" presName="d4" presStyleLbl="callout" presStyleIdx="7" presStyleCnt="8"/>
      <dgm:spPr/>
    </dgm:pt>
  </dgm:ptLst>
  <dgm:cxnLst>
    <dgm:cxn modelId="{93905C1D-97B0-41FD-9EAA-47A16382891C}" srcId="{ADB42185-FF29-4A14-ABE9-B137FEAA03A8}" destId="{A8F8228B-6496-48B7-A6A8-1EDACD1F5996}" srcOrd="3" destOrd="0" parTransId="{E40EAF1E-195E-4A49-8A09-683EAF6BFEC9}" sibTransId="{C8523E59-2955-4DCF-9586-95B4855CC960}"/>
    <dgm:cxn modelId="{0DEEF3B6-1938-42A5-A411-3BB482D24AD1}" type="presOf" srcId="{7486A20B-CE1C-4904-AF95-258A3123BAC5}" destId="{88F1F414-C98C-4A68-A691-1BBE65836458}" srcOrd="0" destOrd="0" presId="urn:microsoft.com/office/officeart/2005/8/layout/target1"/>
    <dgm:cxn modelId="{AC9BFB25-BB02-4092-9F84-B1D96CD8FA9D}" type="presOf" srcId="{B726936B-D05A-4170-91BB-BD8F67F004DD}" destId="{130A8989-514F-48D1-85D4-301F9C123A05}" srcOrd="0" destOrd="0" presId="urn:microsoft.com/office/officeart/2005/8/layout/target1"/>
    <dgm:cxn modelId="{D41758D5-2684-492D-B33D-DBC70C7C4EC9}" srcId="{ADB42185-FF29-4A14-ABE9-B137FEAA03A8}" destId="{55FA92CD-90D2-4926-80D0-5B5AE5A0FA21}" srcOrd="0" destOrd="0" parTransId="{3EE50DCF-0F88-4B42-A656-3C0F114775FD}" sibTransId="{99D735F7-9791-4E7B-9D79-64EEAF3D9157}"/>
    <dgm:cxn modelId="{771EC3BA-75CD-438F-88B8-1A3CB95FF203}" type="presOf" srcId="{ADB42185-FF29-4A14-ABE9-B137FEAA03A8}" destId="{311863C5-ACBC-47B1-AF94-06DA76FCAF2A}" srcOrd="0" destOrd="0" presId="urn:microsoft.com/office/officeart/2005/8/layout/target1"/>
    <dgm:cxn modelId="{455F5531-F6BC-4AE0-81E7-7FB0373DAF47}" srcId="{ADB42185-FF29-4A14-ABE9-B137FEAA03A8}" destId="{B726936B-D05A-4170-91BB-BD8F67F004DD}" srcOrd="1" destOrd="0" parTransId="{4FCD595D-B7DF-4BD6-BFD5-B843672FCB11}" sibTransId="{2912BAAC-BD32-45CA-A616-B66DCAB6C1D6}"/>
    <dgm:cxn modelId="{DC1C6D4D-AF4E-4BB6-8E36-D0587E175FF7}" srcId="{ADB42185-FF29-4A14-ABE9-B137FEAA03A8}" destId="{7486A20B-CE1C-4904-AF95-258A3123BAC5}" srcOrd="2" destOrd="0" parTransId="{C617B908-4E84-4A8E-8900-63C97ECE5C76}" sibTransId="{E1A0069A-19D5-45DC-AD83-3A06D5949728}"/>
    <dgm:cxn modelId="{D663E247-F462-40BC-BE35-4713EC85E15C}" type="presOf" srcId="{55FA92CD-90D2-4926-80D0-5B5AE5A0FA21}" destId="{A55B8E88-A96F-43D8-8848-A1B17BBC814A}" srcOrd="0" destOrd="0" presId="urn:microsoft.com/office/officeart/2005/8/layout/target1"/>
    <dgm:cxn modelId="{A159D376-211A-41C9-826C-D826369AFA26}" type="presOf" srcId="{A8F8228B-6496-48B7-A6A8-1EDACD1F5996}" destId="{A5576690-0926-4539-8BD1-C9A1EC16161A}" srcOrd="0" destOrd="0" presId="urn:microsoft.com/office/officeart/2005/8/layout/target1"/>
    <dgm:cxn modelId="{A83A27B7-75BA-4A74-A3F4-9E443383618A}" type="presParOf" srcId="{311863C5-ACBC-47B1-AF94-06DA76FCAF2A}" destId="{0D03DFD9-B9AF-406B-9B5A-AE6FF0EC127C}" srcOrd="0" destOrd="0" presId="urn:microsoft.com/office/officeart/2005/8/layout/target1"/>
    <dgm:cxn modelId="{227EE084-5207-45FE-B25A-09F844AAF2D0}" type="presParOf" srcId="{311863C5-ACBC-47B1-AF94-06DA76FCAF2A}" destId="{A55B8E88-A96F-43D8-8848-A1B17BBC814A}" srcOrd="1" destOrd="0" presId="urn:microsoft.com/office/officeart/2005/8/layout/target1"/>
    <dgm:cxn modelId="{A8A3032D-F91B-4C6A-A433-D8F014735FCA}" type="presParOf" srcId="{311863C5-ACBC-47B1-AF94-06DA76FCAF2A}" destId="{88BBE7C0-2C78-470A-A7B2-163A6CF56857}" srcOrd="2" destOrd="0" presId="urn:microsoft.com/office/officeart/2005/8/layout/target1"/>
    <dgm:cxn modelId="{7586D2E1-15E6-4541-BD1D-AF49633A504F}" type="presParOf" srcId="{311863C5-ACBC-47B1-AF94-06DA76FCAF2A}" destId="{92FEEF23-CC74-4C1C-B482-FA915DCEC2CD}" srcOrd="3" destOrd="0" presId="urn:microsoft.com/office/officeart/2005/8/layout/target1"/>
    <dgm:cxn modelId="{F42EEA54-7153-4962-8648-5A1253486FDD}" type="presParOf" srcId="{311863C5-ACBC-47B1-AF94-06DA76FCAF2A}" destId="{3711CC2B-4E7C-4191-8F34-2D84763EBBED}" srcOrd="4" destOrd="0" presId="urn:microsoft.com/office/officeart/2005/8/layout/target1"/>
    <dgm:cxn modelId="{41838684-EC12-4F86-8C26-4383BE8BF6C6}" type="presParOf" srcId="{311863C5-ACBC-47B1-AF94-06DA76FCAF2A}" destId="{130A8989-514F-48D1-85D4-301F9C123A05}" srcOrd="5" destOrd="0" presId="urn:microsoft.com/office/officeart/2005/8/layout/target1"/>
    <dgm:cxn modelId="{2F2EB614-7847-4BC8-87E3-7B3166A60373}" type="presParOf" srcId="{311863C5-ACBC-47B1-AF94-06DA76FCAF2A}" destId="{460DE8A3-B9A2-4332-9528-55EDEE76E00D}" srcOrd="6" destOrd="0" presId="urn:microsoft.com/office/officeart/2005/8/layout/target1"/>
    <dgm:cxn modelId="{DEF84C4B-2D24-46D8-9168-4E9CF6B8F527}" type="presParOf" srcId="{311863C5-ACBC-47B1-AF94-06DA76FCAF2A}" destId="{C6B4720D-AB8D-4AB1-98CA-7CFA5C880D85}" srcOrd="7" destOrd="0" presId="urn:microsoft.com/office/officeart/2005/8/layout/target1"/>
    <dgm:cxn modelId="{F8A64A73-6A87-4B29-B020-4D400C38B41F}" type="presParOf" srcId="{311863C5-ACBC-47B1-AF94-06DA76FCAF2A}" destId="{C52C6532-99DA-4992-8382-54A7F57A4D20}" srcOrd="8" destOrd="0" presId="urn:microsoft.com/office/officeart/2005/8/layout/target1"/>
    <dgm:cxn modelId="{0CBA69AF-F7C6-43BE-AC8B-A31B0A2620FF}" type="presParOf" srcId="{311863C5-ACBC-47B1-AF94-06DA76FCAF2A}" destId="{88F1F414-C98C-4A68-A691-1BBE65836458}" srcOrd="9" destOrd="0" presId="urn:microsoft.com/office/officeart/2005/8/layout/target1"/>
    <dgm:cxn modelId="{B00A7299-2933-452D-9474-53B2DA294A0A}" type="presParOf" srcId="{311863C5-ACBC-47B1-AF94-06DA76FCAF2A}" destId="{B05B021B-0249-45CC-973A-0A8A3B239C6A}" srcOrd="10" destOrd="0" presId="urn:microsoft.com/office/officeart/2005/8/layout/target1"/>
    <dgm:cxn modelId="{EDBDA85E-E8CA-4154-B4B7-BEF8FADE62FC}" type="presParOf" srcId="{311863C5-ACBC-47B1-AF94-06DA76FCAF2A}" destId="{6ADC6F20-11BE-4138-ABC1-CA04DF31B6BE}" srcOrd="11" destOrd="0" presId="urn:microsoft.com/office/officeart/2005/8/layout/target1"/>
    <dgm:cxn modelId="{3459C3CF-8F9F-4401-A341-713050B9F446}" type="presParOf" srcId="{311863C5-ACBC-47B1-AF94-06DA76FCAF2A}" destId="{112A2746-59F2-4A56-BAB1-4F396F3A4555}" srcOrd="12" destOrd="0" presId="urn:microsoft.com/office/officeart/2005/8/layout/target1"/>
    <dgm:cxn modelId="{78EC8BAD-B6E1-4E14-B6BD-06E05CF7A226}" type="presParOf" srcId="{311863C5-ACBC-47B1-AF94-06DA76FCAF2A}" destId="{A5576690-0926-4539-8BD1-C9A1EC16161A}" srcOrd="13" destOrd="0" presId="urn:microsoft.com/office/officeart/2005/8/layout/target1"/>
    <dgm:cxn modelId="{12CC74B6-AFF5-4BB6-A4A5-69355F13B4A7}" type="presParOf" srcId="{311863C5-ACBC-47B1-AF94-06DA76FCAF2A}" destId="{070A12B2-52CC-4BA2-8E49-23402CAF2FFE}" srcOrd="14" destOrd="0" presId="urn:microsoft.com/office/officeart/2005/8/layout/target1"/>
    <dgm:cxn modelId="{488C6E66-4D22-477A-B81C-C675672318BB}" type="presParOf" srcId="{311863C5-ACBC-47B1-AF94-06DA76FCAF2A}" destId="{842E40BA-A875-46D3-9A3B-695FB2A92EF9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9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8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1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7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3" Type="http://schemas.openxmlformats.org/officeDocument/2006/relationships/slide" Target="../slides/slide2.xml" />
  <Relationship Id="rId2" Type="http://schemas.openxmlformats.org/officeDocument/2006/relationships/notesMaster" Target="../notesMasters/notesMaster1.xml" />
  <Relationship Id="rId1" Type="http://schemas.openxmlformats.org/officeDocument/2006/relationships/tags" Target="../tags/tag5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7.xml" />
  <Relationship Id="rId1" Type="http://schemas.openxmlformats.org/officeDocument/2006/relationships/notesMaster" Target="../notesMasters/notesMaster1.xml" />
</Relationships>
</file>

<file path=ppt/notesSlides/_rels/notesSlide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8.xml" />
  <Relationship Id="rId1" Type="http://schemas.openxmlformats.org/officeDocument/2006/relationships/notesMaster" Target="../notesMasters/notesMaster1.xml" />
</Relationships>
</file>

<file path=ppt/notesSlides/_rels/notesSlide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2.xml" />
  <Relationship Id="rId1" Type="http://schemas.openxmlformats.org/officeDocument/2006/relationships/notesMaster" Target="../notesMasters/notesMaster1.xml" />
</Relationships>
</file>

<file path=ppt/notesSlides/_rels/notesSlide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4.xml" />
  <Relationship Id="rId1" Type="http://schemas.openxmlformats.org/officeDocument/2006/relationships/notesMaster" Target="../notesMasters/notesMaster1.xml" />
</Relationships>
</file>

<file path=ppt/notesSlides/_rels/notesSlide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5.xml" />
  <Relationship Id="rId1" Type="http://schemas.openxmlformats.org/officeDocument/2006/relationships/notesMaster" Target="../notesMasters/notesMaster1.xml" />
</Relationships>
</file>

<file path=ppt/notesSlides/_rels/notesSlide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6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1907-6187-424C-81AA-E4BCCC59C22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6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1907-6187-424C-81AA-E4BCCC59C2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65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1907-6187-424C-81AA-E4BCCC59C2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65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1907-6187-424C-81AA-E4BCCC59C22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65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1907-6187-424C-81AA-E4BCCC59C22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65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1907-6187-424C-81AA-E4BCCC59C22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65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1907-6187-424C-81AA-E4BCCC59C22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65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51907-6187-424C-81AA-E4BCCC59C22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65130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png" /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1.xml" />
</Relationships>
</file>

<file path=ppt/slideLayouts/_rels/slideLayout13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3.xml" />
  <Relationship Id="rId2" Type="http://schemas.openxmlformats.org/officeDocument/2006/relationships/tags" Target="../tags/tag3.xml" />
  <Relationship Id="rId1" Type="http://schemas.openxmlformats.org/officeDocument/2006/relationships/tags" Target="../tags/tag2.xml" />
  <Relationship Id="rId5" Type="http://schemas.openxmlformats.org/officeDocument/2006/relationships/image" Target="../media/image5.png" />
  <Relationship Id="rId4" Type="http://schemas.openxmlformats.org/officeDocument/2006/relationships/image" Target="../media/image4.png" />
</Relationships>
</file>

<file path=ppt/slideLayouts/_rels/slideLayout14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7.png" />
  <Relationship Id="rId1" Type="http://schemas.openxmlformats.org/officeDocument/2006/relationships/slideMaster" Target="../slideMasters/slideMaster4.xml" />
</Relationships>
</file>

<file path=ppt/slideLayouts/_rels/slideLayout1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4.xml" />
</Relationships>
</file>

<file path=ppt/slideLayouts/_rels/slideLayout16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7.png" />
  <Relationship Id="rId1" Type="http://schemas.openxmlformats.org/officeDocument/2006/relationships/slideMaster" Target="../slideMasters/slideMaster5.xml" />
</Relationships>
</file>

<file path=ppt/slideLayouts/_rels/slideLayout1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5.xml" />
</Relationships>
</file>

<file path=ppt/slideLayouts/_rels/slideLayout1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6.xml" />
</Relationships>
</file>

<file path=ppt/slideLayouts/_rels/slideLayout1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6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6.xml" />
</Relationships>
</file>

<file path=ppt/slideLayouts/_rels/slideLayout2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7.xml" />
</Relationships>
</file>

<file path=ppt/slideLayouts/_rels/slideLayout2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7.xml" />
</Relationships>
</file>

<file path=ppt/slideLayouts/_rels/slideLayout2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7.xml" />
</Relationships>
</file>

<file path=ppt/slideLayouts/_rels/slideLayout2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7.xml" />
</Relationships>
</file>

<file path=ppt/slideLayouts/_rels/slideLayout2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7.xml" />
</Relationships>
</file>

<file path=ppt/slideLayouts/_rels/slideLayout2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7.xml" />
</Relationships>
</file>

<file path=ppt/slideLayouts/_rels/slideLayout2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7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75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naomiu\Desktop\Divider_slide_background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6350"/>
            <a:ext cx="9129713" cy="68437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2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over_final_Blank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" y="-4763"/>
            <a:ext cx="9134475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F:\ercotlogo\ERCOT Logo\ERCOT logo_white.png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6038" y="6086475"/>
            <a:ext cx="1330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94360" y="493776"/>
            <a:ext cx="7946136" cy="114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62456" y="1947672"/>
            <a:ext cx="6400800" cy="5720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94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50" y="3581400"/>
            <a:ext cx="5334000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0"/>
            <a:ext cx="6477000" cy="12414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33625" y="5467350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1800" b="1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C63A603-D3E7-4BA6-8BA5-AA3E20323FD0}" type="datetime4">
              <a:rPr lang="en-U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September 18, 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333625" y="5067300"/>
            <a:ext cx="2895600" cy="419100"/>
          </a:xfrm>
          <a:prstGeom prst="rect">
            <a:avLst/>
          </a:prstGeom>
        </p:spPr>
        <p:txBody>
          <a:bodyPr/>
          <a:lstStyle>
            <a:lvl1pPr algn="l" eaLnBrk="0" hangingPunct="0">
              <a:defRPr sz="1800" b="1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ERCOT Limited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38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7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50" y="3581400"/>
            <a:ext cx="5334000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0"/>
            <a:ext cx="6477000" cy="12414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33625" y="5467350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1800" b="1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C63A603-D3E7-4BA6-8BA5-AA3E20323FD0}" type="datetime4">
              <a:rPr lang="en-U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September 18, 2015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333625" y="5067300"/>
            <a:ext cx="2895600" cy="419100"/>
          </a:xfrm>
          <a:prstGeom prst="rect">
            <a:avLst/>
          </a:prstGeom>
        </p:spPr>
        <p:txBody>
          <a:bodyPr/>
          <a:lstStyle>
            <a:lvl1pPr algn="l" eaLnBrk="0" hangingPunct="0">
              <a:defRPr sz="1800" b="1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ERCOT Limited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1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94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93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08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Alert User Group 042814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34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6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37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07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3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7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85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10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theme" Target="../theme/theme1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5" Type="http://schemas.openxmlformats.org/officeDocument/2006/relationships/slideLayout" Target="../slideLayouts/slideLayout5.xml" />
  <Relationship Id="rId10" Type="http://schemas.openxmlformats.org/officeDocument/2006/relationships/image" Target="../media/image2.png" />
  <Relationship Id="rId4" Type="http://schemas.openxmlformats.org/officeDocument/2006/relationships/slideLayout" Target="../slideLayouts/slideLayout4.xml" />
  <Relationship Id="rId9" Type="http://schemas.openxmlformats.org/officeDocument/2006/relationships/image" Target="../media/image1.png" />
</Relationships>
</file>

<file path=ppt/slideMasters/_rels/slideMaster2.xml.rels>&#65279;<?xml version="1.0" encoding="UTF-8" standalone="yes"?>
<Relationships xmlns="http://schemas.openxmlformats.org/package/2006/relationships">
  <Relationship Id="rId3" Type="http://schemas.openxmlformats.org/officeDocument/2006/relationships/slideLayout" Target="../slideLayouts/slideLayout10.xml" />
  <Relationship Id="rId2" Type="http://schemas.openxmlformats.org/officeDocument/2006/relationships/slideLayout" Target="../slideLayouts/slideLayout9.xml" />
  <Relationship Id="rId1" Type="http://schemas.openxmlformats.org/officeDocument/2006/relationships/slideLayout" Target="../slideLayouts/slideLayout8.xml" />
  <Relationship Id="rId6" Type="http://schemas.openxmlformats.org/officeDocument/2006/relationships/image" Target="../media/image1.png" />
  <Relationship Id="rId5" Type="http://schemas.openxmlformats.org/officeDocument/2006/relationships/theme" Target="../theme/theme2.xml" />
  <Relationship Id="rId4" Type="http://schemas.openxmlformats.org/officeDocument/2006/relationships/slideLayout" Target="../slideLayouts/slideLayout11.xml" />
</Relationships>
</file>

<file path=ppt/slideMasters/_rels/slideMaster3.xml.rels>&#65279;<?xml version="1.0" encoding="UTF-8" standalone="yes"?>
<Relationships xmlns="http://schemas.openxmlformats.org/package/2006/relationships">
  <Relationship Id="rId3" Type="http://schemas.openxmlformats.org/officeDocument/2006/relationships/theme" Target="../theme/theme3.xml" />
  <Relationship Id="rId2" Type="http://schemas.openxmlformats.org/officeDocument/2006/relationships/slideLayout" Target="../slideLayouts/slideLayout13.xml" />
  <Relationship Id="rId1" Type="http://schemas.openxmlformats.org/officeDocument/2006/relationships/slideLayout" Target="../slideLayouts/slideLayout12.xml" />
  <Relationship Id="rId4" Type="http://schemas.openxmlformats.org/officeDocument/2006/relationships/image" Target="../media/image3.png" />
</Relationships>
</file>

<file path=ppt/slideMasters/_rels/slideMaster4.xml.rels>&#65279;<?xml version="1.0" encoding="UTF-8" standalone="yes"?>
<Relationships xmlns="http://schemas.openxmlformats.org/package/2006/relationships">
  <Relationship Id="rId3" Type="http://schemas.openxmlformats.org/officeDocument/2006/relationships/theme" Target="../theme/theme4.xml" />
  <Relationship Id="rId2" Type="http://schemas.openxmlformats.org/officeDocument/2006/relationships/slideLayout" Target="../slideLayouts/slideLayout15.xml" />
  <Relationship Id="rId1" Type="http://schemas.openxmlformats.org/officeDocument/2006/relationships/slideLayout" Target="../slideLayouts/slideLayout14.xml" />
  <Relationship Id="rId4" Type="http://schemas.openxmlformats.org/officeDocument/2006/relationships/image" Target="../media/image6.png" />
</Relationships>
</file>

<file path=ppt/slideMasters/_rels/slideMaster5.xml.rels>&#65279;<?xml version="1.0" encoding="UTF-8" standalone="yes"?>
<Relationships xmlns="http://schemas.openxmlformats.org/package/2006/relationships">
  <Relationship Id="rId3" Type="http://schemas.openxmlformats.org/officeDocument/2006/relationships/theme" Target="../theme/theme5.xml" />
  <Relationship Id="rId2" Type="http://schemas.openxmlformats.org/officeDocument/2006/relationships/slideLayout" Target="../slideLayouts/slideLayout17.xml" />
  <Relationship Id="rId1" Type="http://schemas.openxmlformats.org/officeDocument/2006/relationships/slideLayout" Target="../slideLayouts/slideLayout16.xml" />
  <Relationship Id="rId4" Type="http://schemas.openxmlformats.org/officeDocument/2006/relationships/image" Target="../media/image6.png" />
</Relationships>
</file>

<file path=ppt/slideMasters/_rels/slideMaster6.xml.rels>&#65279;<?xml version="1.0" encoding="UTF-8" standalone="yes"?>
<Relationships xmlns="http://schemas.openxmlformats.org/package/2006/relationships">
  <Relationship Id="rId3" Type="http://schemas.openxmlformats.org/officeDocument/2006/relationships/slideLayout" Target="../slideLayouts/slideLayout20.xml" />
  <Relationship Id="rId2" Type="http://schemas.openxmlformats.org/officeDocument/2006/relationships/slideLayout" Target="../slideLayouts/slideLayout19.xml" />
  <Relationship Id="rId1" Type="http://schemas.openxmlformats.org/officeDocument/2006/relationships/slideLayout" Target="../slideLayouts/slideLayout18.xml" />
  <Relationship Id="rId5" Type="http://schemas.openxmlformats.org/officeDocument/2006/relationships/image" Target="../media/image1.png" />
  <Relationship Id="rId4" Type="http://schemas.openxmlformats.org/officeDocument/2006/relationships/theme" Target="../theme/theme6.xml" />
</Relationships>
</file>

<file path=ppt/slideMasters/_rels/slideMaster7.xml.rels>&#65279;<?xml version="1.0" encoding="UTF-8" standalone="yes"?>
<Relationships xmlns="http://schemas.openxmlformats.org/package/2006/relationships">
  <Relationship Id="rId8" Type="http://schemas.openxmlformats.org/officeDocument/2006/relationships/theme" Target="../theme/theme7.xml" />
  <Relationship Id="rId3" Type="http://schemas.openxmlformats.org/officeDocument/2006/relationships/slideLayout" Target="../slideLayouts/slideLayout23.xml" />
  <Relationship Id="rId7" Type="http://schemas.openxmlformats.org/officeDocument/2006/relationships/slideLayout" Target="../slideLayouts/slideLayout27.xml" />
  <Relationship Id="rId2" Type="http://schemas.openxmlformats.org/officeDocument/2006/relationships/slideLayout" Target="../slideLayouts/slideLayout22.xml" />
  <Relationship Id="rId1" Type="http://schemas.openxmlformats.org/officeDocument/2006/relationships/slideLayout" Target="../slideLayouts/slideLayout21.xml" />
  <Relationship Id="rId6" Type="http://schemas.openxmlformats.org/officeDocument/2006/relationships/slideLayout" Target="../slideLayouts/slideLayout26.xml" />
  <Relationship Id="rId5" Type="http://schemas.openxmlformats.org/officeDocument/2006/relationships/slideLayout" Target="../slideLayouts/slideLayout25.xml" />
  <Relationship Id="rId10" Type="http://schemas.openxmlformats.org/officeDocument/2006/relationships/image" Target="../media/image2.png" />
  <Relationship Id="rId4" Type="http://schemas.openxmlformats.org/officeDocument/2006/relationships/slideLayout" Target="../slideLayouts/slideLayout24.xml" />
  <Relationship Id="rId9" Type="http://schemas.openxmlformats.org/officeDocument/2006/relationships/image" Target="../media/image1.png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ERCOT cmyk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/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  <p:sldLayoutId id="2147493518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naomiu\Desktop\Divider_slide_background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" y="6350"/>
            <a:ext cx="9129713" cy="6843713"/>
          </a:xfrm>
          <a:prstGeom prst="rect">
            <a:avLst/>
          </a:prstGeom>
          <a:noFill/>
        </p:spPr>
      </p:pic>
      <p:pic>
        <p:nvPicPr>
          <p:cNvPr id="1027" name="Picture 3" descr="C:\Documents and Settings\naomiu\Desktop\Divider_slide_background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" y="6350"/>
            <a:ext cx="9129713" cy="6843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252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8" descr="logo_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89675"/>
            <a:ext cx="854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" name="Line 11"/>
          <p:cNvSpPr>
            <a:spLocks noChangeShapeType="1"/>
          </p:cNvSpPr>
          <p:nvPr/>
        </p:nvSpPr>
        <p:spPr bwMode="auto">
          <a:xfrm>
            <a:off x="1069975" y="645795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3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1" r:id="rId1"/>
    <p:sldLayoutId id="2147493502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8" descr="logo_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89675"/>
            <a:ext cx="854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" name="Line 11"/>
          <p:cNvSpPr>
            <a:spLocks noChangeShapeType="1"/>
          </p:cNvSpPr>
          <p:nvPr/>
        </p:nvSpPr>
        <p:spPr bwMode="auto">
          <a:xfrm>
            <a:off x="1069975" y="645795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8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4" r:id="rId1"/>
    <p:sldLayoutId id="214749350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/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3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7" r:id="rId1"/>
    <p:sldLayoutId id="2147493508" r:id="rId2"/>
    <p:sldLayoutId id="2147493509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ERCOT cmyk-01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prstClr val="black"/>
                </a:solidFill>
              </a:rPr>
              <a:t>Internal Controls Project Update &amp; Status</a:t>
            </a:r>
          </a:p>
          <a:p>
            <a:r>
              <a:rPr lang="en-US" sz="1050" b="1" dirty="0" smtClean="0">
                <a:solidFill>
                  <a:prstClr val="black"/>
                </a:solidFill>
              </a:rPr>
              <a:t>10/08/14</a:t>
            </a:r>
            <a:endParaRPr lang="en-US" sz="1050" b="1" dirty="0">
              <a:solidFill>
                <a:prstClr val="black"/>
              </a:solidFill>
            </a:endParaRPr>
          </a:p>
          <a:p>
            <a:endParaRPr 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7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1" r:id="rId1"/>
    <p:sldLayoutId id="2147493512" r:id="rId2"/>
    <p:sldLayoutId id="2147493513" r:id="rId3"/>
    <p:sldLayoutId id="2147493514" r:id="rId4"/>
    <p:sldLayoutId id="2147493515" r:id="rId5"/>
    <p:sldLayoutId id="2147493516" r:id="rId6"/>
    <p:sldLayoutId id="2147493517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png" /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8.xml" />
</Relationships>
</file>

<file path=ppt/slides/_rels/slide1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3.png" />
  <Relationship Id="rId2" Type="http://schemas.openxmlformats.org/officeDocument/2006/relationships/image" Target="../media/image12.png" />
  <Relationship Id="rId1" Type="http://schemas.openxmlformats.org/officeDocument/2006/relationships/slideLayout" Target="../slideLayouts/slideLayout1.xml" />
  <Relationship Id="rId6" Type="http://schemas.openxmlformats.org/officeDocument/2006/relationships/image" Target="../media/image16.png" />
  <Relationship Id="rId5" Type="http://schemas.openxmlformats.org/officeDocument/2006/relationships/image" Target="../media/image15.png" />
  <Relationship Id="rId4" Type="http://schemas.openxmlformats.org/officeDocument/2006/relationships/image" Target="../media/image14.png" />
</Relationships>
</file>

<file path=ppt/slides/_rels/slide1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8.png" />
  <Relationship Id="rId2" Type="http://schemas.openxmlformats.org/officeDocument/2006/relationships/image" Target="../media/image17.png" />
  <Relationship Id="rId1" Type="http://schemas.openxmlformats.org/officeDocument/2006/relationships/slideLayout" Target="../slideLayouts/slideLayout1.xml" />
</Relationships>
</file>

<file path=ppt/slides/_rels/slide1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9.png" />
  <Relationship Id="rId2" Type="http://schemas.openxmlformats.org/officeDocument/2006/relationships/notesSlide" Target="../notesSlides/notesSlide6.xml" />
  <Relationship Id="rId1" Type="http://schemas.openxmlformats.org/officeDocument/2006/relationships/slideLayout" Target="../slideLayouts/slideLayout1.xml" />
</Relationships>
</file>

<file path=ppt/slides/_rels/slide13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14.xml.rels>&#65279;<?xml version="1.0" encoding="UTF-8" standalone="yes"?>
<Relationships xmlns="http://schemas.openxmlformats.org/package/2006/relationships">
  <Relationship Id="rId8" Type="http://schemas.openxmlformats.org/officeDocument/2006/relationships/diagramData" Target="../diagrams/data2.xml" />
  <Relationship Id="rId3" Type="http://schemas.openxmlformats.org/officeDocument/2006/relationships/diagramData" Target="../diagrams/data1.xml" />
  <Relationship Id="rId7" Type="http://schemas.microsoft.com/office/2007/relationships/diagramDrawing" Target="../diagrams/drawing1.xml" />
  <Relationship Id="rId12" Type="http://schemas.microsoft.com/office/2007/relationships/diagramDrawing" Target="../diagrams/drawing2.xml" />
  <Relationship Id="rId2" Type="http://schemas.openxmlformats.org/officeDocument/2006/relationships/notesSlide" Target="../notesSlides/notesSlide7.xml" />
  <Relationship Id="rId1" Type="http://schemas.openxmlformats.org/officeDocument/2006/relationships/slideLayout" Target="../slideLayouts/slideLayout1.xml" />
  <Relationship Id="rId6" Type="http://schemas.openxmlformats.org/officeDocument/2006/relationships/diagramColors" Target="../diagrams/colors1.xml" />
  <Relationship Id="rId11" Type="http://schemas.openxmlformats.org/officeDocument/2006/relationships/diagramColors" Target="../diagrams/colors2.xml" />
  <Relationship Id="rId5" Type="http://schemas.openxmlformats.org/officeDocument/2006/relationships/diagramQuickStyle" Target="../diagrams/quickStyle1.xml" />
  <Relationship Id="rId10" Type="http://schemas.openxmlformats.org/officeDocument/2006/relationships/diagramQuickStyle" Target="../diagrams/quickStyle2.xml" />
  <Relationship Id="rId4" Type="http://schemas.openxmlformats.org/officeDocument/2006/relationships/diagramLayout" Target="../diagrams/layout1.xml" />
  <Relationship Id="rId9" Type="http://schemas.openxmlformats.org/officeDocument/2006/relationships/diagramLayout" Target="../diagrams/layout2.xml" />
</Relationships>
</file>

<file path=ppt/slides/_rels/slide1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0.emf" />
  <Relationship Id="rId2" Type="http://schemas.openxmlformats.org/officeDocument/2006/relationships/notesSlide" Target="../notesSlides/notesSlide8.xml" />
  <Relationship Id="rId1" Type="http://schemas.openxmlformats.org/officeDocument/2006/relationships/slideLayout" Target="../slideLayouts/slideLayout1.xml" />
</Relationships>
</file>

<file path=ppt/slides/_rels/slide1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1.png" />
  <Relationship Id="rId2" Type="http://schemas.openxmlformats.org/officeDocument/2006/relationships/notesSlide" Target="../notesSlides/notesSlide9.xml" />
  <Relationship Id="rId1" Type="http://schemas.openxmlformats.org/officeDocument/2006/relationships/slideLayout" Target="../slideLayouts/slideLayout1.xml" />
</Relationships>
</file>

<file path=ppt/slides/_rels/slide1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2.png" />
  <Relationship Id="rId2" Type="http://schemas.openxmlformats.org/officeDocument/2006/relationships/notesSlide" Target="../notesSlides/notesSlide10.xml" />
  <Relationship Id="rId1" Type="http://schemas.openxmlformats.org/officeDocument/2006/relationships/slideLayout" Target="../slideLayouts/slideLayout1.xml" />
  <Relationship Id="rId4" Type="http://schemas.openxmlformats.org/officeDocument/2006/relationships/image" Target="../media/image23.png" />
</Relationships>
</file>

<file path=ppt/slides/_rels/slide18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19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4.png" />
  <Relationship Id="rId1" Type="http://schemas.openxmlformats.org/officeDocument/2006/relationships/slideLayout" Target="../slideLayouts/slideLayout1.xml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notesSlide" Target="../notesSlides/notesSlide2.xml" />
  <Relationship Id="rId2" Type="http://schemas.openxmlformats.org/officeDocument/2006/relationships/slideLayout" Target="../slideLayouts/slideLayout11.xml" />
  <Relationship Id="rId1" Type="http://schemas.openxmlformats.org/officeDocument/2006/relationships/tags" Target="../tags/tag4.xml" />
</Relationships>
</file>

<file path=ppt/slides/_rels/slide20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 />
</Relationships>
</file>

<file path=ppt/slides/_rels/slide21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 />
</Relationships>
</file>

<file path=ppt/slides/_rels/slide22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5.png" />
  <Relationship Id="rId1" Type="http://schemas.openxmlformats.org/officeDocument/2006/relationships/slideLayout" Target="../slideLayouts/slideLayout1.xml" />
</Relationships>
</file>

<file path=ppt/slides/_rels/slide23.xml.rels>&#65279;<?xml version="1.0" encoding="UTF-8" standalone="yes"?>
<Relationships xmlns="http://schemas.openxmlformats.org/package/2006/relationships">
  <Relationship Id="rId3" Type="http://schemas.openxmlformats.org/officeDocument/2006/relationships/hyperlink" Target="mailto:Matt.Stout@ercot.com" TargetMode="External" />
  <Relationship Id="rId2" Type="http://schemas.openxmlformats.org/officeDocument/2006/relationships/hyperlink" Target="mailto:Yvette.Landin@ercot.com" TargetMode="External" />
  <Relationship Id="rId1" Type="http://schemas.openxmlformats.org/officeDocument/2006/relationships/slideLayout" Target="../slideLayouts/slideLayout1.xml" />
</Relationships>
</file>

<file path=ppt/slides/_rels/slide3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4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8.png" />
  <Relationship Id="rId1" Type="http://schemas.openxmlformats.org/officeDocument/2006/relationships/slideLayout" Target="../slideLayouts/slideLayout1.xml" />
</Relationships>
</file>

<file path=ppt/slides/_rels/slide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9.png" /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1.xml" />
</Relationships>
</file>

<file path=ppt/slides/_rels/slide6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0.png" />
  <Relationship Id="rId2" Type="http://schemas.openxmlformats.org/officeDocument/2006/relationships/notesSlide" Target="../notesSlides/notesSlide4.xml" />
  <Relationship Id="rId1" Type="http://schemas.openxmlformats.org/officeDocument/2006/relationships/slideLayout" Target="../slideLayouts/slideLayout1.xml" />
</Relationships>
</file>

<file path=ppt/slides/_rels/slide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1.png" />
  <Relationship Id="rId2" Type="http://schemas.openxmlformats.org/officeDocument/2006/relationships/notesSlide" Target="../notesSlides/notesSlide5.xml" />
  <Relationship Id="rId1" Type="http://schemas.openxmlformats.org/officeDocument/2006/relationships/slideLayout" Target="../slideLayouts/slideLayout1.xml" />
</Relationships>
</file>

<file path=ppt/slides/_rels/slide9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3250" y="1498064"/>
            <a:ext cx="7727950" cy="3861872"/>
            <a:chOff x="603250" y="546100"/>
            <a:chExt cx="7727950" cy="3861872"/>
          </a:xfrm>
        </p:grpSpPr>
        <p:pic>
          <p:nvPicPr>
            <p:cNvPr id="9" name="Picture 8" descr="ERCOT cmyk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0" y="546100"/>
              <a:ext cx="2457704" cy="104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277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2015 Internal Control Evaluation at ERCOT</a:t>
              </a:r>
            </a:p>
            <a:p>
              <a:endParaRPr lang="en-US" b="1" dirty="0"/>
            </a:p>
            <a:p>
              <a:r>
                <a:rPr lang="en-US" sz="2000" b="1" i="1" dirty="0" smtClean="0"/>
                <a:t>Yvette Landin and Matt Stout</a:t>
              </a:r>
            </a:p>
            <a:p>
              <a:r>
                <a:rPr lang="en-US" sz="2000" b="1" i="1" dirty="0" smtClean="0"/>
                <a:t>September 17, 2015</a:t>
              </a:r>
            </a:p>
            <a:p>
              <a:r>
                <a:rPr lang="en-US" sz="2000" b="1" i="1" dirty="0" smtClean="0"/>
                <a:t>NERC Reliability Working Group (NRWG)</a:t>
              </a:r>
              <a:endParaRPr lang="en-US" sz="2000" i="1" dirty="0" smtClean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8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Control Assessment Life Cycle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379413" y="828675"/>
            <a:ext cx="8229600" cy="5116513"/>
          </a:xfrm>
        </p:spPr>
        <p:txBody>
          <a:bodyPr rtlCol="0">
            <a:normAutofit/>
          </a:bodyPr>
          <a:lstStyle/>
          <a:p>
            <a:pPr lvl="1">
              <a:buFont typeface="Arial" charset="0"/>
              <a:buChar char="–"/>
              <a:defRPr/>
            </a:pPr>
            <a:endParaRPr lang="en-US" sz="1900" dirty="0"/>
          </a:p>
          <a:p>
            <a:pPr marL="342900" lvl="1" indent="-3429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000" b="1" kern="0" dirty="0" smtClean="0"/>
          </a:p>
          <a:p>
            <a:pPr lvl="2">
              <a:buFont typeface="Arial" charset="0"/>
              <a:buChar char="•"/>
              <a:defRPr/>
            </a:pPr>
            <a:endParaRPr lang="en-US" sz="1600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1800" b="1" kern="0" dirty="0" smtClean="0"/>
          </a:p>
        </p:txBody>
      </p:sp>
      <p:sp>
        <p:nvSpPr>
          <p:cNvPr id="3" name="Curved Down Arrow 2"/>
          <p:cNvSpPr/>
          <p:nvPr/>
        </p:nvSpPr>
        <p:spPr>
          <a:xfrm rot="4882645">
            <a:off x="3031978" y="284838"/>
            <a:ext cx="4113419" cy="6069667"/>
          </a:xfrm>
          <a:prstGeom prst="curvedDownArrow">
            <a:avLst/>
          </a:prstGeom>
          <a:gradFill>
            <a:gsLst>
              <a:gs pos="47500">
                <a:srgbClr val="4E98AC"/>
              </a:gs>
              <a:gs pos="0">
                <a:srgbClr val="005386"/>
              </a:gs>
              <a:gs pos="100000">
                <a:srgbClr val="005386"/>
              </a:gs>
            </a:gsLst>
          </a:gradFill>
          <a:ln>
            <a:solidFill>
              <a:srgbClr val="0053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8" name="Picture 4" descr="C:\Users\ylandin\AppData\Local\Microsoft\Windows\Temporary Internet Files\Content.IE5\3YT2DEQG\MC90043160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261" y="1927058"/>
            <a:ext cx="1466832" cy="146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ylandin\AppData\Local\Microsoft\Windows\Temporary Internet Files\Content.IE5\YCEWHRGK\MC9004326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7976">
            <a:off x="4366918" y="1357863"/>
            <a:ext cx="1138320" cy="113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ylandin\AppData\Local\Microsoft\Windows\Temporary Internet Files\Content.IE5\3YT2DEQG\MC90043161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726" y="3666390"/>
            <a:ext cx="1412670" cy="141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ylandin\AppData\Local\Microsoft\Windows\Temporary Internet Files\Content.IE5\3YT2DEQG\MC90044131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49" y="3885479"/>
            <a:ext cx="1951559" cy="195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:\Users\ylandin\AppData\Local\Microsoft\Windows\Temporary Internet Files\Content.IE5\3YT2DEQG\MC900435241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910" y="1855664"/>
            <a:ext cx="807172" cy="34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182201" y="644023"/>
            <a:ext cx="2937647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/>
              <a:t>Business Analyst(s)</a:t>
            </a:r>
          </a:p>
          <a:p>
            <a:pPr algn="ctr"/>
            <a:r>
              <a:rPr lang="en-US" sz="1400" dirty="0" smtClean="0"/>
              <a:t>Reviews assessment questions and gathers evidence.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073900" y="3330390"/>
            <a:ext cx="17653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Business </a:t>
            </a:r>
          </a:p>
          <a:p>
            <a:pPr algn="ctr"/>
            <a:r>
              <a:rPr lang="en-US" sz="1400" u="sng" dirty="0" smtClean="0"/>
              <a:t>Owner/Manager</a:t>
            </a:r>
          </a:p>
          <a:p>
            <a:pPr algn="ctr"/>
            <a:r>
              <a:rPr lang="en-US" sz="1400" dirty="0" smtClean="0"/>
              <a:t>Reviews and approves  assessment and evidence.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686726" y="5031926"/>
            <a:ext cx="1634444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/>
              <a:t>Compliance</a:t>
            </a:r>
          </a:p>
          <a:p>
            <a:pPr algn="ctr"/>
            <a:r>
              <a:rPr lang="en-US" sz="1400" dirty="0" smtClean="0"/>
              <a:t>Final review, update in system as completed and effective.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86913" y="5539744"/>
            <a:ext cx="143933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Effective with Date</a:t>
            </a:r>
            <a:endParaRPr lang="en-US" sz="1400" dirty="0"/>
          </a:p>
        </p:txBody>
      </p:sp>
      <p:pic>
        <p:nvPicPr>
          <p:cNvPr id="31" name="Picture 11" descr="C:\Users\ylandin\AppData\Local\Microsoft\Windows\Temporary Internet Files\Content.IE5\3YT2DEQG\MC900435241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618" y="1927058"/>
            <a:ext cx="696581" cy="2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C:\Users\ylandin\AppData\Local\Microsoft\Windows\Temporary Internet Files\Content.IE5\3YT2DEQG\MC900435241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695" y="3815830"/>
            <a:ext cx="778933" cy="33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ylandin\AppData\Local\Microsoft\Windows\Temporary Internet Files\Content.IE5\YCEWHRGK\MC9004326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7976">
            <a:off x="3935247" y="1229984"/>
            <a:ext cx="1138320" cy="113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650" y="1532166"/>
            <a:ext cx="17145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/>
              <a:t>Compliance</a:t>
            </a:r>
          </a:p>
          <a:p>
            <a:pPr algn="ctr"/>
            <a:r>
              <a:rPr lang="en-US" sz="1400" dirty="0" smtClean="0"/>
              <a:t>Initiates changes and execution of assessments.</a:t>
            </a:r>
            <a:endParaRPr lang="en-US" sz="1400" dirty="0"/>
          </a:p>
        </p:txBody>
      </p:sp>
      <p:pic>
        <p:nvPicPr>
          <p:cNvPr id="1032" name="Picture 8" descr="C:\Users\ylandin\AppData\Local\Microsoft\Windows\Temporary Internet Files\Content.IE5\3YT2DEQG\MC90043161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32" y="2367094"/>
            <a:ext cx="1448736" cy="144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8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5900" y="64843"/>
            <a:ext cx="8737600" cy="611432"/>
          </a:xfrm>
        </p:spPr>
        <p:txBody>
          <a:bodyPr/>
          <a:lstStyle/>
          <a:p>
            <a:r>
              <a:rPr lang="en-US" sz="1800" dirty="0" smtClean="0"/>
              <a:t>Example – Control Assessment</a:t>
            </a:r>
            <a:endParaRPr 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4" y="1414462"/>
            <a:ext cx="803613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2" y="3014662"/>
            <a:ext cx="8992687" cy="380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00575" y="1866900"/>
            <a:ext cx="2400300" cy="2762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9664" y="684245"/>
            <a:ext cx="8316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screenshots below provide assessment details including the start date and the overall status and example of test questions to help determine if control is effective.</a:t>
            </a:r>
            <a:endParaRPr lang="en-US" sz="16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402418" y="4614862"/>
            <a:ext cx="1524001" cy="12117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5900" y="5826642"/>
            <a:ext cx="3590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Control/procedure is verified, evidence attached, and “passed</a:t>
            </a:r>
            <a:r>
              <a:rPr lang="en-US" dirty="0" smtClean="0"/>
              <a:t>”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02418" y="4954772"/>
            <a:ext cx="1524001" cy="8718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4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8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r>
              <a:rPr lang="en-US" sz="2000" dirty="0" smtClean="0"/>
              <a:t>Example of Assessment of Control to Multiple Requirements</a:t>
            </a:r>
            <a:endParaRPr lang="en-US" sz="2000" dirty="0"/>
          </a:p>
        </p:txBody>
      </p:sp>
      <p:grpSp>
        <p:nvGrpSpPr>
          <p:cNvPr id="4101" name="Group 5"/>
          <p:cNvGrpSpPr>
            <a:grpSpLocks noChangeAspect="1"/>
          </p:cNvGrpSpPr>
          <p:nvPr/>
        </p:nvGrpSpPr>
        <p:grpSpPr bwMode="auto">
          <a:xfrm>
            <a:off x="166688" y="0"/>
            <a:ext cx="8728075" cy="6011863"/>
            <a:chOff x="0" y="0"/>
            <a:chExt cx="974" cy="671"/>
          </a:xfrm>
        </p:grpSpPr>
      </p:grpSp>
      <p:grpSp>
        <p:nvGrpSpPr>
          <p:cNvPr id="4106" name="Group 10"/>
          <p:cNvGrpSpPr>
            <a:grpSpLocks noChangeAspect="1"/>
          </p:cNvGrpSpPr>
          <p:nvPr/>
        </p:nvGrpSpPr>
        <p:grpSpPr bwMode="auto">
          <a:xfrm>
            <a:off x="0" y="742950"/>
            <a:ext cx="8929688" cy="5538788"/>
            <a:chOff x="0" y="0"/>
            <a:chExt cx="811" cy="503"/>
          </a:xfrm>
        </p:grpSpPr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3" y="925461"/>
            <a:ext cx="8184597" cy="485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4705" y="3621513"/>
            <a:ext cx="329945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By testing this RUC procedure, you can assess/pass 3 requirements 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409391" y="1956392"/>
            <a:ext cx="45042" cy="16651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05924" y="2020186"/>
            <a:ext cx="1456661" cy="4253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06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</a:t>
            </a:r>
            <a:r>
              <a:rPr lang="en-US" dirty="0" err="1" smtClean="0"/>
              <a:t>auditS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7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8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Compliance Risk Methodology and Results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84734851"/>
              </p:ext>
            </p:extLst>
          </p:nvPr>
        </p:nvGraphicFramePr>
        <p:xfrm>
          <a:off x="379413" y="717177"/>
          <a:ext cx="4273269" cy="5226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60449916"/>
              </p:ext>
            </p:extLst>
          </p:nvPr>
        </p:nvGraphicFramePr>
        <p:xfrm>
          <a:off x="4285128" y="645455"/>
          <a:ext cx="4554072" cy="5298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4101" name="Group 5"/>
          <p:cNvGrpSpPr>
            <a:grpSpLocks noChangeAspect="1"/>
          </p:cNvGrpSpPr>
          <p:nvPr/>
        </p:nvGrpSpPr>
        <p:grpSpPr bwMode="auto">
          <a:xfrm>
            <a:off x="166688" y="0"/>
            <a:ext cx="8728075" cy="6011863"/>
            <a:chOff x="0" y="0"/>
            <a:chExt cx="974" cy="671"/>
          </a:xfrm>
        </p:grpSpPr>
      </p:grpSp>
      <p:grpSp>
        <p:nvGrpSpPr>
          <p:cNvPr id="4106" name="Group 10"/>
          <p:cNvGrpSpPr>
            <a:grpSpLocks noChangeAspect="1"/>
          </p:cNvGrpSpPr>
          <p:nvPr/>
        </p:nvGrpSpPr>
        <p:grpSpPr bwMode="auto">
          <a:xfrm>
            <a:off x="0" y="742950"/>
            <a:ext cx="8929688" cy="5538788"/>
            <a:chOff x="0" y="0"/>
            <a:chExt cx="811" cy="503"/>
          </a:xfrm>
        </p:grpSpPr>
      </p:grpSp>
    </p:spTree>
    <p:extLst>
      <p:ext uri="{BB962C8B-B14F-4D97-AF65-F5344CB8AC3E}">
        <p14:creationId xmlns:p14="http://schemas.microsoft.com/office/powerpoint/2010/main" val="229503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8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Risk Methodology and Results</a:t>
            </a:r>
          </a:p>
        </p:txBody>
      </p:sp>
      <p:grpSp>
        <p:nvGrpSpPr>
          <p:cNvPr id="4101" name="Group 5"/>
          <p:cNvGrpSpPr>
            <a:grpSpLocks noChangeAspect="1"/>
          </p:cNvGrpSpPr>
          <p:nvPr/>
        </p:nvGrpSpPr>
        <p:grpSpPr bwMode="auto">
          <a:xfrm>
            <a:off x="166688" y="0"/>
            <a:ext cx="8728075" cy="6011863"/>
            <a:chOff x="0" y="0"/>
            <a:chExt cx="974" cy="671"/>
          </a:xfrm>
        </p:grpSpPr>
      </p:grpSp>
      <p:grpSp>
        <p:nvGrpSpPr>
          <p:cNvPr id="4106" name="Group 10"/>
          <p:cNvGrpSpPr>
            <a:grpSpLocks noChangeAspect="1"/>
          </p:cNvGrpSpPr>
          <p:nvPr/>
        </p:nvGrpSpPr>
        <p:grpSpPr bwMode="auto">
          <a:xfrm>
            <a:off x="0" y="742950"/>
            <a:ext cx="8929688" cy="5538788"/>
            <a:chOff x="0" y="0"/>
            <a:chExt cx="811" cy="503"/>
          </a:xfrm>
        </p:grpSpPr>
      </p:grpSp>
      <p:sp>
        <p:nvSpPr>
          <p:cNvPr id="3" name="Rectangle 2"/>
          <p:cNvSpPr/>
          <p:nvPr/>
        </p:nvSpPr>
        <p:spPr>
          <a:xfrm>
            <a:off x="4191000" y="2006600"/>
            <a:ext cx="1638300" cy="317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91000" y="2527300"/>
            <a:ext cx="1638300" cy="317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91000" y="4610100"/>
            <a:ext cx="1638300" cy="317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91000" y="4038600"/>
            <a:ext cx="1638300" cy="317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91000" y="3517900"/>
            <a:ext cx="1638300" cy="317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91000" y="3027361"/>
            <a:ext cx="1638300" cy="317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513011"/>
            <a:ext cx="3298692" cy="268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>
            <a:endCxn id="3" idx="1"/>
          </p:cNvCxnSpPr>
          <p:nvPr/>
        </p:nvCxnSpPr>
        <p:spPr>
          <a:xfrm flipV="1">
            <a:off x="3403600" y="2165350"/>
            <a:ext cx="787400" cy="5651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4" idx="1"/>
          </p:cNvCxnSpPr>
          <p:nvPr/>
        </p:nvCxnSpPr>
        <p:spPr>
          <a:xfrm>
            <a:off x="3403600" y="2730500"/>
            <a:ext cx="787400" cy="4556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1" idx="1"/>
          </p:cNvCxnSpPr>
          <p:nvPr/>
        </p:nvCxnSpPr>
        <p:spPr>
          <a:xfrm>
            <a:off x="3403600" y="2730500"/>
            <a:ext cx="787400" cy="2038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75100" y="1371600"/>
            <a:ext cx="207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Subset of NERC Requirements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52413" y="1511300"/>
            <a:ext cx="207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ERCOT Compliance Risks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985000" y="2007969"/>
            <a:ext cx="1638300" cy="317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985000" y="2528669"/>
            <a:ext cx="1638300" cy="317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985000" y="4611469"/>
            <a:ext cx="1638300" cy="317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85000" y="4039969"/>
            <a:ext cx="1638300" cy="317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985000" y="3519269"/>
            <a:ext cx="1638300" cy="317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985000" y="3028730"/>
            <a:ext cx="1638300" cy="317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769100" y="1334869"/>
            <a:ext cx="207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Subset of </a:t>
            </a:r>
          </a:p>
          <a:p>
            <a:pPr algn="ctr"/>
            <a:r>
              <a:rPr lang="en-US" dirty="0" smtClean="0"/>
              <a:t>ERCOT Controls</a:t>
            </a:r>
            <a:endParaRPr lang="en-US" dirty="0"/>
          </a:p>
        </p:txBody>
      </p:sp>
      <p:cxnSp>
        <p:nvCxnSpPr>
          <p:cNvPr id="36" name="Straight Arrow Connector 35"/>
          <p:cNvCxnSpPr>
            <a:endCxn id="27" idx="1"/>
          </p:cNvCxnSpPr>
          <p:nvPr/>
        </p:nvCxnSpPr>
        <p:spPr>
          <a:xfrm flipV="1">
            <a:off x="5829300" y="2166719"/>
            <a:ext cx="1155700" cy="10741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" idx="3"/>
          </p:cNvCxnSpPr>
          <p:nvPr/>
        </p:nvCxnSpPr>
        <p:spPr>
          <a:xfrm>
            <a:off x="5829300" y="2165350"/>
            <a:ext cx="1130300" cy="22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" idx="3"/>
            <a:endCxn id="30" idx="1"/>
          </p:cNvCxnSpPr>
          <p:nvPr/>
        </p:nvCxnSpPr>
        <p:spPr>
          <a:xfrm flipV="1">
            <a:off x="5829300" y="4198719"/>
            <a:ext cx="1155700" cy="5701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" name="TextBox 2048"/>
          <p:cNvSpPr txBox="1"/>
          <p:nvPr/>
        </p:nvSpPr>
        <p:spPr>
          <a:xfrm>
            <a:off x="6781800" y="51943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Controls inventory to prioritize and assess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97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8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Critical Requirement (Focus on Risks)</a:t>
            </a:r>
          </a:p>
        </p:txBody>
      </p:sp>
      <p:grpSp>
        <p:nvGrpSpPr>
          <p:cNvPr id="4101" name="Group 5"/>
          <p:cNvGrpSpPr>
            <a:grpSpLocks noChangeAspect="1"/>
          </p:cNvGrpSpPr>
          <p:nvPr/>
        </p:nvGrpSpPr>
        <p:grpSpPr bwMode="auto">
          <a:xfrm>
            <a:off x="166688" y="0"/>
            <a:ext cx="8728075" cy="6011863"/>
            <a:chOff x="0" y="0"/>
            <a:chExt cx="974" cy="671"/>
          </a:xfrm>
        </p:grpSpPr>
      </p:grpSp>
      <p:grpSp>
        <p:nvGrpSpPr>
          <p:cNvPr id="4106" name="Group 10"/>
          <p:cNvGrpSpPr>
            <a:grpSpLocks noChangeAspect="1"/>
          </p:cNvGrpSpPr>
          <p:nvPr/>
        </p:nvGrpSpPr>
        <p:grpSpPr bwMode="auto">
          <a:xfrm>
            <a:off x="0" y="742950"/>
            <a:ext cx="8929688" cy="5538788"/>
            <a:chOff x="0" y="0"/>
            <a:chExt cx="811" cy="503"/>
          </a:xfrm>
        </p:grpSpPr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7" y="1076326"/>
            <a:ext cx="8394848" cy="419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8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Reports of Critical Requirements and Controls</a:t>
            </a:r>
          </a:p>
        </p:txBody>
      </p:sp>
      <p:grpSp>
        <p:nvGrpSpPr>
          <p:cNvPr id="4101" name="Group 5"/>
          <p:cNvGrpSpPr>
            <a:grpSpLocks noChangeAspect="1"/>
          </p:cNvGrpSpPr>
          <p:nvPr/>
        </p:nvGrpSpPr>
        <p:grpSpPr bwMode="auto">
          <a:xfrm>
            <a:off x="166688" y="0"/>
            <a:ext cx="8728075" cy="6011863"/>
            <a:chOff x="0" y="0"/>
            <a:chExt cx="974" cy="671"/>
          </a:xfrm>
        </p:grpSpPr>
      </p:grpSp>
      <p:grpSp>
        <p:nvGrpSpPr>
          <p:cNvPr id="4106" name="Group 10"/>
          <p:cNvGrpSpPr>
            <a:grpSpLocks noChangeAspect="1"/>
          </p:cNvGrpSpPr>
          <p:nvPr/>
        </p:nvGrpSpPr>
        <p:grpSpPr bwMode="auto">
          <a:xfrm>
            <a:off x="0" y="742950"/>
            <a:ext cx="8929688" cy="5538788"/>
            <a:chOff x="0" y="0"/>
            <a:chExt cx="811" cy="503"/>
          </a:xfrm>
        </p:grpSpPr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7" y="951171"/>
            <a:ext cx="7694226" cy="301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86" y="2647506"/>
            <a:ext cx="6155729" cy="307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92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Audit experience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8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NERC changes in auditing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93" y="783773"/>
            <a:ext cx="7292110" cy="452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5306107"/>
            <a:ext cx="7930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ERCOT 2015 Audit Scope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~1000 Requirements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FF0000"/>
                </a:solidFill>
              </a:rPr>
              <a:t> IRA 26 requirements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ICE </a:t>
            </a:r>
            <a:r>
              <a:rPr lang="en-US" b="1" dirty="0" smtClean="0">
                <a:solidFill>
                  <a:srgbClr val="FF0000"/>
                </a:solidFill>
              </a:rPr>
              <a:t>20 requirements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Auditors will be off-site Sep 14-18 and on-site Sep 21-25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8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2400" b="1" dirty="0" smtClean="0">
                <a:latin typeface="Arial" charset="0"/>
                <a:cs typeface="Arial" charset="0"/>
              </a:rPr>
              <a:t>Outline of discussion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0" y="848022"/>
            <a:ext cx="8229600" cy="5116513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Building Controls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Assessing Controls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Preparing for Audits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  <a:cs typeface="Arial" charset="0"/>
              </a:rPr>
              <a:t>2015 Audit Experience</a:t>
            </a: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79180" y="6538595"/>
            <a:ext cx="46482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91924AE-5107-41F8-9501-E3157F9C36A1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48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8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Audit timeline and details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416356" y="740350"/>
            <a:ext cx="8422843" cy="5315676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u="sng" dirty="0"/>
              <a:t>January 2015 – RE advised ERCOT of being scheduled for Sept audit engagement.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u="sng" dirty="0" smtClean="0"/>
              <a:t>Early May </a:t>
            </a:r>
            <a:r>
              <a:rPr lang="en-US" sz="2000" u="sng" dirty="0"/>
              <a:t>2015 </a:t>
            </a:r>
            <a:r>
              <a:rPr lang="en-US" sz="2000" u="sng" dirty="0" smtClean="0"/>
              <a:t>– RE </a:t>
            </a:r>
            <a:r>
              <a:rPr lang="en-US" sz="2000" u="sng" dirty="0"/>
              <a:t>advised ERCOT that IRA was complete </a:t>
            </a:r>
            <a:r>
              <a:rPr lang="en-US" sz="2000" u="sng" dirty="0" smtClean="0"/>
              <a:t>and invited ERCOT </a:t>
            </a:r>
            <a:r>
              <a:rPr lang="en-US" sz="2000" u="sng" dirty="0"/>
              <a:t>to engage in ICE.</a:t>
            </a:r>
            <a:endParaRPr lang="en-US" sz="2000" dirty="0"/>
          </a:p>
          <a:p>
            <a:r>
              <a:rPr lang="en-US" sz="2000" dirty="0" smtClean="0"/>
              <a:t>No </a:t>
            </a:r>
            <a:r>
              <a:rPr lang="en-US" sz="2000" dirty="0"/>
              <a:t>interaction between ERCOT and RE during IRA evaluation</a:t>
            </a:r>
          </a:p>
          <a:p>
            <a:r>
              <a:rPr lang="en-US" sz="2000" dirty="0" smtClean="0"/>
              <a:t>Audit </a:t>
            </a:r>
            <a:r>
              <a:rPr lang="en-US" sz="2000" dirty="0"/>
              <a:t>scope was unknown at this point, but told it would be “focused”</a:t>
            </a:r>
          </a:p>
          <a:p>
            <a:r>
              <a:rPr lang="en-US" sz="2000" dirty="0" smtClean="0"/>
              <a:t>ERCOT accepted </a:t>
            </a:r>
            <a:r>
              <a:rPr lang="en-US" sz="2000" dirty="0"/>
              <a:t>voluntary ICE invitation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u="sng" dirty="0" smtClean="0"/>
              <a:t>May 11, </a:t>
            </a:r>
            <a:r>
              <a:rPr lang="en-US" sz="2000" u="sng" dirty="0"/>
              <a:t>2015 </a:t>
            </a:r>
            <a:r>
              <a:rPr lang="en-US" sz="2000" u="sng" dirty="0" smtClean="0"/>
              <a:t>– ERCOT </a:t>
            </a:r>
            <a:r>
              <a:rPr lang="en-US" sz="2000" u="sng" dirty="0"/>
              <a:t>received ICE notice.</a:t>
            </a:r>
            <a:endParaRPr lang="en-US" sz="2000" dirty="0"/>
          </a:p>
          <a:p>
            <a:pPr marL="342900" lvl="1" indent="-342900">
              <a:buFont typeface="Arial"/>
              <a:buChar char="•"/>
            </a:pPr>
            <a:r>
              <a:rPr lang="en-US" sz="2100" dirty="0"/>
              <a:t>18 </a:t>
            </a:r>
            <a:r>
              <a:rPr lang="en-US" sz="2100" dirty="0" smtClean="0"/>
              <a:t>weeks </a:t>
            </a:r>
            <a:r>
              <a:rPr lang="en-US" sz="2100" dirty="0"/>
              <a:t>before audit</a:t>
            </a:r>
          </a:p>
          <a:p>
            <a:r>
              <a:rPr lang="en-US" sz="2100" dirty="0"/>
              <a:t>ICE scope for 26 requirements supporting 2 risk themes (represented the current scope of the </a:t>
            </a:r>
            <a:r>
              <a:rPr lang="en-US" sz="2000" dirty="0"/>
              <a:t>forthcoming audit)</a:t>
            </a:r>
          </a:p>
          <a:p>
            <a:r>
              <a:rPr lang="en-US" sz="2000" dirty="0" smtClean="0"/>
              <a:t>2-week </a:t>
            </a:r>
            <a:r>
              <a:rPr lang="en-US" sz="2000" dirty="0"/>
              <a:t>deadline to respond with controls (provided </a:t>
            </a:r>
            <a:r>
              <a:rPr lang="en-US" sz="2000" dirty="0" err="1"/>
              <a:t>powerpoint</a:t>
            </a:r>
            <a:r>
              <a:rPr lang="en-US" sz="2000" dirty="0"/>
              <a:t> overview of controls program, applicable procedures/controls for each requirement, and listing of dates controls last assessed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Three deliveries</a:t>
            </a:r>
            <a:endParaRPr lang="en-US" sz="20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0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24252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8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Audit timeline and details (cont.)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416356" y="740350"/>
            <a:ext cx="8422843" cy="5315676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sz="2000" u="sng" dirty="0" smtClean="0"/>
              <a:t>June 5, </a:t>
            </a:r>
            <a:r>
              <a:rPr lang="en-US" sz="2000" u="sng" dirty="0"/>
              <a:t>2015 </a:t>
            </a:r>
            <a:r>
              <a:rPr lang="en-US" sz="2000" u="sng" dirty="0" smtClean="0"/>
              <a:t>– ERCOT </a:t>
            </a:r>
            <a:r>
              <a:rPr lang="en-US" sz="2000" u="sng" dirty="0"/>
              <a:t>received formal audit </a:t>
            </a:r>
            <a:r>
              <a:rPr lang="en-US" sz="2000" u="sng" dirty="0" smtClean="0"/>
              <a:t>notice.</a:t>
            </a:r>
            <a:endParaRPr lang="en-US" sz="2000" dirty="0"/>
          </a:p>
          <a:p>
            <a:r>
              <a:rPr lang="en-US" sz="2000" dirty="0" smtClean="0"/>
              <a:t>14 weeks </a:t>
            </a:r>
            <a:r>
              <a:rPr lang="en-US" sz="2000" dirty="0"/>
              <a:t>before </a:t>
            </a:r>
            <a:r>
              <a:rPr lang="en-US" sz="2000" dirty="0" smtClean="0"/>
              <a:t>audit</a:t>
            </a:r>
          </a:p>
          <a:p>
            <a:r>
              <a:rPr lang="en-US" sz="2000" dirty="0" smtClean="0"/>
              <a:t>Due </a:t>
            </a:r>
            <a:r>
              <a:rPr lang="en-US" sz="2000" dirty="0"/>
              <a:t>date for RSAWs – July 16 (6-week turnaround time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u="sng" dirty="0"/>
              <a:t>June </a:t>
            </a:r>
            <a:r>
              <a:rPr lang="en-US" sz="2000" u="sng" dirty="0" smtClean="0"/>
              <a:t>22, </a:t>
            </a:r>
            <a:r>
              <a:rPr lang="en-US" sz="2000" u="sng" dirty="0"/>
              <a:t>2015 – ERCOT received formal audit </a:t>
            </a:r>
            <a:r>
              <a:rPr lang="en-US" sz="2000" u="sng" dirty="0" smtClean="0"/>
              <a:t>scope reduction notice.</a:t>
            </a:r>
            <a:endParaRPr lang="en-US" sz="2000" dirty="0"/>
          </a:p>
          <a:p>
            <a:r>
              <a:rPr lang="en-US" sz="2000" dirty="0"/>
              <a:t>12 </a:t>
            </a:r>
            <a:r>
              <a:rPr lang="en-US" sz="2000" dirty="0" smtClean="0"/>
              <a:t>weeks </a:t>
            </a:r>
            <a:r>
              <a:rPr lang="en-US" sz="2000" dirty="0"/>
              <a:t>before </a:t>
            </a:r>
            <a:r>
              <a:rPr lang="en-US" sz="2000" dirty="0" smtClean="0"/>
              <a:t>audit (3.5 </a:t>
            </a:r>
            <a:r>
              <a:rPr lang="en-US" sz="2000" dirty="0"/>
              <a:t>weeks remaining until RSAWs </a:t>
            </a:r>
            <a:r>
              <a:rPr lang="en-US" sz="2000" dirty="0" smtClean="0"/>
              <a:t>due)</a:t>
            </a:r>
            <a:endParaRPr lang="en-US" sz="2000" dirty="0"/>
          </a:p>
          <a:p>
            <a:r>
              <a:rPr lang="en-US" sz="2000" dirty="0" smtClean="0"/>
              <a:t>Output </a:t>
            </a:r>
            <a:r>
              <a:rPr lang="en-US" sz="2000" dirty="0"/>
              <a:t>(benefit) of ICE was that 6 of 26 requirements were removed from scope of audit.</a:t>
            </a:r>
          </a:p>
          <a:p>
            <a:pPr marL="0" indent="0">
              <a:buNone/>
              <a:defRPr/>
            </a:pPr>
            <a:endParaRPr lang="en-US" sz="1900" dirty="0" smtClean="0"/>
          </a:p>
          <a:p>
            <a:pPr marL="0" lvl="0" indent="0">
              <a:buNone/>
            </a:pPr>
            <a:r>
              <a:rPr lang="en-US" sz="2000" u="sng" dirty="0"/>
              <a:t>Received two round of questions (1-week turnaround </a:t>
            </a:r>
            <a:r>
              <a:rPr lang="en-US" sz="2000" u="sng" dirty="0" smtClean="0"/>
              <a:t>time).</a:t>
            </a:r>
          </a:p>
          <a:p>
            <a:r>
              <a:rPr lang="en-US" sz="2000" dirty="0" smtClean="0"/>
              <a:t>July 30</a:t>
            </a:r>
          </a:p>
          <a:p>
            <a:r>
              <a:rPr lang="en-US" sz="2000" dirty="0" smtClean="0"/>
              <a:t>August 20</a:t>
            </a:r>
          </a:p>
          <a:p>
            <a:r>
              <a:rPr lang="en-US" sz="2000" dirty="0" smtClean="0"/>
              <a:t>Did </a:t>
            </a:r>
            <a:r>
              <a:rPr lang="en-US" sz="2000" dirty="0"/>
              <a:t>not receive third round of questions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0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13813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8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Specific to TexasRE ICE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416357" y="740350"/>
            <a:ext cx="8229600" cy="362845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2000" b="1" kern="0" dirty="0" smtClean="0"/>
              <a:t>Controls for </a:t>
            </a:r>
            <a:r>
              <a:rPr lang="en-US" sz="2000" b="1" kern="0" dirty="0"/>
              <a:t>ICE</a:t>
            </a:r>
          </a:p>
          <a:p>
            <a:pPr>
              <a:defRPr/>
            </a:pPr>
            <a:r>
              <a:rPr lang="en-US" sz="1900" dirty="0" smtClean="0"/>
              <a:t>ERCOT submitted the inventory of key controls mapped to requirements.</a:t>
            </a:r>
          </a:p>
          <a:p>
            <a:pPr marL="0" indent="0">
              <a:buNone/>
              <a:defRPr/>
            </a:pPr>
            <a:r>
              <a:rPr lang="en-US" sz="2000" b="1" kern="0" dirty="0" smtClean="0"/>
              <a:t>Assessments for ICE</a:t>
            </a:r>
          </a:p>
          <a:p>
            <a:pPr>
              <a:defRPr/>
            </a:pPr>
            <a:r>
              <a:rPr lang="en-US" sz="1900" dirty="0" smtClean="0"/>
              <a:t>In its submission package ERCOT included a summary of the assessment history for the related controls.</a:t>
            </a:r>
          </a:p>
          <a:p>
            <a:pPr marL="0" indent="0">
              <a:buNone/>
              <a:defRPr/>
            </a:pPr>
            <a:r>
              <a:rPr lang="en-US" sz="2000" b="1" kern="0" dirty="0" smtClean="0"/>
              <a:t>Overview of Internal Controls at ERCOT</a:t>
            </a:r>
            <a:endParaRPr lang="en-US" sz="2000" b="1" kern="0" dirty="0"/>
          </a:p>
          <a:p>
            <a:pPr>
              <a:defRPr/>
            </a:pPr>
            <a:r>
              <a:rPr lang="en-US" sz="1900" dirty="0" smtClean="0"/>
              <a:t>GRC System, terminology, goals</a:t>
            </a:r>
            <a:endParaRPr lang="en-US" sz="1900" dirty="0"/>
          </a:p>
          <a:p>
            <a:pPr>
              <a:defRPr/>
            </a:pPr>
            <a:endParaRPr lang="en-US" sz="19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000" b="1" kern="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85" y="3662823"/>
            <a:ext cx="72294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8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988" y="698864"/>
            <a:ext cx="819034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 smtClean="0"/>
              <a:t>   </a:t>
            </a:r>
            <a:endParaRPr lang="en-US" altLang="en-US" sz="2000" b="1" u="sng" dirty="0"/>
          </a:p>
          <a:p>
            <a:endParaRPr lang="en-US" sz="2000" b="1" u="sng" dirty="0" smtClean="0"/>
          </a:p>
          <a:p>
            <a:endParaRPr lang="en-US" sz="2800" b="1" u="sng" dirty="0"/>
          </a:p>
          <a:p>
            <a:r>
              <a:rPr lang="en-US" sz="2800" b="1" dirty="0" smtClean="0"/>
              <a:t>Q &amp; A</a:t>
            </a:r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r>
              <a:rPr lang="en-US" sz="2000" b="1" u="sng" dirty="0">
                <a:hlinkClick r:id="rId2"/>
              </a:rPr>
              <a:t>Yvette.Landin@ercot.com</a:t>
            </a:r>
            <a:endParaRPr lang="en-US" sz="2000" b="1" u="sng" dirty="0"/>
          </a:p>
          <a:p>
            <a:r>
              <a:rPr lang="en-US" sz="2000" b="1" u="sng" dirty="0">
                <a:hlinkClick r:id="rId3"/>
              </a:rPr>
              <a:t>Matt.Stout@ercot.com</a:t>
            </a:r>
            <a:endParaRPr lang="en-US" sz="2000" b="1" u="sng" dirty="0"/>
          </a:p>
          <a:p>
            <a:endParaRPr lang="en-US" sz="2800" b="1" dirty="0" smtClean="0"/>
          </a:p>
          <a:p>
            <a:r>
              <a:rPr lang="en-US" sz="2000" b="1" dirty="0"/>
              <a:t>	</a:t>
            </a:r>
            <a:r>
              <a:rPr lang="en-US" sz="2000" b="1" dirty="0" smtClean="0"/>
              <a:t> 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Controls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" y="4267200"/>
            <a:ext cx="9143998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1295400"/>
            <a:ext cx="9143998" cy="2819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685800"/>
            <a:ext cx="200770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2Q2014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7706" y="685800"/>
            <a:ext cx="2590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3</a:t>
            </a:r>
            <a:r>
              <a:rPr lang="en-US" dirty="0" smtClean="0">
                <a:solidFill>
                  <a:srgbClr val="FFFFFF"/>
                </a:solidFill>
              </a:rPr>
              <a:t>Q2014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8506" y="685800"/>
            <a:ext cx="256429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4Q2014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2799" y="685800"/>
            <a:ext cx="1981199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1Q2015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933" y="1295400"/>
            <a:ext cx="8431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u="sng" dirty="0" smtClean="0">
                <a:solidFill>
                  <a:srgbClr val="000000"/>
                </a:solidFill>
              </a:rPr>
              <a:t>Initial </a:t>
            </a:r>
            <a:r>
              <a:rPr lang="en-US" sz="1600" b="1" u="sng" dirty="0" smtClean="0">
                <a:solidFill>
                  <a:srgbClr val="000000"/>
                </a:solidFill>
              </a:rPr>
              <a:t>NERC 693 &amp; Protocols</a:t>
            </a:r>
            <a:r>
              <a:rPr lang="en-US" sz="1600" u="sng" dirty="0" smtClean="0">
                <a:solidFill>
                  <a:srgbClr val="000000"/>
                </a:solidFill>
              </a:rPr>
              <a:t> for System Operations and Planning Effort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5105400"/>
            <a:ext cx="9143999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4343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 smtClean="0">
                <a:solidFill>
                  <a:srgbClr val="000000"/>
                </a:solidFill>
              </a:rPr>
              <a:t>NERC CIP Requirements</a:t>
            </a:r>
            <a:endParaRPr lang="en-US" sz="1600" b="1" u="sng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5126" y="4467253"/>
            <a:ext cx="2044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Develop CIP v5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453" y="5228511"/>
            <a:ext cx="2259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 smtClean="0">
                <a:solidFill>
                  <a:srgbClr val="000000"/>
                </a:solidFill>
              </a:rPr>
              <a:t>ICMP Activities via surveys</a:t>
            </a:r>
            <a:endParaRPr lang="en-US" sz="1600" b="1" u="sng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5799" y="5105400"/>
            <a:ext cx="1995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Executing </a:t>
            </a:r>
            <a:r>
              <a:rPr lang="en-US" sz="1200" dirty="0" err="1" smtClean="0">
                <a:solidFill>
                  <a:srgbClr val="000000"/>
                </a:solidFill>
              </a:rPr>
              <a:t>BrightLine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Audit with some reporting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functionality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1200" y="5105400"/>
            <a:ext cx="1659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Enhanced reports from Alert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91400" y="5105400"/>
            <a:ext cx="1491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Considering shift in framework in 2015 to COBIT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Right Triangle 13"/>
          <p:cNvSpPr/>
          <p:nvPr/>
        </p:nvSpPr>
        <p:spPr>
          <a:xfrm flipH="1">
            <a:off x="1219200" y="3455727"/>
            <a:ext cx="5943600" cy="6096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Maintain update standards/protocols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Alert Roadmap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162800" y="2209800"/>
            <a:ext cx="18288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Quality check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Close gaps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62800" y="2857500"/>
            <a:ext cx="1828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Complete NERC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self-certification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62800" y="3467100"/>
            <a:ext cx="1828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Maintain with changes to requirements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24" y="1790080"/>
            <a:ext cx="68484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4538" y="2533650"/>
            <a:ext cx="530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week mapping window for each business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8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Partnering with Business Groups</a:t>
            </a:r>
          </a:p>
        </p:txBody>
      </p:sp>
      <p:grpSp>
        <p:nvGrpSpPr>
          <p:cNvPr id="4101" name="Group 5"/>
          <p:cNvGrpSpPr>
            <a:grpSpLocks noChangeAspect="1"/>
          </p:cNvGrpSpPr>
          <p:nvPr/>
        </p:nvGrpSpPr>
        <p:grpSpPr bwMode="auto">
          <a:xfrm>
            <a:off x="166688" y="0"/>
            <a:ext cx="8728075" cy="6011863"/>
            <a:chOff x="0" y="0"/>
            <a:chExt cx="974" cy="671"/>
          </a:xfrm>
        </p:grpSpPr>
      </p:grpSp>
      <p:grpSp>
        <p:nvGrpSpPr>
          <p:cNvPr id="4106" name="Group 10"/>
          <p:cNvGrpSpPr>
            <a:grpSpLocks noChangeAspect="1"/>
          </p:cNvGrpSpPr>
          <p:nvPr/>
        </p:nvGrpSpPr>
        <p:grpSpPr bwMode="auto">
          <a:xfrm>
            <a:off x="0" y="742950"/>
            <a:ext cx="8929688" cy="5538788"/>
            <a:chOff x="0" y="0"/>
            <a:chExt cx="811" cy="503"/>
          </a:xfrm>
        </p:grpSpPr>
      </p:grpSp>
      <p:sp>
        <p:nvSpPr>
          <p:cNvPr id="2" name="Rectangle 1"/>
          <p:cNvSpPr/>
          <p:nvPr/>
        </p:nvSpPr>
        <p:spPr>
          <a:xfrm rot="19415487">
            <a:off x="3579217" y="3890699"/>
            <a:ext cx="5661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EXAMPLE ONLY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5" y="641350"/>
            <a:ext cx="9768680" cy="497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4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controls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8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Compliance system – Requirement screenshot</a:t>
            </a:r>
          </a:p>
        </p:txBody>
      </p:sp>
      <p:grpSp>
        <p:nvGrpSpPr>
          <p:cNvPr id="4101" name="Group 5"/>
          <p:cNvGrpSpPr>
            <a:grpSpLocks noChangeAspect="1"/>
          </p:cNvGrpSpPr>
          <p:nvPr/>
        </p:nvGrpSpPr>
        <p:grpSpPr bwMode="auto">
          <a:xfrm>
            <a:off x="166688" y="0"/>
            <a:ext cx="8728075" cy="6011863"/>
            <a:chOff x="0" y="0"/>
            <a:chExt cx="974" cy="671"/>
          </a:xfrm>
        </p:grpSpPr>
      </p:grpSp>
      <p:grpSp>
        <p:nvGrpSpPr>
          <p:cNvPr id="4106" name="Group 10"/>
          <p:cNvGrpSpPr>
            <a:grpSpLocks noChangeAspect="1"/>
          </p:cNvGrpSpPr>
          <p:nvPr/>
        </p:nvGrpSpPr>
        <p:grpSpPr bwMode="auto">
          <a:xfrm>
            <a:off x="0" y="742950"/>
            <a:ext cx="8929688" cy="5538788"/>
            <a:chOff x="0" y="0"/>
            <a:chExt cx="811" cy="503"/>
          </a:xfrm>
        </p:grpSpPr>
      </p:grp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67844" y="946301"/>
            <a:ext cx="8176436" cy="42211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9415487">
            <a:off x="3579217" y="3890699"/>
            <a:ext cx="5661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EXAMPLE ONLY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364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8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r>
              <a:rPr lang="en-US" sz="2000" dirty="0" smtClean="0"/>
              <a:t>Compliance Requirement mapped to multiple Internal Controls</a:t>
            </a:r>
            <a:endParaRPr lang="en-US" sz="2000" dirty="0"/>
          </a:p>
        </p:txBody>
      </p:sp>
      <p:grpSp>
        <p:nvGrpSpPr>
          <p:cNvPr id="4101" name="Group 5"/>
          <p:cNvGrpSpPr>
            <a:grpSpLocks noChangeAspect="1"/>
          </p:cNvGrpSpPr>
          <p:nvPr/>
        </p:nvGrpSpPr>
        <p:grpSpPr bwMode="auto">
          <a:xfrm>
            <a:off x="166688" y="0"/>
            <a:ext cx="8728075" cy="6011863"/>
            <a:chOff x="0" y="0"/>
            <a:chExt cx="974" cy="671"/>
          </a:xfrm>
        </p:grpSpPr>
      </p:grpSp>
      <p:grpSp>
        <p:nvGrpSpPr>
          <p:cNvPr id="4106" name="Group 10"/>
          <p:cNvGrpSpPr>
            <a:grpSpLocks noChangeAspect="1"/>
          </p:cNvGrpSpPr>
          <p:nvPr/>
        </p:nvGrpSpPr>
        <p:grpSpPr bwMode="auto">
          <a:xfrm>
            <a:off x="0" y="742950"/>
            <a:ext cx="8929688" cy="5538788"/>
            <a:chOff x="0" y="0"/>
            <a:chExt cx="811" cy="503"/>
          </a:xfrm>
        </p:grpSpPr>
      </p:grp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79413" y="871869"/>
            <a:ext cx="8158531" cy="41785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9415487">
            <a:off x="3579217" y="3890699"/>
            <a:ext cx="5661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EXAMPLE ONLY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5247" y="1676400"/>
            <a:ext cx="4043082" cy="6243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37647" y="2648980"/>
            <a:ext cx="3890682" cy="21292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8"/>
          <p:cNvSpPr>
            <a:spLocks noGrp="1"/>
          </p:cNvSpPr>
          <p:nvPr>
            <p:ph type="title"/>
          </p:nvPr>
        </p:nvSpPr>
        <p:spPr>
          <a:xfrm>
            <a:off x="379413" y="179388"/>
            <a:ext cx="8459787" cy="461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Internal Controls Assessments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379413" y="828675"/>
            <a:ext cx="8229600" cy="511651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000" dirty="0" smtClean="0"/>
              <a:t>ERCOT performs periodic “assessments” to verify controls are effective.</a:t>
            </a:r>
          </a:p>
          <a:p>
            <a:pPr lvl="1">
              <a:defRPr/>
            </a:pPr>
            <a:r>
              <a:rPr lang="en-US" sz="1600" dirty="0" smtClean="0"/>
              <a:t>Assessments are performed based on risk</a:t>
            </a:r>
          </a:p>
          <a:p>
            <a:pPr>
              <a:defRPr/>
            </a:pPr>
            <a:r>
              <a:rPr lang="en-US" sz="2000" dirty="0" smtClean="0"/>
              <a:t>ERCOT evaluates changes to requirements to ensure processes and controls are consistent with the changes.</a:t>
            </a:r>
          </a:p>
          <a:p>
            <a:pPr>
              <a:defRPr/>
            </a:pPr>
            <a:r>
              <a:rPr lang="en-US" sz="2000" dirty="0" smtClean="0"/>
              <a:t>ERCOT’s goal is to assess all NERC–related controls at least once per year.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0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22634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naomiu\LOCALS~1\Temp\articulate\presenter\imgtemp\ZwT7s9dV_files\slide0001_image001.gi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naomiu\LOCALS~1\Temp\articulate\presenter\imgtemp\xB0EvMUz_files\slide0001_image001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naomiu\LOCALS~1\Temp\articulate\presenter\imgtemp\PUdDrQ80_files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a7db290-c948-491d-b9f5-1ba6d39e1e04"/>
  <p:tag name="ARTICULATE_SLIDE_PAUSE" val="1"/>
  <p:tag name="ARTICULATE_NAV_LEVEL" val="2"/>
  <p:tag name="ARTICULATE_PLAYLIST_ID" val="-1"/>
  <p:tag name="ARTICULATE_LOCK_SLIDE" val="0"/>
  <p:tag name="ARTICULATE_SLIDE_NAV" val="10"/>
  <p:tag name="AUDIO_IMPORT" val="C:\Documents and Settings\naomiu\Desktop\Nodal101 0410\M1\slide10v2.mp3"/>
  <p:tag name="AUDIO_ID" val="630"/>
  <p:tag name="ELAPSEDTIME" val="41.0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MARGIN_1" val="0"/>
  <p:tag name="MARGIN_2" val="36"/>
  <p:tag name="MARGIN_3" val="72"/>
  <p:tag name="MARGIN_4" val="108"/>
  <p:tag name="MARGIN_5" val="144"/>
  <p:tag name="FONT_SIZE" val="16"/>
</p:tagLst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4450" cap="flat" cmpd="sng" algn="ctr">
          <a:solidFill>
            <a:schemeClr val="tx2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4450" cap="flat" cmpd="sng" algn="ctr">
          <a:solidFill>
            <a:schemeClr val="tx2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4450" cap="flat" cmpd="sng" algn="ctr">
          <a:solidFill>
            <a:schemeClr val="tx2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44450" cap="flat" cmpd="sng" algn="ctr">
          <a:solidFill>
            <a:schemeClr val="tx2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1.xml" />
</Relationships>
</file>

<file path=customXml/_rels/item2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2.xml" />
</Relationships>
</file>

<file path=customXml/_rels/item3.xml.rels>&#65279;<?xml version="1.0" encoding="UTF-8" standalone="yes"?>
<Relationships xmlns="http://schemas.openxmlformats.org/package/2006/relationships">
  <Relationship Id="rId1" Type="http://schemas.openxmlformats.org/officeDocument/2006/relationships/customXmlProps" Target="itemProps3.xml" />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  <comments xmlns="19de6804-e004-4a91-8f56-4070f03722d5" xsi:nil="true"/>
    <Status xmlns="19de6804-e004-4a91-8f56-4070f03722d5">Active</Status>
    <ArticleStartDate xmlns="http://schemas.microsoft.com/sharepoint/v3" xsi:nil="true"/>
    <TFE_x0020_Part_x0020_B_x0020_list xmlns="19de6804-e004-4a91-8f56-4070f03722d5">
      <Url xsi:nil="true"/>
      <Description xsi:nil="true"/>
    </TFE_x0020_Part_x0020_B_x0020_list>
    <_DCDateCreated xmlns="http://schemas.microsoft.com/sharepoint/v3/fields">2015-05-20T20:42:41+00:00</_DCDateCreate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2FFD6B0FAAC479DE293FE5711556A" ma:contentTypeVersion="5" ma:contentTypeDescription="Create a new document." ma:contentTypeScope="" ma:versionID="1172614af15d12008b59deb90502fe01">
  <xsd:schema xmlns:xsd="http://www.w3.org/2001/XMLSchema" xmlns:xs="http://www.w3.org/2001/XMLSchema" xmlns:p="http://schemas.microsoft.com/office/2006/metadata/properties" xmlns:ns1="http://schemas.microsoft.com/sharepoint/v3" xmlns:ns2="c34af464-7aa1-4edd-9be4-83dffc1cb926" xmlns:ns3="http://schemas.microsoft.com/sharepoint/v3/fields" xmlns:ns4="19de6804-e004-4a91-8f56-4070f03722d5" targetNamespace="http://schemas.microsoft.com/office/2006/metadata/properties" ma:root="true" ma:fieldsID="e40e14e5937ba5680c656f4455188983" ns1:_="" ns2:_="" ns3:_="" ns4:_="">
    <xsd:import namespace="http://schemas.microsoft.com/sharepoint/v3"/>
    <xsd:import namespace="c34af464-7aa1-4edd-9be4-83dffc1cb926"/>
    <xsd:import namespace="http://schemas.microsoft.com/sharepoint/v3/fields"/>
    <xsd:import namespace="19de6804-e004-4a91-8f56-4070f03722d5"/>
    <xsd:element name="properties">
      <xsd:complexType>
        <xsd:sequence>
          <xsd:element name="documentManagement">
            <xsd:complexType>
              <xsd:all>
                <xsd:element ref="ns2:Information_x0020_Classification"/>
                <xsd:element ref="ns3:_DCDateCreated" minOccurs="0"/>
                <xsd:element ref="ns4:TFE_x0020_Part_x0020_B_x0020_list" minOccurs="0"/>
                <xsd:element ref="ns4:comments" minOccurs="0"/>
                <xsd:element ref="ns1:ArticleStartDate" minOccurs="0"/>
                <xsd:element ref="ns4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rticleStartDate" ma:index="12" nillable="true" ma:displayName="Article Date" ma:description="Date of the document" ma:format="DateOnly" ma:internalName="ArticleStart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2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3" nillable="true" ma:displayName="Original Creation Date" ma:default="[today]" ma:description="The date on which this resource was created" ma:format="DateOnly" ma:internalName="_DCDateCre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de6804-e004-4a91-8f56-4070f03722d5" elementFormDefault="qualified">
    <xsd:import namespace="http://schemas.microsoft.com/office/2006/documentManagement/types"/>
    <xsd:import namespace="http://schemas.microsoft.com/office/infopath/2007/PartnerControls"/>
    <xsd:element name="TFE_x0020_Part_x0020_B_x0020_list" ma:index="10" nillable="true" ma:displayName="TFE Part B list" ma:format="Hyperlink" ma:internalName="TFE_x0020_Part_x0020_B_x0020_lis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mments" ma:index="11" nillable="true" ma:displayName="comments" ma:internalName="comments">
      <xsd:simpleType>
        <xsd:restriction base="dms:Note">
          <xsd:maxLength value="255"/>
        </xsd:restriction>
      </xsd:simpleType>
    </xsd:element>
    <xsd:element name="Status" ma:index="13" nillable="true" ma:displayName="Status" ma:default="Active" ma:format="Dropdown" ma:internalName="Status">
      <xsd:simpleType>
        <xsd:restriction base="dms:Choice">
          <xsd:enumeration value="Active"/>
          <xsd:enumeration value="Waiting"/>
          <xsd:enumeration value="Clos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sharepoint/v3/fields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19de6804-e004-4a91-8f56-4070f03722d5"/>
    <ds:schemaRef ds:uri="http://schemas.microsoft.com/office/infopath/2007/PartnerControls"/>
    <ds:schemaRef ds:uri="c34af464-7aa1-4edd-9be4-83dffc1cb926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A8952C29-4629-4E6E-8D26-0ABDC67FD4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34af464-7aa1-4edd-9be4-83dffc1cb926"/>
    <ds:schemaRef ds:uri="http://schemas.microsoft.com/sharepoint/v3/fields"/>
    <ds:schemaRef ds:uri="19de6804-e004-4a91-8f56-4070f03722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Words>571</Words>
  <Application>Microsoft Office PowerPoint</Application>
  <PresentationFormat>On-screen Show (4:3)</PresentationFormat>
  <Paragraphs>143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Office Theme</vt:lpstr>
      <vt:lpstr>Custom Design</vt:lpstr>
      <vt:lpstr>1_Custom Design</vt:lpstr>
      <vt:lpstr>2_Custom Design</vt:lpstr>
      <vt:lpstr>3_Custom Design</vt:lpstr>
      <vt:lpstr>4_Custom Design</vt:lpstr>
      <vt:lpstr>1_Office Theme</vt:lpstr>
      <vt:lpstr>PowerPoint Presentation</vt:lpstr>
      <vt:lpstr>Outline of discussion</vt:lpstr>
      <vt:lpstr>Building Controls</vt:lpstr>
      <vt:lpstr>Implementation Alert Roadmap</vt:lpstr>
      <vt:lpstr>Partnering with Business Groups</vt:lpstr>
      <vt:lpstr>Assessing controls</vt:lpstr>
      <vt:lpstr>Compliance system – Requirement screenshot</vt:lpstr>
      <vt:lpstr>Compliance Requirement mapped to multiple Internal Controls</vt:lpstr>
      <vt:lpstr>Internal Controls Assessments</vt:lpstr>
      <vt:lpstr>Control Assessment Life Cycle</vt:lpstr>
      <vt:lpstr>Example – Control Assessment</vt:lpstr>
      <vt:lpstr>Example of Assessment of Control to Multiple Requirements</vt:lpstr>
      <vt:lpstr>Preparing for auditS</vt:lpstr>
      <vt:lpstr>Compliance Risk Methodology and Results</vt:lpstr>
      <vt:lpstr>Risk Methodology and Results</vt:lpstr>
      <vt:lpstr>Critical Requirement (Focus on Risks)</vt:lpstr>
      <vt:lpstr>Reports of Critical Requirements and Controls</vt:lpstr>
      <vt:lpstr>2015 Audit experience</vt:lpstr>
      <vt:lpstr>NERC changes in auditing</vt:lpstr>
      <vt:lpstr>Audit timeline and details</vt:lpstr>
      <vt:lpstr>Audit timeline and details (cont.)</vt:lpstr>
      <vt:lpstr>Specific to TexasRE ICE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