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14"/>
  </p:notesMasterIdLst>
  <p:handoutMasterIdLst>
    <p:handoutMasterId r:id="rId15"/>
  </p:handoutMasterIdLst>
  <p:sldIdLst>
    <p:sldId id="260" r:id="rId6"/>
    <p:sldId id="263" r:id="rId7"/>
    <p:sldId id="268" r:id="rId8"/>
    <p:sldId id="269" r:id="rId9"/>
    <p:sldId id="290" r:id="rId10"/>
    <p:sldId id="292" r:id="rId11"/>
    <p:sldId id="294" r:id="rId12"/>
    <p:sldId id="293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595" autoAdjust="0"/>
  </p:normalViewPr>
  <p:slideViewPr>
    <p:cSldViewPr snapToGrid="0" snapToObjects="1">
      <p:cViewPr>
        <p:scale>
          <a:sx n="100" d="100"/>
          <a:sy n="100" d="100"/>
        </p:scale>
        <p:origin x="-1950" y="2490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-2034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58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ADDF4-2B1D-4776-9510-9D17F3C59C00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9" name="Picture 8" descr="ERCOT cmyk-01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6024691"/>
            <a:ext cx="817615" cy="3464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085849" y="6010274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50" b="1" dirty="0"/>
          </a:p>
          <a:p>
            <a:pPr algn="l"/>
            <a:r>
              <a:rPr lang="en-US" sz="1050" dirty="0" smtClean="0"/>
              <a:t>ERCOT</a:t>
            </a:r>
            <a:r>
              <a:rPr lang="en-US" sz="1050" baseline="0" dirty="0" smtClean="0"/>
              <a:t> Public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7" r:id="rId1"/>
    <p:sldLayoutId id="2147493458" r:id="rId2"/>
    <p:sldLayoutId id="2147493459" r:id="rId3"/>
    <p:sldLayoutId id="2147493460" r:id="rId4"/>
    <p:sldLayoutId id="2147493461" r:id="rId5"/>
    <p:sldLayoutId id="2147493462" r:id="rId6"/>
    <p:sldLayoutId id="214749346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3250" y="1498064"/>
            <a:ext cx="7727950" cy="4600535"/>
            <a:chOff x="603250" y="546100"/>
            <a:chExt cx="7727950" cy="4600535"/>
          </a:xfrm>
        </p:grpSpPr>
        <p:pic>
          <p:nvPicPr>
            <p:cNvPr id="9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250" y="546100"/>
              <a:ext cx="2457704" cy="10414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87400" y="2130425"/>
              <a:ext cx="7543800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ERCOT Quarterly Performance Measures  </a:t>
              </a:r>
            </a:p>
            <a:p>
              <a:endParaRPr lang="en-US" b="1" dirty="0" smtClean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 smtClean="0"/>
                <a:t> </a:t>
              </a:r>
            </a:p>
            <a:p>
              <a:r>
                <a:rPr lang="en-US" dirty="0" smtClean="0"/>
                <a:t>ERCOT Total Market Overview (</a:t>
              </a:r>
              <a:r>
                <a:rPr lang="en-US" dirty="0" smtClean="0">
                  <a:solidFill>
                    <a:srgbClr val="C00000"/>
                  </a:solidFill>
                </a:rPr>
                <a:t>Second Quarter 2015</a:t>
              </a:r>
              <a:r>
                <a:rPr lang="en-US" dirty="0" smtClean="0"/>
                <a:t>)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 smtClean="0"/>
                <a:t>ERCOT Public</a:t>
              </a:r>
            </a:p>
            <a:p>
              <a:r>
                <a:rPr lang="en-US" dirty="0" smtClean="0">
                  <a:solidFill>
                    <a:srgbClr val="C00000"/>
                  </a:solidFill>
                </a:rPr>
                <a:t>August 2015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613"/>
              <a:ext cx="6286500" cy="12700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979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Switches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866776"/>
            <a:ext cx="7467599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2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44685" cy="461665"/>
          </a:xfrm>
        </p:spPr>
        <p:txBody>
          <a:bodyPr/>
          <a:lstStyle/>
          <a:p>
            <a:r>
              <a:rPr lang="en-US" dirty="0" smtClean="0"/>
              <a:t>Standard Move-In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49" y="942978"/>
            <a:ext cx="7972426" cy="4667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6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44685" cy="461665"/>
          </a:xfrm>
        </p:spPr>
        <p:txBody>
          <a:bodyPr/>
          <a:lstStyle/>
          <a:p>
            <a:r>
              <a:rPr lang="en-US" dirty="0" smtClean="0"/>
              <a:t>Same Day Move-In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1057275"/>
            <a:ext cx="7610475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52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Move-Out</a:t>
            </a:r>
            <a:endParaRPr lang="en-US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276350"/>
            <a:ext cx="740092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90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ESI ID Create / Maintain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1362075"/>
            <a:ext cx="7124700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57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of Transactions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6" y="1466850"/>
            <a:ext cx="7305674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248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152525"/>
            <a:ext cx="639127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43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www.w3.org/XML/1998/namespace"/>
    <ds:schemaRef ds:uri="c34af464-7aa1-4edd-9be4-83dffc1cb926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4158</TotalTime>
  <Words>32</Words>
  <Application>Microsoft Office PowerPoint</Application>
  <PresentationFormat>On-screen Show (4:3)</PresentationFormat>
  <Paragraphs>16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Presentation</vt:lpstr>
      <vt:lpstr>Switches</vt:lpstr>
      <vt:lpstr>Standard Move-In</vt:lpstr>
      <vt:lpstr>Same Day Move-In</vt:lpstr>
      <vt:lpstr>Move-Out</vt:lpstr>
      <vt:lpstr>ESI ID Create / Maintain</vt:lpstr>
      <vt:lpstr>Count of Transactions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Cortez, Farrah</cp:lastModifiedBy>
  <cp:revision>215</cp:revision>
  <cp:lastPrinted>2013-01-30T23:16:36Z</cp:lastPrinted>
  <dcterms:created xsi:type="dcterms:W3CDTF">2010-04-12T23:12:02Z</dcterms:created>
  <dcterms:modified xsi:type="dcterms:W3CDTF">2015-08-14T15:48:07Z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