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connel\Documents\Inadvertent%20Stats%20Templat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connel\Documents\Inadvertent%20Stats%20Templat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IAS_Chart!$B$1</c:f>
              <c:strCache>
                <c:ptCount val="1"/>
                <c:pt idx="0">
                  <c:v>&lt; 500 IAG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cat>
            <c:strRef>
              <c:f>IAS_Chart!$A$2:$A$41</c:f>
              <c:strCache>
                <c:ptCount val="40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44</c:v>
                </c:pt>
                <c:pt idx="6">
                  <c:v>REP 51</c:v>
                </c:pt>
                <c:pt idx="7">
                  <c:v>REP 57</c:v>
                </c:pt>
                <c:pt idx="8">
                  <c:v>REP 65</c:v>
                </c:pt>
                <c:pt idx="9">
                  <c:v>REP 43</c:v>
                </c:pt>
                <c:pt idx="10">
                  <c:v>REP 49</c:v>
                </c:pt>
                <c:pt idx="11">
                  <c:v>REP 110</c:v>
                </c:pt>
                <c:pt idx="12">
                  <c:v>REP 50</c:v>
                </c:pt>
                <c:pt idx="13">
                  <c:v>REP 63</c:v>
                </c:pt>
                <c:pt idx="14">
                  <c:v>REP 67</c:v>
                </c:pt>
                <c:pt idx="15">
                  <c:v>REP 93</c:v>
                </c:pt>
                <c:pt idx="16">
                  <c:v>REP 104</c:v>
                </c:pt>
                <c:pt idx="17">
                  <c:v>REP 72</c:v>
                </c:pt>
                <c:pt idx="18">
                  <c:v>REP 40</c:v>
                </c:pt>
                <c:pt idx="19">
                  <c:v>REP 36</c:v>
                </c:pt>
                <c:pt idx="20">
                  <c:v>REP 31</c:v>
                </c:pt>
                <c:pt idx="21">
                  <c:v>REP 38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12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25</c:v>
                </c:pt>
                <c:pt idx="33">
                  <c:v>REP 16</c:v>
                </c:pt>
                <c:pt idx="34">
                  <c:v>REP 14</c:v>
                </c:pt>
                <c:pt idx="35">
                  <c:v>REP 7</c:v>
                </c:pt>
                <c:pt idx="36">
                  <c:v>REP 2</c:v>
                </c:pt>
                <c:pt idx="37">
                  <c:v>REP 6</c:v>
                </c:pt>
                <c:pt idx="38">
                  <c:v>REP 5</c:v>
                </c:pt>
                <c:pt idx="39">
                  <c:v>REP 4</c:v>
                </c:pt>
              </c:strCache>
            </c:strRef>
          </c:cat>
          <c:val>
            <c:numRef>
              <c:f>IAS_Chart!$B$2:$B$41</c:f>
              <c:numCache>
                <c:formatCode>0.00%</c:formatCode>
                <c:ptCount val="40"/>
                <c:pt idx="0">
                  <c:v>1.04166666666666E-2</c:v>
                </c:pt>
                <c:pt idx="1">
                  <c:v>0</c:v>
                </c:pt>
                <c:pt idx="2">
                  <c:v>1.26582278481012E-2</c:v>
                </c:pt>
                <c:pt idx="3">
                  <c:v>1.01010101010101E-2</c:v>
                </c:pt>
                <c:pt idx="4">
                  <c:v>0</c:v>
                </c:pt>
                <c:pt idx="5">
                  <c:v>1.006711409395972E-2</c:v>
                </c:pt>
                <c:pt idx="6">
                  <c:v>1.3333333333333299E-2</c:v>
                </c:pt>
                <c:pt idx="7">
                  <c:v>1.28755364806866E-2</c:v>
                </c:pt>
                <c:pt idx="8">
                  <c:v>0</c:v>
                </c:pt>
                <c:pt idx="9">
                  <c:v>2.01005025125628E-2</c:v>
                </c:pt>
                <c:pt idx="10">
                  <c:v>6.4308681672025697E-3</c:v>
                </c:pt>
                <c:pt idx="11">
                  <c:v>0</c:v>
                </c:pt>
                <c:pt idx="12">
                  <c:v>1.082251082251081E-2</c:v>
                </c:pt>
                <c:pt idx="13">
                  <c:v>6.7873303167420799E-3</c:v>
                </c:pt>
                <c:pt idx="14">
                  <c:v>1.3089005235602009E-2</c:v>
                </c:pt>
                <c:pt idx="15">
                  <c:v>1.4184397163120499E-2</c:v>
                </c:pt>
                <c:pt idx="16">
                  <c:v>1.4492753623188401E-2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1"/>
          <c:order val="1"/>
          <c:tx>
            <c:strRef>
              <c:f>IAS_Chart!$C$1</c:f>
              <c:strCache>
                <c:ptCount val="1"/>
                <c:pt idx="0">
                  <c:v>&lt; 500 IAL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IAS_Chart!$A$2:$A$41</c:f>
              <c:strCache>
                <c:ptCount val="40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44</c:v>
                </c:pt>
                <c:pt idx="6">
                  <c:v>REP 51</c:v>
                </c:pt>
                <c:pt idx="7">
                  <c:v>REP 57</c:v>
                </c:pt>
                <c:pt idx="8">
                  <c:v>REP 65</c:v>
                </c:pt>
                <c:pt idx="9">
                  <c:v>REP 43</c:v>
                </c:pt>
                <c:pt idx="10">
                  <c:v>REP 49</c:v>
                </c:pt>
                <c:pt idx="11">
                  <c:v>REP 110</c:v>
                </c:pt>
                <c:pt idx="12">
                  <c:v>REP 50</c:v>
                </c:pt>
                <c:pt idx="13">
                  <c:v>REP 63</c:v>
                </c:pt>
                <c:pt idx="14">
                  <c:v>REP 67</c:v>
                </c:pt>
                <c:pt idx="15">
                  <c:v>REP 93</c:v>
                </c:pt>
                <c:pt idx="16">
                  <c:v>REP 104</c:v>
                </c:pt>
                <c:pt idx="17">
                  <c:v>REP 72</c:v>
                </c:pt>
                <c:pt idx="18">
                  <c:v>REP 40</c:v>
                </c:pt>
                <c:pt idx="19">
                  <c:v>REP 36</c:v>
                </c:pt>
                <c:pt idx="20">
                  <c:v>REP 31</c:v>
                </c:pt>
                <c:pt idx="21">
                  <c:v>REP 38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12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25</c:v>
                </c:pt>
                <c:pt idx="33">
                  <c:v>REP 16</c:v>
                </c:pt>
                <c:pt idx="34">
                  <c:v>REP 14</c:v>
                </c:pt>
                <c:pt idx="35">
                  <c:v>REP 7</c:v>
                </c:pt>
                <c:pt idx="36">
                  <c:v>REP 2</c:v>
                </c:pt>
                <c:pt idx="37">
                  <c:v>REP 6</c:v>
                </c:pt>
                <c:pt idx="38">
                  <c:v>REP 5</c:v>
                </c:pt>
                <c:pt idx="39">
                  <c:v>REP 4</c:v>
                </c:pt>
              </c:strCache>
            </c:strRef>
          </c:cat>
          <c:val>
            <c:numRef>
              <c:f>IAS_Chart!$C$2:$C$41</c:f>
              <c:numCache>
                <c:formatCode>0.00%</c:formatCode>
                <c:ptCount val="40"/>
                <c:pt idx="0">
                  <c:v>0</c:v>
                </c:pt>
                <c:pt idx="1">
                  <c:v>6.6666666666666596E-2</c:v>
                </c:pt>
                <c:pt idx="2">
                  <c:v>1.26582278481012E-2</c:v>
                </c:pt>
                <c:pt idx="3">
                  <c:v>1.01010101010101E-2</c:v>
                </c:pt>
                <c:pt idx="4">
                  <c:v>3.2786885245901599E-2</c:v>
                </c:pt>
                <c:pt idx="5">
                  <c:v>6.7114093959731499E-3</c:v>
                </c:pt>
                <c:pt idx="6">
                  <c:v>6.6666666666666602E-3</c:v>
                </c:pt>
                <c:pt idx="7">
                  <c:v>0</c:v>
                </c:pt>
                <c:pt idx="8">
                  <c:v>1.5075376884422099E-2</c:v>
                </c:pt>
                <c:pt idx="9">
                  <c:v>0</c:v>
                </c:pt>
                <c:pt idx="10">
                  <c:v>6.4308681672025697E-3</c:v>
                </c:pt>
                <c:pt idx="11">
                  <c:v>1.26582278481012E-2</c:v>
                </c:pt>
                <c:pt idx="12">
                  <c:v>2.1645021645021602E-3</c:v>
                </c:pt>
                <c:pt idx="13">
                  <c:v>4.5248868778280504E-3</c:v>
                </c:pt>
                <c:pt idx="14">
                  <c:v>1.04712041884816E-2</c:v>
                </c:pt>
                <c:pt idx="15">
                  <c:v>2.1276595744680799E-2</c:v>
                </c:pt>
                <c:pt idx="16">
                  <c:v>9.6618357487922701E-3</c:v>
                </c:pt>
                <c:pt idx="17">
                  <c:v>4.5801526717557203E-2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2"/>
          <c:order val="2"/>
          <c:tx>
            <c:strRef>
              <c:f>IAS_Chart!$D$1</c:f>
              <c:strCache>
                <c:ptCount val="1"/>
                <c:pt idx="0">
                  <c:v>&lt; 2500 IAG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IAS_Chart!$A$2:$A$41</c:f>
              <c:strCache>
                <c:ptCount val="40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44</c:v>
                </c:pt>
                <c:pt idx="6">
                  <c:v>REP 51</c:v>
                </c:pt>
                <c:pt idx="7">
                  <c:v>REP 57</c:v>
                </c:pt>
                <c:pt idx="8">
                  <c:v>REP 65</c:v>
                </c:pt>
                <c:pt idx="9">
                  <c:v>REP 43</c:v>
                </c:pt>
                <c:pt idx="10">
                  <c:v>REP 49</c:v>
                </c:pt>
                <c:pt idx="11">
                  <c:v>REP 110</c:v>
                </c:pt>
                <c:pt idx="12">
                  <c:v>REP 50</c:v>
                </c:pt>
                <c:pt idx="13">
                  <c:v>REP 63</c:v>
                </c:pt>
                <c:pt idx="14">
                  <c:v>REP 67</c:v>
                </c:pt>
                <c:pt idx="15">
                  <c:v>REP 93</c:v>
                </c:pt>
                <c:pt idx="16">
                  <c:v>REP 104</c:v>
                </c:pt>
                <c:pt idx="17">
                  <c:v>REP 72</c:v>
                </c:pt>
                <c:pt idx="18">
                  <c:v>REP 40</c:v>
                </c:pt>
                <c:pt idx="19">
                  <c:v>REP 36</c:v>
                </c:pt>
                <c:pt idx="20">
                  <c:v>REP 31</c:v>
                </c:pt>
                <c:pt idx="21">
                  <c:v>REP 38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12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25</c:v>
                </c:pt>
                <c:pt idx="33">
                  <c:v>REP 16</c:v>
                </c:pt>
                <c:pt idx="34">
                  <c:v>REP 14</c:v>
                </c:pt>
                <c:pt idx="35">
                  <c:v>REP 7</c:v>
                </c:pt>
                <c:pt idx="36">
                  <c:v>REP 2</c:v>
                </c:pt>
                <c:pt idx="37">
                  <c:v>REP 6</c:v>
                </c:pt>
                <c:pt idx="38">
                  <c:v>REP 5</c:v>
                </c:pt>
                <c:pt idx="39">
                  <c:v>REP 4</c:v>
                </c:pt>
              </c:strCache>
            </c:strRef>
          </c:cat>
          <c:val>
            <c:numRef>
              <c:f>IAS_Chart!$D$2:$D$41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7.1633237822349496E-3</c:v>
                </c:pt>
                <c:pt idx="19">
                  <c:v>6.6225165562913899E-3</c:v>
                </c:pt>
                <c:pt idx="20">
                  <c:v>1.0912698412698412E-2</c:v>
                </c:pt>
                <c:pt idx="21">
                  <c:v>2.8901734104046198E-3</c:v>
                </c:pt>
                <c:pt idx="22">
                  <c:v>1.088731627653783E-2</c:v>
                </c:pt>
                <c:pt idx="23">
                  <c:v>1.547116736990151E-2</c:v>
                </c:pt>
                <c:pt idx="24">
                  <c:v>7.4731433909388098E-3</c:v>
                </c:pt>
                <c:pt idx="25">
                  <c:v>1.3809910641754601E-2</c:v>
                </c:pt>
                <c:pt idx="26">
                  <c:v>4.9924357034795697E-2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1.0226442658875E-2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3"/>
          <c:order val="3"/>
          <c:tx>
            <c:strRef>
              <c:f>IAS_Chart!$E$1</c:f>
              <c:strCache>
                <c:ptCount val="1"/>
                <c:pt idx="0">
                  <c:v>&lt; 2500 IAL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IAS_Chart!$A$2:$A$41</c:f>
              <c:strCache>
                <c:ptCount val="40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44</c:v>
                </c:pt>
                <c:pt idx="6">
                  <c:v>REP 51</c:v>
                </c:pt>
                <c:pt idx="7">
                  <c:v>REP 57</c:v>
                </c:pt>
                <c:pt idx="8">
                  <c:v>REP 65</c:v>
                </c:pt>
                <c:pt idx="9">
                  <c:v>REP 43</c:v>
                </c:pt>
                <c:pt idx="10">
                  <c:v>REP 49</c:v>
                </c:pt>
                <c:pt idx="11">
                  <c:v>REP 110</c:v>
                </c:pt>
                <c:pt idx="12">
                  <c:v>REP 50</c:v>
                </c:pt>
                <c:pt idx="13">
                  <c:v>REP 63</c:v>
                </c:pt>
                <c:pt idx="14">
                  <c:v>REP 67</c:v>
                </c:pt>
                <c:pt idx="15">
                  <c:v>REP 93</c:v>
                </c:pt>
                <c:pt idx="16">
                  <c:v>REP 104</c:v>
                </c:pt>
                <c:pt idx="17">
                  <c:v>REP 72</c:v>
                </c:pt>
                <c:pt idx="18">
                  <c:v>REP 40</c:v>
                </c:pt>
                <c:pt idx="19">
                  <c:v>REP 36</c:v>
                </c:pt>
                <c:pt idx="20">
                  <c:v>REP 31</c:v>
                </c:pt>
                <c:pt idx="21">
                  <c:v>REP 38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12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25</c:v>
                </c:pt>
                <c:pt idx="33">
                  <c:v>REP 16</c:v>
                </c:pt>
                <c:pt idx="34">
                  <c:v>REP 14</c:v>
                </c:pt>
                <c:pt idx="35">
                  <c:v>REP 7</c:v>
                </c:pt>
                <c:pt idx="36">
                  <c:v>REP 2</c:v>
                </c:pt>
                <c:pt idx="37">
                  <c:v>REP 6</c:v>
                </c:pt>
                <c:pt idx="38">
                  <c:v>REP 5</c:v>
                </c:pt>
                <c:pt idx="39">
                  <c:v>REP 4</c:v>
                </c:pt>
              </c:strCache>
            </c:strRef>
          </c:cat>
          <c:val>
            <c:numRef>
              <c:f>IAS_Chart!$E$2:$E$41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2.8653295128939801E-3</c:v>
                </c:pt>
                <c:pt idx="19">
                  <c:v>6.6225165562913899E-3</c:v>
                </c:pt>
                <c:pt idx="20">
                  <c:v>9.9206349206349201E-4</c:v>
                </c:pt>
                <c:pt idx="21">
                  <c:v>9.63391136801541E-3</c:v>
                </c:pt>
                <c:pt idx="22">
                  <c:v>4.3549265106151303E-3</c:v>
                </c:pt>
                <c:pt idx="23">
                  <c:v>2.1097046413502099E-3</c:v>
                </c:pt>
                <c:pt idx="24">
                  <c:v>2.8024287716020501E-3</c:v>
                </c:pt>
                <c:pt idx="25">
                  <c:v>4.8740861088545804E-3</c:v>
                </c:pt>
                <c:pt idx="26">
                  <c:v>3.02571860816944E-2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3.6523009495982403E-2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</c:ser>
        <c:ser>
          <c:idx val="4"/>
          <c:order val="4"/>
          <c:tx>
            <c:strRef>
              <c:f>IAS_Chart!$F$1</c:f>
              <c:strCache>
                <c:ptCount val="1"/>
                <c:pt idx="0">
                  <c:v>&gt; 2500 IAG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IAS_Chart!$A$2:$A$41</c:f>
              <c:strCache>
                <c:ptCount val="40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44</c:v>
                </c:pt>
                <c:pt idx="6">
                  <c:v>REP 51</c:v>
                </c:pt>
                <c:pt idx="7">
                  <c:v>REP 57</c:v>
                </c:pt>
                <c:pt idx="8">
                  <c:v>REP 65</c:v>
                </c:pt>
                <c:pt idx="9">
                  <c:v>REP 43</c:v>
                </c:pt>
                <c:pt idx="10">
                  <c:v>REP 49</c:v>
                </c:pt>
                <c:pt idx="11">
                  <c:v>REP 110</c:v>
                </c:pt>
                <c:pt idx="12">
                  <c:v>REP 50</c:v>
                </c:pt>
                <c:pt idx="13">
                  <c:v>REP 63</c:v>
                </c:pt>
                <c:pt idx="14">
                  <c:v>REP 67</c:v>
                </c:pt>
                <c:pt idx="15">
                  <c:v>REP 93</c:v>
                </c:pt>
                <c:pt idx="16">
                  <c:v>REP 104</c:v>
                </c:pt>
                <c:pt idx="17">
                  <c:v>REP 72</c:v>
                </c:pt>
                <c:pt idx="18">
                  <c:v>REP 40</c:v>
                </c:pt>
                <c:pt idx="19">
                  <c:v>REP 36</c:v>
                </c:pt>
                <c:pt idx="20">
                  <c:v>REP 31</c:v>
                </c:pt>
                <c:pt idx="21">
                  <c:v>REP 38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12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25</c:v>
                </c:pt>
                <c:pt idx="33">
                  <c:v>REP 16</c:v>
                </c:pt>
                <c:pt idx="34">
                  <c:v>REP 14</c:v>
                </c:pt>
                <c:pt idx="35">
                  <c:v>REP 7</c:v>
                </c:pt>
                <c:pt idx="36">
                  <c:v>REP 2</c:v>
                </c:pt>
                <c:pt idx="37">
                  <c:v>REP 6</c:v>
                </c:pt>
                <c:pt idx="38">
                  <c:v>REP 5</c:v>
                </c:pt>
                <c:pt idx="39">
                  <c:v>REP 4</c:v>
                </c:pt>
              </c:strCache>
            </c:strRef>
          </c:cat>
          <c:val>
            <c:numRef>
              <c:f>IAS_Chart!$F$2:$F$41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1.035971223021582E-2</c:v>
                </c:pt>
                <c:pt idx="28">
                  <c:v>1.9819819819819801E-2</c:v>
                </c:pt>
                <c:pt idx="29">
                  <c:v>6.2272963155163398E-3</c:v>
                </c:pt>
                <c:pt idx="30">
                  <c:v>1.0958904109589029E-2</c:v>
                </c:pt>
                <c:pt idx="31">
                  <c:v>0</c:v>
                </c:pt>
                <c:pt idx="32">
                  <c:v>1.552957599022857E-2</c:v>
                </c:pt>
                <c:pt idx="33">
                  <c:v>1.1133833219722781E-2</c:v>
                </c:pt>
                <c:pt idx="34">
                  <c:v>3.053892215568858E-2</c:v>
                </c:pt>
                <c:pt idx="35">
                  <c:v>2.3840114204139798E-2</c:v>
                </c:pt>
                <c:pt idx="36">
                  <c:v>1.767964185446538E-2</c:v>
                </c:pt>
                <c:pt idx="37">
                  <c:v>1.0936051899907319E-2</c:v>
                </c:pt>
                <c:pt idx="38">
                  <c:v>1.5188335358444702E-2</c:v>
                </c:pt>
                <c:pt idx="39">
                  <c:v>1.7119739503675561E-2</c:v>
                </c:pt>
              </c:numCache>
            </c:numRef>
          </c:val>
        </c:ser>
        <c:ser>
          <c:idx val="5"/>
          <c:order val="5"/>
          <c:tx>
            <c:strRef>
              <c:f>IAS_Chart!$G$1</c:f>
              <c:strCache>
                <c:ptCount val="1"/>
                <c:pt idx="0">
                  <c:v>&gt; 2500 IAL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IAS_Chart!$A$2:$A$41</c:f>
              <c:strCache>
                <c:ptCount val="40"/>
                <c:pt idx="0">
                  <c:v>REP 70</c:v>
                </c:pt>
                <c:pt idx="1">
                  <c:v>REP 88</c:v>
                </c:pt>
                <c:pt idx="2">
                  <c:v>REP 96</c:v>
                </c:pt>
                <c:pt idx="3">
                  <c:v>REP 61</c:v>
                </c:pt>
                <c:pt idx="4">
                  <c:v>REP 95</c:v>
                </c:pt>
                <c:pt idx="5">
                  <c:v>REP 44</c:v>
                </c:pt>
                <c:pt idx="6">
                  <c:v>REP 51</c:v>
                </c:pt>
                <c:pt idx="7">
                  <c:v>REP 57</c:v>
                </c:pt>
                <c:pt idx="8">
                  <c:v>REP 65</c:v>
                </c:pt>
                <c:pt idx="9">
                  <c:v>REP 43</c:v>
                </c:pt>
                <c:pt idx="10">
                  <c:v>REP 49</c:v>
                </c:pt>
                <c:pt idx="11">
                  <c:v>REP 110</c:v>
                </c:pt>
                <c:pt idx="12">
                  <c:v>REP 50</c:v>
                </c:pt>
                <c:pt idx="13">
                  <c:v>REP 63</c:v>
                </c:pt>
                <c:pt idx="14">
                  <c:v>REP 67</c:v>
                </c:pt>
                <c:pt idx="15">
                  <c:v>REP 93</c:v>
                </c:pt>
                <c:pt idx="16">
                  <c:v>REP 104</c:v>
                </c:pt>
                <c:pt idx="17">
                  <c:v>REP 72</c:v>
                </c:pt>
                <c:pt idx="18">
                  <c:v>REP 40</c:v>
                </c:pt>
                <c:pt idx="19">
                  <c:v>REP 36</c:v>
                </c:pt>
                <c:pt idx="20">
                  <c:v>REP 31</c:v>
                </c:pt>
                <c:pt idx="21">
                  <c:v>REP 38</c:v>
                </c:pt>
                <c:pt idx="22">
                  <c:v>REP 27</c:v>
                </c:pt>
                <c:pt idx="23">
                  <c:v>REP 30</c:v>
                </c:pt>
                <c:pt idx="24">
                  <c:v>REP 48</c:v>
                </c:pt>
                <c:pt idx="25">
                  <c:v>REP 34</c:v>
                </c:pt>
                <c:pt idx="26">
                  <c:v>REP 83</c:v>
                </c:pt>
                <c:pt idx="27">
                  <c:v>REP 12</c:v>
                </c:pt>
                <c:pt idx="28">
                  <c:v>REP 11</c:v>
                </c:pt>
                <c:pt idx="29">
                  <c:v>REP 20</c:v>
                </c:pt>
                <c:pt idx="30">
                  <c:v>REP 10</c:v>
                </c:pt>
                <c:pt idx="31">
                  <c:v>REP 35</c:v>
                </c:pt>
                <c:pt idx="32">
                  <c:v>REP 25</c:v>
                </c:pt>
                <c:pt idx="33">
                  <c:v>REP 16</c:v>
                </c:pt>
                <c:pt idx="34">
                  <c:v>REP 14</c:v>
                </c:pt>
                <c:pt idx="35">
                  <c:v>REP 7</c:v>
                </c:pt>
                <c:pt idx="36">
                  <c:v>REP 2</c:v>
                </c:pt>
                <c:pt idx="37">
                  <c:v>REP 6</c:v>
                </c:pt>
                <c:pt idx="38">
                  <c:v>REP 5</c:v>
                </c:pt>
                <c:pt idx="39">
                  <c:v>REP 4</c:v>
                </c:pt>
              </c:strCache>
            </c:strRef>
          </c:cat>
          <c:val>
            <c:numRef>
              <c:f>IAS_Chart!$G$2:$G$41</c:f>
              <c:numCache>
                <c:formatCode>0.00%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7.1942446043165402E-3</c:v>
                </c:pt>
                <c:pt idx="28">
                  <c:v>1.62162162162162E-2</c:v>
                </c:pt>
                <c:pt idx="29">
                  <c:v>4.1515308770108898E-3</c:v>
                </c:pt>
                <c:pt idx="30">
                  <c:v>2.5684931506849301E-3</c:v>
                </c:pt>
                <c:pt idx="31">
                  <c:v>0</c:v>
                </c:pt>
                <c:pt idx="32">
                  <c:v>8.7244808933868399E-3</c:v>
                </c:pt>
                <c:pt idx="33">
                  <c:v>1.8177686889343299E-3</c:v>
                </c:pt>
                <c:pt idx="34">
                  <c:v>3.5928143712574798E-3</c:v>
                </c:pt>
                <c:pt idx="35">
                  <c:v>1.0563882940756599E-2</c:v>
                </c:pt>
                <c:pt idx="36">
                  <c:v>1.22164048865619E-2</c:v>
                </c:pt>
                <c:pt idx="37">
                  <c:v>2.7340129749768298E-3</c:v>
                </c:pt>
                <c:pt idx="38">
                  <c:v>7.1688942891859004E-3</c:v>
                </c:pt>
                <c:pt idx="39">
                  <c:v>9.5219300409492297E-3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464448"/>
        <c:axId val="49492736"/>
      </c:barChart>
      <c:catAx>
        <c:axId val="4946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49492736"/>
        <c:crosses val="autoZero"/>
        <c:auto val="1"/>
        <c:lblAlgn val="ctr"/>
        <c:lblOffset val="100"/>
        <c:tickLblSkip val="1"/>
        <c:noMultiLvlLbl val="0"/>
      </c:catAx>
      <c:valAx>
        <c:axId val="49492736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94644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REC_Chart!$B$1</c:f>
              <c:strCache>
                <c:ptCount val="1"/>
                <c:pt idx="0">
                  <c:v>&lt; 250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</c:spPr>
          <c:invertIfNegative val="0"/>
          <c:cat>
            <c:strRef>
              <c:f>REC_Chart!$A$2:$A$13</c:f>
              <c:strCache>
                <c:ptCount val="12"/>
                <c:pt idx="0">
                  <c:v>REP 34</c:v>
                </c:pt>
                <c:pt idx="1">
                  <c:v>REP 47</c:v>
                </c:pt>
                <c:pt idx="2">
                  <c:v>REP 49</c:v>
                </c:pt>
                <c:pt idx="3">
                  <c:v>REP 22</c:v>
                </c:pt>
                <c:pt idx="4">
                  <c:v>REP 23</c:v>
                </c:pt>
                <c:pt idx="5">
                  <c:v>REP 59</c:v>
                </c:pt>
                <c:pt idx="6">
                  <c:v>REP 14</c:v>
                </c:pt>
                <c:pt idx="7">
                  <c:v>REP 8</c:v>
                </c:pt>
                <c:pt idx="8">
                  <c:v>REP 10</c:v>
                </c:pt>
                <c:pt idx="9">
                  <c:v>REP 11</c:v>
                </c:pt>
                <c:pt idx="10">
                  <c:v>REP 1</c:v>
                </c:pt>
                <c:pt idx="11">
                  <c:v>REP 5</c:v>
                </c:pt>
              </c:strCache>
            </c:strRef>
          </c:cat>
          <c:val>
            <c:numRef>
              <c:f>REC_Chart!$B$2:$B$13</c:f>
              <c:numCache>
                <c:formatCode>0.00%</c:formatCode>
                <c:ptCount val="12"/>
                <c:pt idx="0">
                  <c:v>1.1627906976744099E-2</c:v>
                </c:pt>
                <c:pt idx="1">
                  <c:v>1.3986013986013899E-2</c:v>
                </c:pt>
                <c:pt idx="2">
                  <c:v>1.7857142857142801E-2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1"/>
          <c:order val="1"/>
          <c:tx>
            <c:strRef>
              <c:f>REC_Chart!$C$1</c:f>
              <c:strCache>
                <c:ptCount val="1"/>
                <c:pt idx="0">
                  <c:v>&lt; 1750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REC_Chart!$A$2:$A$13</c:f>
              <c:strCache>
                <c:ptCount val="12"/>
                <c:pt idx="0">
                  <c:v>REP 34</c:v>
                </c:pt>
                <c:pt idx="1">
                  <c:v>REP 47</c:v>
                </c:pt>
                <c:pt idx="2">
                  <c:v>REP 49</c:v>
                </c:pt>
                <c:pt idx="3">
                  <c:v>REP 22</c:v>
                </c:pt>
                <c:pt idx="4">
                  <c:v>REP 23</c:v>
                </c:pt>
                <c:pt idx="5">
                  <c:v>REP 59</c:v>
                </c:pt>
                <c:pt idx="6">
                  <c:v>REP 14</c:v>
                </c:pt>
                <c:pt idx="7">
                  <c:v>REP 8</c:v>
                </c:pt>
                <c:pt idx="8">
                  <c:v>REP 10</c:v>
                </c:pt>
                <c:pt idx="9">
                  <c:v>REP 11</c:v>
                </c:pt>
                <c:pt idx="10">
                  <c:v>REP 1</c:v>
                </c:pt>
                <c:pt idx="11">
                  <c:v>REP 5</c:v>
                </c:pt>
              </c:strCache>
            </c:strRef>
          </c:cat>
          <c:val>
            <c:numRef>
              <c:f>REC_Chart!$C$2:$C$13</c:f>
              <c:numCache>
                <c:formatCode>0.00%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1.02669404517453E-2</c:v>
                </c:pt>
                <c:pt idx="4">
                  <c:v>1.8927444794952598E-2</c:v>
                </c:pt>
                <c:pt idx="5">
                  <c:v>1.88172043010752E-2</c:v>
                </c:pt>
                <c:pt idx="6">
                  <c:v>1.2974976830398499E-2</c:v>
                </c:pt>
                <c:pt idx="7">
                  <c:v>3.4941763727121398E-2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REC_Chart!$D$1</c:f>
              <c:strCache>
                <c:ptCount val="1"/>
                <c:pt idx="0">
                  <c:v>&gt; 1750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invertIfNegative val="0"/>
          <c:cat>
            <c:strRef>
              <c:f>REC_Chart!$A$2:$A$13</c:f>
              <c:strCache>
                <c:ptCount val="12"/>
                <c:pt idx="0">
                  <c:v>REP 34</c:v>
                </c:pt>
                <c:pt idx="1">
                  <c:v>REP 47</c:v>
                </c:pt>
                <c:pt idx="2">
                  <c:v>REP 49</c:v>
                </c:pt>
                <c:pt idx="3">
                  <c:v>REP 22</c:v>
                </c:pt>
                <c:pt idx="4">
                  <c:v>REP 23</c:v>
                </c:pt>
                <c:pt idx="5">
                  <c:v>REP 59</c:v>
                </c:pt>
                <c:pt idx="6">
                  <c:v>REP 14</c:v>
                </c:pt>
                <c:pt idx="7">
                  <c:v>REP 8</c:v>
                </c:pt>
                <c:pt idx="8">
                  <c:v>REP 10</c:v>
                </c:pt>
                <c:pt idx="9">
                  <c:v>REP 11</c:v>
                </c:pt>
                <c:pt idx="10">
                  <c:v>REP 1</c:v>
                </c:pt>
                <c:pt idx="11">
                  <c:v>REP 5</c:v>
                </c:pt>
              </c:strCache>
            </c:strRef>
          </c:cat>
          <c:val>
            <c:numRef>
              <c:f>REC_Chart!$D$2:$D$13</c:f>
              <c:numCache>
                <c:formatCode>0.00%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1.3633980073413699E-2</c:v>
                </c:pt>
                <c:pt idx="9">
                  <c:v>2.80433397068196E-2</c:v>
                </c:pt>
                <c:pt idx="10">
                  <c:v>1.02245754975351E-2</c:v>
                </c:pt>
                <c:pt idx="11">
                  <c:v>2.7693739818477999E-2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9538560"/>
        <c:axId val="50406528"/>
      </c:barChart>
      <c:catAx>
        <c:axId val="4953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n-US"/>
          </a:p>
        </c:txPr>
        <c:crossAx val="50406528"/>
        <c:crosses val="autoZero"/>
        <c:auto val="1"/>
        <c:lblAlgn val="ctr"/>
        <c:lblOffset val="100"/>
        <c:tickLblSkip val="1"/>
        <c:noMultiLvlLbl val="0"/>
      </c:catAx>
      <c:valAx>
        <c:axId val="50406528"/>
        <c:scaling>
          <c:orientation val="minMax"/>
        </c:scaling>
        <c:delete val="0"/>
        <c:axPos val="l"/>
        <c:majorGridlines/>
        <c:numFmt formatCode="0.00%" sourceLinked="1"/>
        <c:majorTickMark val="out"/>
        <c:minorTickMark val="none"/>
        <c:tickLblPos val="nextTo"/>
        <c:crossAx val="495385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0.91379</cdr:x>
      <cdr:y>0.27642</cdr:y>
    </cdr:from>
    <cdr:to>
      <cdr:x>1</cdr:x>
      <cdr:y>0.43981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077200" y="902421"/>
          <a:ext cx="762000" cy="533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# of Switches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9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720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90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317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5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048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03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53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6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3DA0-1BC7-4B8B-8B11-0EDE784AF834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3CB7-B707-45F9-8AE1-4D445A56E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3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</a:t>
            </a:r>
            <a:r>
              <a:rPr lang="en-US" dirty="0" smtClean="0"/>
              <a:t>2015 – IAG/IAL % Greater Than 1% of Enrollments</a:t>
            </a:r>
          </a:p>
          <a:p>
            <a:pPr algn="ctr"/>
            <a:r>
              <a:rPr lang="en-US" dirty="0" smtClean="0"/>
              <a:t>2,075</a:t>
            </a:r>
            <a:r>
              <a:rPr lang="en-US" dirty="0" smtClean="0"/>
              <a:t> </a:t>
            </a:r>
            <a:r>
              <a:rPr lang="en-US" dirty="0" smtClean="0"/>
              <a:t>Total IAG+IAL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7127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IAG/IAL % Less Than 1% of </a:t>
            </a:r>
            <a:r>
              <a:rPr lang="en-US" sz="1600" dirty="0" smtClean="0"/>
              <a:t>Enrollments</a:t>
            </a:r>
            <a:r>
              <a:rPr lang="en-US" dirty="0" smtClean="0"/>
              <a:t> - </a:t>
            </a:r>
            <a:r>
              <a:rPr lang="en-US" dirty="0" smtClean="0"/>
              <a:t>1,468 </a:t>
            </a:r>
            <a:r>
              <a:rPr lang="en-US" dirty="0" smtClean="0"/>
              <a:t>Total IAG+IAL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533400" y="4188691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IAG+IAL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01001" y="167640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# of Enrollments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06975"/>
              </p:ext>
            </p:extLst>
          </p:nvPr>
        </p:nvGraphicFramePr>
        <p:xfrm>
          <a:off x="2172277" y="5446931"/>
          <a:ext cx="4787899" cy="1000125"/>
        </p:xfrm>
        <a:graphic>
          <a:graphicData uri="http://schemas.openxmlformats.org/drawingml/2006/table">
            <a:tbl>
              <a:tblPr/>
              <a:tblGrid>
                <a:gridCol w="1082371"/>
                <a:gridCol w="926382"/>
                <a:gridCol w="926382"/>
                <a:gridCol w="926382"/>
                <a:gridCol w="926382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732398"/>
              </p:ext>
            </p:extLst>
          </p:nvPr>
        </p:nvGraphicFramePr>
        <p:xfrm>
          <a:off x="138112" y="951131"/>
          <a:ext cx="8929688" cy="3237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88265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37127" y="3048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July </a:t>
            </a:r>
            <a:r>
              <a:rPr lang="en-US" dirty="0" smtClean="0"/>
              <a:t>2015 – Rescission % Greater Than 1% of Switches</a:t>
            </a:r>
          </a:p>
          <a:p>
            <a:pPr algn="ctr"/>
            <a:r>
              <a:rPr lang="en-US" dirty="0" smtClean="0"/>
              <a:t>638 </a:t>
            </a:r>
            <a:r>
              <a:rPr lang="en-US" dirty="0" smtClean="0"/>
              <a:t>Total Rescission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37127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Rescission % Less Than 1% of </a:t>
            </a:r>
            <a:r>
              <a:rPr lang="en-US" sz="1600" dirty="0" smtClean="0"/>
              <a:t>Switches</a:t>
            </a:r>
            <a:r>
              <a:rPr lang="en-US" dirty="0" smtClean="0"/>
              <a:t> - </a:t>
            </a:r>
            <a:r>
              <a:rPr lang="en-US" dirty="0" smtClean="0"/>
              <a:t>246 </a:t>
            </a:r>
            <a:r>
              <a:rPr lang="en-US" dirty="0" smtClean="0"/>
              <a:t>Total Rescission</a:t>
            </a:r>
          </a:p>
          <a:p>
            <a:pPr algn="ctr"/>
            <a:r>
              <a:rPr lang="en-US" dirty="0" smtClean="0"/>
              <a:t>Retail Electric Provider Counts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57200" y="4191000"/>
            <a:ext cx="7629427" cy="457200"/>
          </a:xfrm>
          <a:prstGeom prst="rightArrow">
            <a:avLst/>
          </a:prstGeom>
          <a:gradFill flip="none" rotWithShape="1">
            <a:gsLst>
              <a:gs pos="84000">
                <a:srgbClr val="EB9148"/>
              </a:gs>
              <a:gs pos="15000">
                <a:srgbClr val="F2B685"/>
              </a:gs>
              <a:gs pos="0">
                <a:schemeClr val="bg1"/>
              </a:gs>
              <a:gs pos="100000">
                <a:srgbClr val="FF0000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Gaining REP by total Rescission count (Low to High)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9972890"/>
              </p:ext>
            </p:extLst>
          </p:nvPr>
        </p:nvGraphicFramePr>
        <p:xfrm>
          <a:off x="152400" y="926379"/>
          <a:ext cx="8839200" cy="32646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3585993"/>
              </p:ext>
            </p:extLst>
          </p:nvPr>
        </p:nvGraphicFramePr>
        <p:xfrm>
          <a:off x="2223077" y="5497731"/>
          <a:ext cx="4686299" cy="1000125"/>
        </p:xfrm>
        <a:graphic>
          <a:graphicData uri="http://schemas.openxmlformats.org/drawingml/2006/table">
            <a:tbl>
              <a:tblPr/>
              <a:tblGrid>
                <a:gridCol w="1085383"/>
                <a:gridCol w="900229"/>
                <a:gridCol w="900229"/>
                <a:gridCol w="900229"/>
                <a:gridCol w="900229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Percent of Switches Resulting in Rescission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Switch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&lt;= 250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250 and &lt;=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&gt; 1750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818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11821</TotalTime>
  <Words>200</Words>
  <Application>Microsoft Office PowerPoint</Application>
  <PresentationFormat>On-screen Show (4:3)</PresentationFormat>
  <Paragraphs>54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Connel, Seth</dc:creator>
  <cp:lastModifiedBy>Connel, Seth</cp:lastModifiedBy>
  <cp:revision>40</cp:revision>
  <cp:lastPrinted>2015-09-30T15:37:38Z</cp:lastPrinted>
  <dcterms:created xsi:type="dcterms:W3CDTF">2015-08-28T15:49:38Z</dcterms:created>
  <dcterms:modified xsi:type="dcterms:W3CDTF">2015-10-02T20:25:24Z</dcterms:modified>
</cp:coreProperties>
</file>