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10</a:t>
              </a:r>
              <a:r>
                <a:rPr lang="en-US" dirty="0" smtClean="0"/>
                <a:t>/06/15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10</a:t>
            </a:r>
            <a:r>
              <a:rPr lang="en-US" sz="1050" i="1" dirty="0" smtClean="0">
                <a:solidFill>
                  <a:prstClr val="black"/>
                </a:solidFill>
              </a:rPr>
              <a:t>/06/15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10</a:t>
            </a:r>
            <a:r>
              <a:rPr lang="en-US" sz="2400" b="1" dirty="0" smtClean="0">
                <a:solidFill>
                  <a:prstClr val="black"/>
                </a:solidFill>
              </a:rPr>
              <a:t>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10</a:t>
            </a:r>
            <a:r>
              <a:rPr lang="en-US" kern="0" dirty="0" smtClean="0">
                <a:solidFill>
                  <a:prstClr val="black"/>
                </a:solidFill>
              </a:rPr>
              <a:t>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In-Flight Testing: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CRs </a:t>
            </a:r>
            <a:r>
              <a:rPr lang="en-US" sz="1800" b="0" dirty="0" smtClean="0">
                <a:solidFill>
                  <a:prstClr val="black"/>
                </a:solidFill>
              </a:rPr>
              <a:t>are testing </a:t>
            </a:r>
            <a:r>
              <a:rPr lang="en-US" sz="1800" b="0" dirty="0">
                <a:solidFill>
                  <a:prstClr val="black"/>
                </a:solidFill>
              </a:rPr>
              <a:t>(Including 1 additional </a:t>
            </a:r>
            <a:r>
              <a:rPr lang="en-US" sz="1800" b="0" dirty="0" smtClean="0">
                <a:solidFill>
                  <a:prstClr val="black"/>
                </a:solidFill>
              </a:rPr>
              <a:t>DUNS and 1 PUCT Option 2)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>
                <a:solidFill>
                  <a:prstClr val="black"/>
                </a:solidFill>
              </a:rPr>
              <a:t>5</a:t>
            </a:r>
            <a:r>
              <a:rPr lang="en-US" sz="1800" b="0" dirty="0" smtClean="0">
                <a:solidFill>
                  <a:prstClr val="black"/>
                </a:solidFill>
              </a:rPr>
              <a:t> CRs are adding </a:t>
            </a:r>
            <a:r>
              <a:rPr lang="en-US" sz="1800" b="0" dirty="0">
                <a:solidFill>
                  <a:prstClr val="black"/>
                </a:solidFill>
              </a:rPr>
              <a:t>a new </a:t>
            </a:r>
            <a:r>
              <a:rPr lang="en-US" sz="1800" b="0" dirty="0" smtClean="0">
                <a:solidFill>
                  <a:prstClr val="black"/>
                </a:solidFill>
              </a:rPr>
              <a:t>territory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1,436 </a:t>
            </a:r>
            <a:r>
              <a:rPr lang="en-US" sz="1800" b="0" dirty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are</a:t>
            </a:r>
            <a:r>
              <a:rPr lang="en-US" sz="1800" b="0" dirty="0" smtClean="0">
                <a:solidFill>
                  <a:prstClr val="black"/>
                </a:solidFill>
              </a:rPr>
              <a:t> scheduled </a:t>
            </a:r>
            <a:r>
              <a:rPr lang="en-US" sz="1800" b="0" dirty="0">
                <a:solidFill>
                  <a:prstClr val="black"/>
                </a:solidFill>
              </a:rPr>
              <a:t>including connectivity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Adhoc Period Testing:</a:t>
            </a: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is testing for Change of Service Provider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is adding a DUNS+4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7</a:t>
            </a:r>
            <a:r>
              <a:rPr lang="en-US" sz="1800" b="0" dirty="0" smtClean="0">
                <a:solidFill>
                  <a:prstClr val="black"/>
                </a:solidFill>
              </a:rPr>
              <a:t> CRs are testing </a:t>
            </a:r>
            <a:r>
              <a:rPr lang="en-US" sz="1800" b="0" dirty="0">
                <a:solidFill>
                  <a:prstClr val="black"/>
                </a:solidFill>
              </a:rPr>
              <a:t>connectivity with all partners due </a:t>
            </a:r>
            <a:r>
              <a:rPr lang="en-US" sz="1800" b="0" dirty="0" smtClean="0">
                <a:solidFill>
                  <a:prstClr val="black"/>
                </a:solidFill>
              </a:rPr>
              <a:t>to system changes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</a:t>
            </a:r>
            <a:r>
              <a:rPr lang="en-US" sz="1800" b="0" dirty="0" smtClean="0">
                <a:solidFill>
                  <a:prstClr val="black"/>
                </a:solidFill>
              </a:rPr>
              <a:t>has 510 </a:t>
            </a:r>
            <a:r>
              <a:rPr lang="en-US" sz="1800" b="0" dirty="0">
                <a:solidFill>
                  <a:prstClr val="black"/>
                </a:solidFill>
              </a:rPr>
              <a:t>total tasks </a:t>
            </a:r>
            <a:r>
              <a:rPr lang="en-US" sz="1800" b="0" dirty="0" smtClean="0">
                <a:solidFill>
                  <a:prstClr val="black"/>
                </a:solidFill>
              </a:rPr>
              <a:t>scheduled including connectivity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10</a:t>
            </a:r>
            <a:r>
              <a:rPr lang="en-US" sz="1050" i="1" dirty="0" smtClean="0">
                <a:solidFill>
                  <a:prstClr val="black"/>
                </a:solidFill>
              </a:rPr>
              <a:t>/06/15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1015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began 09/02/15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signup </a:t>
            </a:r>
            <a:r>
              <a:rPr lang="en-US" sz="1800" b="0" dirty="0">
                <a:solidFill>
                  <a:prstClr val="black"/>
                </a:solidFill>
              </a:rPr>
              <a:t>deadline </a:t>
            </a:r>
            <a:r>
              <a:rPr lang="en-US" sz="1800" b="0" dirty="0" smtClean="0">
                <a:solidFill>
                  <a:prstClr val="black"/>
                </a:solidFill>
              </a:rPr>
              <a:t>wa</a:t>
            </a:r>
            <a:r>
              <a:rPr lang="en-US" sz="1800" b="0" dirty="0" smtClean="0">
                <a:solidFill>
                  <a:prstClr val="black"/>
                </a:solidFill>
              </a:rPr>
              <a:t>s </a:t>
            </a:r>
            <a:r>
              <a:rPr lang="en-US" sz="1800" b="0" dirty="0" smtClean="0">
                <a:solidFill>
                  <a:prstClr val="black"/>
                </a:solidFill>
              </a:rPr>
              <a:t>09/09/15 (Adhoc,10/23/15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Connectivity </a:t>
            </a:r>
            <a:r>
              <a:rPr lang="en-US" sz="1800" b="0" dirty="0">
                <a:solidFill>
                  <a:prstClr val="black"/>
                </a:solidFill>
              </a:rPr>
              <a:t>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</a:t>
            </a:r>
            <a:r>
              <a:rPr lang="en-US" sz="1800" b="0" dirty="0" smtClean="0">
                <a:solidFill>
                  <a:prstClr val="black"/>
                </a:solidFill>
              </a:rPr>
              <a:t>s </a:t>
            </a:r>
            <a:r>
              <a:rPr lang="en-US" sz="1800" b="0" dirty="0" smtClean="0">
                <a:solidFill>
                  <a:prstClr val="black"/>
                </a:solidFill>
              </a:rPr>
              <a:t>09/15/15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10/02/15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began </a:t>
            </a:r>
            <a:r>
              <a:rPr lang="en-US" sz="1800" b="0" dirty="0" smtClean="0">
                <a:solidFill>
                  <a:prstClr val="black"/>
                </a:solidFill>
              </a:rPr>
              <a:t>10/05/15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concludes on 10/16/15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11/25/15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</a:t>
            </a:r>
            <a:r>
              <a:rPr lang="en-US" sz="1800" b="0" dirty="0">
                <a:solidFill>
                  <a:prstClr val="black"/>
                </a:solidFill>
              </a:rPr>
              <a:t>Testing begins </a:t>
            </a:r>
            <a:r>
              <a:rPr lang="en-US" sz="1800" b="0" dirty="0" smtClean="0">
                <a:solidFill>
                  <a:prstClr val="black"/>
                </a:solidFill>
              </a:rPr>
              <a:t>10/19/2015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All scripts are expected to be completed by 11/13/2015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10</a:t>
            </a:r>
            <a:r>
              <a:rPr lang="en-US" sz="1050" i="1" dirty="0" smtClean="0">
                <a:solidFill>
                  <a:prstClr val="black"/>
                </a:solidFill>
              </a:rPr>
              <a:t>/06/15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</TotalTime>
  <Words>177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190</cp:revision>
  <cp:lastPrinted>2013-01-30T23:16:36Z</cp:lastPrinted>
  <dcterms:created xsi:type="dcterms:W3CDTF">2010-04-12T23:12:02Z</dcterms:created>
  <dcterms:modified xsi:type="dcterms:W3CDTF">2015-10-05T17:01:25Z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