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3"/>
  </p:notesMasterIdLst>
  <p:handoutMasterIdLst>
    <p:handoutMasterId r:id="rId14"/>
  </p:handoutMasterIdLst>
  <p:sldIdLst>
    <p:sldId id="401" r:id="rId8"/>
    <p:sldId id="406" r:id="rId9"/>
    <p:sldId id="409" r:id="rId10"/>
    <p:sldId id="410" r:id="rId11"/>
    <p:sldId id="411" r:id="rId12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3" d="100"/>
          <a:sy n="133" d="100"/>
        </p:scale>
        <p:origin x="-222" y="-78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Outage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October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latin typeface="Calibri"/>
                <a:ea typeface="Calibri"/>
                <a:cs typeface="Times New Roman"/>
              </a:rPr>
              <a:t>UNIX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Servers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Multiple hosts per frame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Largely database servers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Four frames per Production data center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Vendor identifies potential hardware issue with ERCOT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frames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 smtClean="0">
                <a:latin typeface="Calibri"/>
                <a:ea typeface="Calibri"/>
                <a:cs typeface="Times New Roman"/>
              </a:rPr>
              <a:t>ERCOT executing a plan to replace all impacted frame hardware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Application Classifications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Core: Grid and Market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Non-Core: Market Data Transparency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Commercial Systems: Retail, Settlements, Web Services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 smtClean="0">
                <a:latin typeface="Calibri"/>
                <a:ea typeface="Calibri"/>
                <a:cs typeface="Times New Roman"/>
              </a:rPr>
              <a:t>09/20/15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 smtClean="0">
                <a:latin typeface="Calibri"/>
                <a:ea typeface="Calibri"/>
                <a:cs typeface="Times New Roman"/>
              </a:rPr>
              <a:t>17:42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UNIX Production frame failure in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Taylor data center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Impacts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Components of the ERCOT Market Information System (MIS) including: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Report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publishing to the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MIS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400" dirty="0" smtClean="0">
                <a:latin typeface="Calibri"/>
                <a:ea typeface="Calibri"/>
                <a:cs typeface="Times New Roman"/>
              </a:rPr>
              <a:t>Downloading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of extracts and reports from MIS and External Web Services (EWS)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MIS and ERCOT.com dashboards and displays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MOTE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NMMS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Find ESIID (intermittent)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alibri"/>
                <a:ea typeface="Calibri"/>
                <a:cs typeface="Times New Roman"/>
              </a:rPr>
              <a:t> 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Vendor contacted for frame hardware replacement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 dirty="0">
                <a:latin typeface="Calibri"/>
                <a:ea typeface="Calibri"/>
                <a:cs typeface="Times New Roman"/>
              </a:rPr>
              <a:t>09/21/15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04:10 Frame hardware replacement completed, all impacted hosts back online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05:00 All impacted databases online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Vendor identified further errors on the impacted frame, requested additional downtime to address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ERCOT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planned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for site failover of impacted applications/databases to </a:t>
            </a:r>
            <a:r>
              <a:rPr lang="en-US" sz="1400" dirty="0" smtClean="0">
                <a:latin typeface="Calibri"/>
                <a:ea typeface="Calibri"/>
                <a:cs typeface="Times New Roman"/>
              </a:rPr>
              <a:t>Bastrop data center, </a:t>
            </a:r>
            <a:r>
              <a:rPr lang="en-US" sz="1400" dirty="0">
                <a:latin typeface="Calibri"/>
                <a:ea typeface="Calibri"/>
                <a:cs typeface="Times New Roman"/>
              </a:rPr>
              <a:t>beginning at 17:00 to minimize Market impact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400" dirty="0">
                <a:latin typeface="Calibri"/>
                <a:ea typeface="Calibri"/>
                <a:cs typeface="Times New Roman"/>
              </a:rPr>
              <a:t>ERCOT Release 5 implementation schedule delayed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dirty="0">
                <a:latin typeface="Calibri"/>
                <a:ea typeface="Calibri"/>
                <a:cs typeface="Times New Roman"/>
              </a:rPr>
              <a:t>17:00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– 19:30 ERCOT </a:t>
            </a:r>
            <a:r>
              <a:rPr lang="en-US" sz="1400" b="0" dirty="0">
                <a:latin typeface="Calibri"/>
                <a:ea typeface="Calibri"/>
                <a:cs typeface="Times New Roman"/>
              </a:rPr>
              <a:t>executes site failover of impacted </a:t>
            </a:r>
            <a:r>
              <a:rPr lang="en-US" sz="1400" b="0" dirty="0" smtClean="0">
                <a:latin typeface="Calibri"/>
                <a:ea typeface="Calibri"/>
                <a:cs typeface="Times New Roman"/>
              </a:rPr>
              <a:t>applications/databases to Bastrop data center</a:t>
            </a:r>
            <a:endParaRPr lang="en-US" sz="1400" b="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b="0" dirty="0">
              <a:latin typeface="Calibri"/>
              <a:ea typeface="Calibri"/>
              <a:cs typeface="Times New Roman"/>
            </a:endParaRPr>
          </a:p>
          <a:p>
            <a:pPr marL="114300" indent="0">
              <a:buNone/>
            </a:pPr>
            <a:endParaRPr lang="en-US" sz="1400" b="1" dirty="0"/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1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09/22/15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dirty="0">
                <a:latin typeface="Calibri"/>
                <a:ea typeface="Calibri"/>
                <a:cs typeface="Times New Roman"/>
              </a:rPr>
              <a:t>01:28 ERCOT/vendor complete repair of impacted frame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Release 5 implementation resumed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accelerates plan to replace remaining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impacted frame hardware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10/02/15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 executes site failover of applications impacted by 09/20/15 failure to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10/03/15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ERCOT/vendor complete repair of two frames in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Bastrop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Future efforts: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latin typeface="Calibri"/>
                <a:ea typeface="Calibri"/>
                <a:cs typeface="Times New Roman"/>
              </a:rPr>
              <a:t>10/08/15 – 10/11/15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Site failovers of applications from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center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to Bastrop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600" dirty="0">
                <a:latin typeface="Calibri"/>
                <a:ea typeface="Calibri"/>
                <a:cs typeface="Times New Roman"/>
              </a:rPr>
              <a:t>Repair all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impacted </a:t>
            </a:r>
            <a:r>
              <a:rPr lang="en-US" sz="1600" dirty="0">
                <a:latin typeface="Calibri"/>
                <a:ea typeface="Calibri"/>
                <a:cs typeface="Times New Roman"/>
              </a:rPr>
              <a:t>frames in </a:t>
            </a:r>
            <a:r>
              <a:rPr lang="en-US" sz="1600" dirty="0" smtClean="0">
                <a:latin typeface="Calibri"/>
                <a:ea typeface="Calibri"/>
                <a:cs typeface="Times New Roman"/>
              </a:rPr>
              <a:t>Taylor data center</a:t>
            </a:r>
            <a:endParaRPr lang="en-US" sz="1600" dirty="0">
              <a:latin typeface="Calibri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Times New Roman"/>
              </a:rPr>
              <a:t> </a:t>
            </a:r>
          </a:p>
          <a:p>
            <a:pPr marL="0" lv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6738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October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Questions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772885"/>
            <a:ext cx="84582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  <p:pic>
        <p:nvPicPr>
          <p:cNvPr id="1027" name="Picture 3" descr="C:\Users\dpagliai\AppData\Local\Microsoft\Windows\Temporary Internet Files\Content.IE5\OEU2UQMW\Question_Mark_Ic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88" y="1893094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6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c34af464-7aa1-4edd-9be4-83dffc1cb926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8882</TotalTime>
  <Words>148</Words>
  <Application>Microsoft Office PowerPoint</Application>
  <PresentationFormat>On-screen Show (4:3)</PresentationFormat>
  <Paragraphs>113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Custom Design</vt:lpstr>
      <vt:lpstr>1_Custom Design</vt:lpstr>
      <vt:lpstr>2_Custom Design</vt:lpstr>
      <vt:lpstr>3_Custom Design</vt:lpstr>
      <vt:lpstr>Information Technology Outage Report</vt:lpstr>
      <vt:lpstr>Background</vt:lpstr>
      <vt:lpstr>Timeline</vt:lpstr>
      <vt:lpstr>Timeline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391</cp:revision>
  <cp:lastPrinted>2015-03-02T23:22:39Z</cp:lastPrinted>
  <dcterms:created xsi:type="dcterms:W3CDTF">2010-04-12T23:12:02Z</dcterms:created>
  <dcterms:modified xsi:type="dcterms:W3CDTF">2015-10-05T18:49:22Z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