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31"/>
  </p:notesMasterIdLst>
  <p:handoutMasterIdLst>
    <p:handoutMasterId r:id="rId32"/>
  </p:handoutMasterIdLst>
  <p:sldIdLst>
    <p:sldId id="260" r:id="rId6"/>
    <p:sldId id="261" r:id="rId7"/>
    <p:sldId id="264" r:id="rId8"/>
    <p:sldId id="281" r:id="rId9"/>
    <p:sldId id="265" r:id="rId10"/>
    <p:sldId id="266" r:id="rId11"/>
    <p:sldId id="267" r:id="rId12"/>
    <p:sldId id="268" r:id="rId13"/>
    <p:sldId id="269" r:id="rId14"/>
    <p:sldId id="270" r:id="rId15"/>
    <p:sldId id="271" r:id="rId16"/>
    <p:sldId id="272" r:id="rId17"/>
    <p:sldId id="282" r:id="rId18"/>
    <p:sldId id="273" r:id="rId19"/>
    <p:sldId id="274" r:id="rId20"/>
    <p:sldId id="275" r:id="rId21"/>
    <p:sldId id="283" r:id="rId22"/>
    <p:sldId id="285" r:id="rId23"/>
    <p:sldId id="284" r:id="rId24"/>
    <p:sldId id="286" r:id="rId25"/>
    <p:sldId id="276" r:id="rId26"/>
    <p:sldId id="280" r:id="rId27"/>
    <p:sldId id="277" r:id="rId28"/>
    <p:sldId id="278" r:id="rId29"/>
    <p:sldId id="279"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1427" autoAdjust="0"/>
  </p:normalViewPr>
  <p:slideViewPr>
    <p:cSldViewPr snapToGrid="0" snapToObjects="1">
      <p:cViewPr>
        <p:scale>
          <a:sx n="100" d="100"/>
          <a:sy n="100" d="100"/>
        </p:scale>
        <p:origin x="1062" y="-42"/>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rcot.com\users\pdu\regulation_2016_new\year%202015\2014\Compare%20between%20current%20and%20ne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rcot.com\users\pdu\regulation_2016_new\year%202015\2014\Compare%20between%20current%20and%20new.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Jan. 2015 Reg-Up </a:t>
            </a:r>
            <a:r>
              <a:rPr lang="en-US" dirty="0" smtClean="0"/>
              <a:t>Requirement</a:t>
            </a:r>
            <a:r>
              <a:rPr lang="en-US" baseline="0" dirty="0" smtClean="0"/>
              <a:t> </a:t>
            </a:r>
            <a:r>
              <a:rPr lang="en-US" baseline="0" dirty="0"/>
              <a:t>(MW)</a:t>
            </a:r>
            <a:endParaRPr lang="en-US" dirty="0"/>
          </a:p>
        </c:rich>
      </c:tx>
      <c:layout/>
      <c:overlay val="0"/>
    </c:title>
    <c:autoTitleDeleted val="0"/>
    <c:plotArea>
      <c:layout/>
      <c:barChart>
        <c:barDir val="col"/>
        <c:grouping val="clustered"/>
        <c:varyColors val="0"/>
        <c:ser>
          <c:idx val="0"/>
          <c:order val="0"/>
          <c:tx>
            <c:strRef>
              <c:f>Jan!$C$8</c:f>
              <c:strCache>
                <c:ptCount val="1"/>
                <c:pt idx="0">
                  <c:v>Current</c:v>
                </c:pt>
              </c:strCache>
            </c:strRef>
          </c:tx>
          <c:spPr>
            <a:solidFill>
              <a:schemeClr val="tx1"/>
            </a:solidFill>
          </c:spPr>
          <c:invertIfNegative val="0"/>
          <c:cat>
            <c:numRef>
              <c:f>Jan!$B$9:$B$32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Jan!$C$9:$C$32</c:f>
              <c:numCache>
                <c:formatCode>General</c:formatCode>
                <c:ptCount val="24"/>
                <c:pt idx="0">
                  <c:v>363</c:v>
                </c:pt>
                <c:pt idx="1">
                  <c:v>294</c:v>
                </c:pt>
                <c:pt idx="2">
                  <c:v>283</c:v>
                </c:pt>
                <c:pt idx="3">
                  <c:v>299</c:v>
                </c:pt>
                <c:pt idx="4">
                  <c:v>420</c:v>
                </c:pt>
                <c:pt idx="5">
                  <c:v>597</c:v>
                </c:pt>
                <c:pt idx="6">
                  <c:v>830</c:v>
                </c:pt>
                <c:pt idx="7">
                  <c:v>475</c:v>
                </c:pt>
                <c:pt idx="8">
                  <c:v>413</c:v>
                </c:pt>
                <c:pt idx="9">
                  <c:v>408</c:v>
                </c:pt>
                <c:pt idx="10">
                  <c:v>400</c:v>
                </c:pt>
                <c:pt idx="11">
                  <c:v>416</c:v>
                </c:pt>
                <c:pt idx="12">
                  <c:v>370</c:v>
                </c:pt>
                <c:pt idx="13">
                  <c:v>420</c:v>
                </c:pt>
                <c:pt idx="14">
                  <c:v>295</c:v>
                </c:pt>
                <c:pt idx="15">
                  <c:v>306</c:v>
                </c:pt>
                <c:pt idx="16">
                  <c:v>400</c:v>
                </c:pt>
                <c:pt idx="17">
                  <c:v>593</c:v>
                </c:pt>
                <c:pt idx="18">
                  <c:v>464</c:v>
                </c:pt>
                <c:pt idx="19">
                  <c:v>273</c:v>
                </c:pt>
                <c:pt idx="20">
                  <c:v>313</c:v>
                </c:pt>
                <c:pt idx="21">
                  <c:v>361</c:v>
                </c:pt>
                <c:pt idx="22">
                  <c:v>515</c:v>
                </c:pt>
                <c:pt idx="23">
                  <c:v>475</c:v>
                </c:pt>
              </c:numCache>
            </c:numRef>
          </c:val>
        </c:ser>
        <c:ser>
          <c:idx val="1"/>
          <c:order val="1"/>
          <c:tx>
            <c:strRef>
              <c:f>Jan!$D$8</c:f>
              <c:strCache>
                <c:ptCount val="1"/>
                <c:pt idx="0">
                  <c:v>A</c:v>
                </c:pt>
              </c:strCache>
            </c:strRef>
          </c:tx>
          <c:invertIfNegative val="0"/>
          <c:cat>
            <c:numRef>
              <c:f>Jan!$B$9:$B$32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Jan!$D$9:$D$32</c:f>
              <c:numCache>
                <c:formatCode>0</c:formatCode>
                <c:ptCount val="24"/>
                <c:pt idx="0">
                  <c:v>425</c:v>
                </c:pt>
                <c:pt idx="1">
                  <c:v>262</c:v>
                </c:pt>
                <c:pt idx="2">
                  <c:v>282</c:v>
                </c:pt>
                <c:pt idx="3">
                  <c:v>349</c:v>
                </c:pt>
                <c:pt idx="4">
                  <c:v>407</c:v>
                </c:pt>
                <c:pt idx="5">
                  <c:v>585</c:v>
                </c:pt>
                <c:pt idx="6">
                  <c:v>817</c:v>
                </c:pt>
                <c:pt idx="7">
                  <c:v>564</c:v>
                </c:pt>
                <c:pt idx="8">
                  <c:v>444</c:v>
                </c:pt>
                <c:pt idx="9">
                  <c:v>452</c:v>
                </c:pt>
                <c:pt idx="10">
                  <c:v>501</c:v>
                </c:pt>
                <c:pt idx="11">
                  <c:v>432</c:v>
                </c:pt>
                <c:pt idx="12">
                  <c:v>324</c:v>
                </c:pt>
                <c:pt idx="13">
                  <c:v>634</c:v>
                </c:pt>
                <c:pt idx="14">
                  <c:v>250</c:v>
                </c:pt>
                <c:pt idx="15">
                  <c:v>296</c:v>
                </c:pt>
                <c:pt idx="16">
                  <c:v>345</c:v>
                </c:pt>
                <c:pt idx="17">
                  <c:v>643</c:v>
                </c:pt>
                <c:pt idx="18">
                  <c:v>562</c:v>
                </c:pt>
                <c:pt idx="19">
                  <c:v>313</c:v>
                </c:pt>
                <c:pt idx="20">
                  <c:v>341</c:v>
                </c:pt>
                <c:pt idx="21">
                  <c:v>342</c:v>
                </c:pt>
                <c:pt idx="22">
                  <c:v>436</c:v>
                </c:pt>
                <c:pt idx="23">
                  <c:v>395</c:v>
                </c:pt>
              </c:numCache>
            </c:numRef>
          </c:val>
        </c:ser>
        <c:ser>
          <c:idx val="2"/>
          <c:order val="2"/>
          <c:tx>
            <c:strRef>
              <c:f>Jan!$E$8</c:f>
              <c:strCache>
                <c:ptCount val="1"/>
                <c:pt idx="0">
                  <c:v>A+B</c:v>
                </c:pt>
              </c:strCache>
            </c:strRef>
          </c:tx>
          <c:spPr>
            <a:solidFill>
              <a:srgbClr val="92D050"/>
            </a:solidFill>
          </c:spPr>
          <c:invertIfNegative val="0"/>
          <c:val>
            <c:numRef>
              <c:f>Jan!$E$9:$E$32</c:f>
              <c:numCache>
                <c:formatCode>General</c:formatCode>
                <c:ptCount val="24"/>
                <c:pt idx="0">
                  <c:v>355</c:v>
                </c:pt>
                <c:pt idx="1">
                  <c:v>262</c:v>
                </c:pt>
                <c:pt idx="2">
                  <c:v>282</c:v>
                </c:pt>
                <c:pt idx="3">
                  <c:v>291</c:v>
                </c:pt>
                <c:pt idx="4">
                  <c:v>407</c:v>
                </c:pt>
                <c:pt idx="5">
                  <c:v>585</c:v>
                </c:pt>
                <c:pt idx="6">
                  <c:v>817</c:v>
                </c:pt>
                <c:pt idx="7">
                  <c:v>470</c:v>
                </c:pt>
                <c:pt idx="8">
                  <c:v>404</c:v>
                </c:pt>
                <c:pt idx="9">
                  <c:v>452</c:v>
                </c:pt>
                <c:pt idx="10">
                  <c:v>501</c:v>
                </c:pt>
                <c:pt idx="11">
                  <c:v>432</c:v>
                </c:pt>
                <c:pt idx="12">
                  <c:v>324</c:v>
                </c:pt>
                <c:pt idx="13">
                  <c:v>634</c:v>
                </c:pt>
                <c:pt idx="14">
                  <c:v>250</c:v>
                </c:pt>
                <c:pt idx="15">
                  <c:v>269</c:v>
                </c:pt>
                <c:pt idx="16">
                  <c:v>345</c:v>
                </c:pt>
                <c:pt idx="17">
                  <c:v>643</c:v>
                </c:pt>
                <c:pt idx="18">
                  <c:v>562</c:v>
                </c:pt>
                <c:pt idx="19">
                  <c:v>313</c:v>
                </c:pt>
                <c:pt idx="20">
                  <c:v>310</c:v>
                </c:pt>
                <c:pt idx="21">
                  <c:v>342</c:v>
                </c:pt>
                <c:pt idx="22">
                  <c:v>436</c:v>
                </c:pt>
                <c:pt idx="23">
                  <c:v>395</c:v>
                </c:pt>
              </c:numCache>
            </c:numRef>
          </c:val>
        </c:ser>
        <c:ser>
          <c:idx val="3"/>
          <c:order val="3"/>
          <c:tx>
            <c:strRef>
              <c:f>Jan!$F$8</c:f>
              <c:strCache>
                <c:ptCount val="1"/>
                <c:pt idx="0">
                  <c:v>A+B+C</c:v>
                </c:pt>
              </c:strCache>
            </c:strRef>
          </c:tx>
          <c:spPr>
            <a:solidFill>
              <a:schemeClr val="accent3"/>
            </a:solidFill>
          </c:spPr>
          <c:invertIfNegative val="0"/>
          <c:val>
            <c:numRef>
              <c:f>Jan!$F$9:$F$32</c:f>
              <c:numCache>
                <c:formatCode>General</c:formatCode>
                <c:ptCount val="24"/>
                <c:pt idx="0">
                  <c:v>262</c:v>
                </c:pt>
                <c:pt idx="1">
                  <c:v>258</c:v>
                </c:pt>
                <c:pt idx="2">
                  <c:v>252</c:v>
                </c:pt>
                <c:pt idx="3">
                  <c:v>326</c:v>
                </c:pt>
                <c:pt idx="4">
                  <c:v>423</c:v>
                </c:pt>
                <c:pt idx="5">
                  <c:v>478</c:v>
                </c:pt>
                <c:pt idx="6">
                  <c:v>647</c:v>
                </c:pt>
                <c:pt idx="7">
                  <c:v>342</c:v>
                </c:pt>
                <c:pt idx="8">
                  <c:v>308</c:v>
                </c:pt>
                <c:pt idx="9">
                  <c:v>282</c:v>
                </c:pt>
                <c:pt idx="10">
                  <c:v>312</c:v>
                </c:pt>
                <c:pt idx="11">
                  <c:v>295</c:v>
                </c:pt>
                <c:pt idx="12">
                  <c:v>279</c:v>
                </c:pt>
                <c:pt idx="13">
                  <c:v>253</c:v>
                </c:pt>
                <c:pt idx="14">
                  <c:v>200</c:v>
                </c:pt>
                <c:pt idx="15">
                  <c:v>207</c:v>
                </c:pt>
                <c:pt idx="16">
                  <c:v>221</c:v>
                </c:pt>
                <c:pt idx="17">
                  <c:v>319</c:v>
                </c:pt>
                <c:pt idx="18">
                  <c:v>475</c:v>
                </c:pt>
                <c:pt idx="19">
                  <c:v>239</c:v>
                </c:pt>
                <c:pt idx="20">
                  <c:v>199</c:v>
                </c:pt>
                <c:pt idx="21">
                  <c:v>305</c:v>
                </c:pt>
                <c:pt idx="22">
                  <c:v>314</c:v>
                </c:pt>
                <c:pt idx="23">
                  <c:v>369</c:v>
                </c:pt>
              </c:numCache>
            </c:numRef>
          </c:val>
        </c:ser>
        <c:dLbls>
          <c:showLegendKey val="0"/>
          <c:showVal val="0"/>
          <c:showCatName val="0"/>
          <c:showSerName val="0"/>
          <c:showPercent val="0"/>
          <c:showBubbleSize val="0"/>
        </c:dLbls>
        <c:gapWidth val="150"/>
        <c:axId val="352781240"/>
        <c:axId val="122643208"/>
      </c:barChart>
      <c:catAx>
        <c:axId val="352781240"/>
        <c:scaling>
          <c:orientation val="minMax"/>
        </c:scaling>
        <c:delete val="0"/>
        <c:axPos val="b"/>
        <c:numFmt formatCode="General" sourceLinked="1"/>
        <c:majorTickMark val="out"/>
        <c:minorTickMark val="none"/>
        <c:tickLblPos val="nextTo"/>
        <c:crossAx val="122643208"/>
        <c:crosses val="autoZero"/>
        <c:auto val="1"/>
        <c:lblAlgn val="ctr"/>
        <c:lblOffset val="100"/>
        <c:noMultiLvlLbl val="0"/>
      </c:catAx>
      <c:valAx>
        <c:axId val="122643208"/>
        <c:scaling>
          <c:orientation val="minMax"/>
        </c:scaling>
        <c:delete val="0"/>
        <c:axPos val="l"/>
        <c:majorGridlines/>
        <c:numFmt formatCode="General" sourceLinked="1"/>
        <c:majorTickMark val="out"/>
        <c:minorTickMark val="none"/>
        <c:tickLblPos val="nextTo"/>
        <c:crossAx val="352781240"/>
        <c:crosses val="autoZero"/>
        <c:crossBetween val="between"/>
      </c:valAx>
    </c:plotArea>
    <c:legend>
      <c:legendPos val="t"/>
      <c:layout/>
      <c:overlay val="0"/>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April 2015 Reg-up Requirement</a:t>
            </a:r>
            <a:r>
              <a:rPr lang="en-US" baseline="0" dirty="0"/>
              <a:t> (MW)</a:t>
            </a:r>
            <a:endParaRPr lang="en-US" dirty="0"/>
          </a:p>
        </c:rich>
      </c:tx>
      <c:layout/>
      <c:overlay val="0"/>
    </c:title>
    <c:autoTitleDeleted val="0"/>
    <c:plotArea>
      <c:layout/>
      <c:barChart>
        <c:barDir val="col"/>
        <c:grouping val="clustered"/>
        <c:varyColors val="0"/>
        <c:ser>
          <c:idx val="0"/>
          <c:order val="0"/>
          <c:tx>
            <c:strRef>
              <c:f>April!$B$1</c:f>
              <c:strCache>
                <c:ptCount val="1"/>
                <c:pt idx="0">
                  <c:v>Current</c:v>
                </c:pt>
              </c:strCache>
            </c:strRef>
          </c:tx>
          <c:spPr>
            <a:solidFill>
              <a:schemeClr val="tx1"/>
            </a:solidFill>
          </c:spPr>
          <c:invertIfNegative val="0"/>
          <c:cat>
            <c:numRef>
              <c:f>April!$A$2:$A$25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April!$B$2:$B$25</c:f>
              <c:numCache>
                <c:formatCode>General</c:formatCode>
                <c:ptCount val="24"/>
                <c:pt idx="0">
                  <c:v>453</c:v>
                </c:pt>
                <c:pt idx="1">
                  <c:v>458</c:v>
                </c:pt>
                <c:pt idx="2">
                  <c:v>327</c:v>
                </c:pt>
                <c:pt idx="3">
                  <c:v>327</c:v>
                </c:pt>
                <c:pt idx="4">
                  <c:v>412</c:v>
                </c:pt>
                <c:pt idx="5">
                  <c:v>558</c:v>
                </c:pt>
                <c:pt idx="6">
                  <c:v>803</c:v>
                </c:pt>
                <c:pt idx="7">
                  <c:v>397</c:v>
                </c:pt>
                <c:pt idx="8">
                  <c:v>494</c:v>
                </c:pt>
                <c:pt idx="9">
                  <c:v>395</c:v>
                </c:pt>
                <c:pt idx="10">
                  <c:v>414</c:v>
                </c:pt>
                <c:pt idx="11">
                  <c:v>387</c:v>
                </c:pt>
                <c:pt idx="12">
                  <c:v>443</c:v>
                </c:pt>
                <c:pt idx="13">
                  <c:v>395</c:v>
                </c:pt>
                <c:pt idx="14">
                  <c:v>365</c:v>
                </c:pt>
                <c:pt idx="15">
                  <c:v>338</c:v>
                </c:pt>
                <c:pt idx="16">
                  <c:v>356</c:v>
                </c:pt>
                <c:pt idx="17">
                  <c:v>378</c:v>
                </c:pt>
                <c:pt idx="18">
                  <c:v>536</c:v>
                </c:pt>
                <c:pt idx="19">
                  <c:v>445</c:v>
                </c:pt>
                <c:pt idx="20">
                  <c:v>529</c:v>
                </c:pt>
                <c:pt idx="21">
                  <c:v>454</c:v>
                </c:pt>
                <c:pt idx="22">
                  <c:v>557</c:v>
                </c:pt>
                <c:pt idx="23">
                  <c:v>575</c:v>
                </c:pt>
              </c:numCache>
            </c:numRef>
          </c:val>
        </c:ser>
        <c:ser>
          <c:idx val="1"/>
          <c:order val="1"/>
          <c:tx>
            <c:strRef>
              <c:f>April!$C$1</c:f>
              <c:strCache>
                <c:ptCount val="1"/>
                <c:pt idx="0">
                  <c:v>A</c:v>
                </c:pt>
              </c:strCache>
            </c:strRef>
          </c:tx>
          <c:invertIfNegative val="0"/>
          <c:cat>
            <c:numRef>
              <c:f>April!$A$2:$A$25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April!$C$2:$C$25</c:f>
              <c:numCache>
                <c:formatCode>0</c:formatCode>
                <c:ptCount val="24"/>
                <c:pt idx="0">
                  <c:v>546</c:v>
                </c:pt>
                <c:pt idx="1">
                  <c:v>451</c:v>
                </c:pt>
                <c:pt idx="2">
                  <c:v>359</c:v>
                </c:pt>
                <c:pt idx="3">
                  <c:v>349</c:v>
                </c:pt>
                <c:pt idx="4">
                  <c:v>400</c:v>
                </c:pt>
                <c:pt idx="5">
                  <c:v>525</c:v>
                </c:pt>
                <c:pt idx="6">
                  <c:v>746</c:v>
                </c:pt>
                <c:pt idx="7">
                  <c:v>404</c:v>
                </c:pt>
                <c:pt idx="8">
                  <c:v>501</c:v>
                </c:pt>
                <c:pt idx="9">
                  <c:v>430</c:v>
                </c:pt>
                <c:pt idx="10">
                  <c:v>508</c:v>
                </c:pt>
                <c:pt idx="11">
                  <c:v>481</c:v>
                </c:pt>
                <c:pt idx="12">
                  <c:v>452</c:v>
                </c:pt>
                <c:pt idx="13">
                  <c:v>437</c:v>
                </c:pt>
                <c:pt idx="14">
                  <c:v>428</c:v>
                </c:pt>
                <c:pt idx="15">
                  <c:v>395</c:v>
                </c:pt>
                <c:pt idx="16">
                  <c:v>351</c:v>
                </c:pt>
                <c:pt idx="17">
                  <c:v>427</c:v>
                </c:pt>
                <c:pt idx="18">
                  <c:v>471</c:v>
                </c:pt>
                <c:pt idx="19">
                  <c:v>445</c:v>
                </c:pt>
                <c:pt idx="20">
                  <c:v>465</c:v>
                </c:pt>
                <c:pt idx="21">
                  <c:v>428</c:v>
                </c:pt>
                <c:pt idx="22">
                  <c:v>530</c:v>
                </c:pt>
                <c:pt idx="23">
                  <c:v>606</c:v>
                </c:pt>
              </c:numCache>
            </c:numRef>
          </c:val>
        </c:ser>
        <c:ser>
          <c:idx val="2"/>
          <c:order val="2"/>
          <c:tx>
            <c:strRef>
              <c:f>April!$D$1</c:f>
              <c:strCache>
                <c:ptCount val="1"/>
                <c:pt idx="0">
                  <c:v>A+B</c:v>
                </c:pt>
              </c:strCache>
            </c:strRef>
          </c:tx>
          <c:spPr>
            <a:solidFill>
              <a:srgbClr val="92D050"/>
            </a:solidFill>
          </c:spPr>
          <c:invertIfNegative val="0"/>
          <c:val>
            <c:numRef>
              <c:f>April!$D$2:$D$25</c:f>
              <c:numCache>
                <c:formatCode>General</c:formatCode>
                <c:ptCount val="24"/>
                <c:pt idx="0">
                  <c:v>546</c:v>
                </c:pt>
                <c:pt idx="1">
                  <c:v>376</c:v>
                </c:pt>
                <c:pt idx="2">
                  <c:v>326</c:v>
                </c:pt>
                <c:pt idx="3">
                  <c:v>349</c:v>
                </c:pt>
                <c:pt idx="4">
                  <c:v>400</c:v>
                </c:pt>
                <c:pt idx="5">
                  <c:v>525</c:v>
                </c:pt>
                <c:pt idx="6">
                  <c:v>746</c:v>
                </c:pt>
                <c:pt idx="7">
                  <c:v>404</c:v>
                </c:pt>
                <c:pt idx="8">
                  <c:v>501</c:v>
                </c:pt>
                <c:pt idx="9">
                  <c:v>430</c:v>
                </c:pt>
                <c:pt idx="10">
                  <c:v>508</c:v>
                </c:pt>
                <c:pt idx="11">
                  <c:v>481</c:v>
                </c:pt>
                <c:pt idx="12">
                  <c:v>452</c:v>
                </c:pt>
                <c:pt idx="13">
                  <c:v>437</c:v>
                </c:pt>
                <c:pt idx="14">
                  <c:v>389</c:v>
                </c:pt>
                <c:pt idx="15">
                  <c:v>359</c:v>
                </c:pt>
                <c:pt idx="16">
                  <c:v>351</c:v>
                </c:pt>
                <c:pt idx="17">
                  <c:v>388</c:v>
                </c:pt>
                <c:pt idx="18">
                  <c:v>392</c:v>
                </c:pt>
                <c:pt idx="19">
                  <c:v>445</c:v>
                </c:pt>
                <c:pt idx="20">
                  <c:v>465</c:v>
                </c:pt>
                <c:pt idx="21">
                  <c:v>428</c:v>
                </c:pt>
                <c:pt idx="22">
                  <c:v>530</c:v>
                </c:pt>
                <c:pt idx="23">
                  <c:v>606</c:v>
                </c:pt>
              </c:numCache>
            </c:numRef>
          </c:val>
        </c:ser>
        <c:ser>
          <c:idx val="3"/>
          <c:order val="3"/>
          <c:tx>
            <c:strRef>
              <c:f>April!$E$1</c:f>
              <c:strCache>
                <c:ptCount val="1"/>
                <c:pt idx="0">
                  <c:v>A+B+C</c:v>
                </c:pt>
              </c:strCache>
            </c:strRef>
          </c:tx>
          <c:spPr>
            <a:solidFill>
              <a:schemeClr val="accent3"/>
            </a:solidFill>
          </c:spPr>
          <c:invertIfNegative val="0"/>
          <c:val>
            <c:numRef>
              <c:f>April!$E$2:$E$25</c:f>
              <c:numCache>
                <c:formatCode>General</c:formatCode>
                <c:ptCount val="24"/>
                <c:pt idx="0">
                  <c:v>409</c:v>
                </c:pt>
                <c:pt idx="1">
                  <c:v>266</c:v>
                </c:pt>
                <c:pt idx="2">
                  <c:v>218</c:v>
                </c:pt>
                <c:pt idx="3">
                  <c:v>253</c:v>
                </c:pt>
                <c:pt idx="4">
                  <c:v>297</c:v>
                </c:pt>
                <c:pt idx="5">
                  <c:v>446</c:v>
                </c:pt>
                <c:pt idx="6">
                  <c:v>618</c:v>
                </c:pt>
                <c:pt idx="7">
                  <c:v>304</c:v>
                </c:pt>
                <c:pt idx="8">
                  <c:v>402</c:v>
                </c:pt>
                <c:pt idx="9">
                  <c:v>338</c:v>
                </c:pt>
                <c:pt idx="10">
                  <c:v>380</c:v>
                </c:pt>
                <c:pt idx="11">
                  <c:v>413</c:v>
                </c:pt>
                <c:pt idx="12">
                  <c:v>356</c:v>
                </c:pt>
                <c:pt idx="13">
                  <c:v>374</c:v>
                </c:pt>
                <c:pt idx="14">
                  <c:v>301</c:v>
                </c:pt>
                <c:pt idx="15">
                  <c:v>288</c:v>
                </c:pt>
                <c:pt idx="16">
                  <c:v>289</c:v>
                </c:pt>
                <c:pt idx="17">
                  <c:v>286</c:v>
                </c:pt>
                <c:pt idx="18">
                  <c:v>263</c:v>
                </c:pt>
                <c:pt idx="19">
                  <c:v>335</c:v>
                </c:pt>
                <c:pt idx="20">
                  <c:v>382</c:v>
                </c:pt>
                <c:pt idx="21">
                  <c:v>310</c:v>
                </c:pt>
                <c:pt idx="22">
                  <c:v>387</c:v>
                </c:pt>
                <c:pt idx="23">
                  <c:v>493</c:v>
                </c:pt>
              </c:numCache>
            </c:numRef>
          </c:val>
        </c:ser>
        <c:dLbls>
          <c:showLegendKey val="0"/>
          <c:showVal val="0"/>
          <c:showCatName val="0"/>
          <c:showSerName val="0"/>
          <c:showPercent val="0"/>
          <c:showBubbleSize val="0"/>
        </c:dLbls>
        <c:gapWidth val="150"/>
        <c:axId val="303295064"/>
        <c:axId val="303295456"/>
      </c:barChart>
      <c:catAx>
        <c:axId val="303295064"/>
        <c:scaling>
          <c:orientation val="minMax"/>
        </c:scaling>
        <c:delete val="0"/>
        <c:axPos val="b"/>
        <c:numFmt formatCode="General" sourceLinked="1"/>
        <c:majorTickMark val="out"/>
        <c:minorTickMark val="none"/>
        <c:tickLblPos val="nextTo"/>
        <c:crossAx val="303295456"/>
        <c:crosses val="autoZero"/>
        <c:auto val="1"/>
        <c:lblAlgn val="ctr"/>
        <c:lblOffset val="100"/>
        <c:noMultiLvlLbl val="0"/>
      </c:catAx>
      <c:valAx>
        <c:axId val="303295456"/>
        <c:scaling>
          <c:orientation val="minMax"/>
        </c:scaling>
        <c:delete val="0"/>
        <c:axPos val="l"/>
        <c:majorGridlines/>
        <c:numFmt formatCode="General" sourceLinked="1"/>
        <c:majorTickMark val="out"/>
        <c:minorTickMark val="none"/>
        <c:tickLblPos val="nextTo"/>
        <c:crossAx val="303295064"/>
        <c:crosses val="autoZero"/>
        <c:crossBetween val="between"/>
      </c:valAx>
    </c:plotArea>
    <c:legend>
      <c:legendPos val="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June 2015 Reg-up Requirement (MW)</a:t>
            </a:r>
          </a:p>
        </c:rich>
      </c:tx>
      <c:layout/>
      <c:overlay val="0"/>
    </c:title>
    <c:autoTitleDeleted val="0"/>
    <c:plotArea>
      <c:layout/>
      <c:barChart>
        <c:barDir val="col"/>
        <c:grouping val="clustered"/>
        <c:varyColors val="0"/>
        <c:ser>
          <c:idx val="0"/>
          <c:order val="0"/>
          <c:tx>
            <c:strRef>
              <c:f>June!$C$2</c:f>
              <c:strCache>
                <c:ptCount val="1"/>
                <c:pt idx="0">
                  <c:v>Current</c:v>
                </c:pt>
              </c:strCache>
            </c:strRef>
          </c:tx>
          <c:spPr>
            <a:solidFill>
              <a:schemeClr val="tx1"/>
            </a:solidFill>
          </c:spPr>
          <c:invertIfNegative val="0"/>
          <c:cat>
            <c:numRef>
              <c:f>June!$B$3:$B$26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June!$C$3:$C$26</c:f>
              <c:numCache>
                <c:formatCode>General</c:formatCode>
                <c:ptCount val="24"/>
                <c:pt idx="0">
                  <c:v>659</c:v>
                </c:pt>
                <c:pt idx="1">
                  <c:v>428</c:v>
                </c:pt>
                <c:pt idx="2">
                  <c:v>410</c:v>
                </c:pt>
                <c:pt idx="3">
                  <c:v>352</c:v>
                </c:pt>
                <c:pt idx="4">
                  <c:v>494</c:v>
                </c:pt>
                <c:pt idx="5">
                  <c:v>525</c:v>
                </c:pt>
                <c:pt idx="6">
                  <c:v>738</c:v>
                </c:pt>
                <c:pt idx="7">
                  <c:v>459</c:v>
                </c:pt>
                <c:pt idx="8">
                  <c:v>510</c:v>
                </c:pt>
                <c:pt idx="9">
                  <c:v>481</c:v>
                </c:pt>
                <c:pt idx="10">
                  <c:v>681</c:v>
                </c:pt>
                <c:pt idx="11">
                  <c:v>509</c:v>
                </c:pt>
                <c:pt idx="12">
                  <c:v>422</c:v>
                </c:pt>
                <c:pt idx="13">
                  <c:v>397</c:v>
                </c:pt>
                <c:pt idx="14">
                  <c:v>392</c:v>
                </c:pt>
                <c:pt idx="15">
                  <c:v>379</c:v>
                </c:pt>
                <c:pt idx="16">
                  <c:v>311</c:v>
                </c:pt>
                <c:pt idx="17">
                  <c:v>454</c:v>
                </c:pt>
                <c:pt idx="18">
                  <c:v>356</c:v>
                </c:pt>
                <c:pt idx="19">
                  <c:v>472</c:v>
                </c:pt>
                <c:pt idx="20">
                  <c:v>448</c:v>
                </c:pt>
                <c:pt idx="21">
                  <c:v>536</c:v>
                </c:pt>
                <c:pt idx="22">
                  <c:v>559</c:v>
                </c:pt>
                <c:pt idx="23">
                  <c:v>611</c:v>
                </c:pt>
              </c:numCache>
            </c:numRef>
          </c:val>
        </c:ser>
        <c:ser>
          <c:idx val="1"/>
          <c:order val="1"/>
          <c:tx>
            <c:strRef>
              <c:f>June!$D$2</c:f>
              <c:strCache>
                <c:ptCount val="1"/>
                <c:pt idx="0">
                  <c:v>A</c:v>
                </c:pt>
              </c:strCache>
            </c:strRef>
          </c:tx>
          <c:invertIfNegative val="0"/>
          <c:cat>
            <c:numRef>
              <c:f>June!$B$3:$B$26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June!$D$3:$D$26</c:f>
              <c:numCache>
                <c:formatCode>0</c:formatCode>
                <c:ptCount val="24"/>
                <c:pt idx="0">
                  <c:v>633</c:v>
                </c:pt>
                <c:pt idx="1">
                  <c:v>477</c:v>
                </c:pt>
                <c:pt idx="2">
                  <c:v>362</c:v>
                </c:pt>
                <c:pt idx="3">
                  <c:v>307</c:v>
                </c:pt>
                <c:pt idx="4">
                  <c:v>318</c:v>
                </c:pt>
                <c:pt idx="5">
                  <c:v>486</c:v>
                </c:pt>
                <c:pt idx="6">
                  <c:v>622</c:v>
                </c:pt>
                <c:pt idx="7">
                  <c:v>455</c:v>
                </c:pt>
                <c:pt idx="8">
                  <c:v>465</c:v>
                </c:pt>
                <c:pt idx="9">
                  <c:v>557</c:v>
                </c:pt>
                <c:pt idx="10">
                  <c:v>604</c:v>
                </c:pt>
                <c:pt idx="11">
                  <c:v>507</c:v>
                </c:pt>
                <c:pt idx="12">
                  <c:v>493</c:v>
                </c:pt>
                <c:pt idx="13">
                  <c:v>463</c:v>
                </c:pt>
                <c:pt idx="14">
                  <c:v>415</c:v>
                </c:pt>
                <c:pt idx="15">
                  <c:v>404</c:v>
                </c:pt>
                <c:pt idx="16">
                  <c:v>332</c:v>
                </c:pt>
                <c:pt idx="17">
                  <c:v>366</c:v>
                </c:pt>
                <c:pt idx="18">
                  <c:v>380</c:v>
                </c:pt>
                <c:pt idx="19">
                  <c:v>438</c:v>
                </c:pt>
                <c:pt idx="20">
                  <c:v>404</c:v>
                </c:pt>
                <c:pt idx="21">
                  <c:v>490</c:v>
                </c:pt>
                <c:pt idx="22">
                  <c:v>562</c:v>
                </c:pt>
                <c:pt idx="23">
                  <c:v>631</c:v>
                </c:pt>
              </c:numCache>
            </c:numRef>
          </c:val>
        </c:ser>
        <c:ser>
          <c:idx val="2"/>
          <c:order val="2"/>
          <c:tx>
            <c:strRef>
              <c:f>June!$E$2</c:f>
              <c:strCache>
                <c:ptCount val="1"/>
                <c:pt idx="0">
                  <c:v>A+B</c:v>
                </c:pt>
              </c:strCache>
            </c:strRef>
          </c:tx>
          <c:spPr>
            <a:solidFill>
              <a:srgbClr val="92D050"/>
            </a:solidFill>
          </c:spPr>
          <c:invertIfNegative val="0"/>
          <c:val>
            <c:numRef>
              <c:f>June!$E$3:$E$26</c:f>
              <c:numCache>
                <c:formatCode>General</c:formatCode>
                <c:ptCount val="24"/>
                <c:pt idx="0">
                  <c:v>633</c:v>
                </c:pt>
                <c:pt idx="1">
                  <c:v>398</c:v>
                </c:pt>
                <c:pt idx="2">
                  <c:v>329</c:v>
                </c:pt>
                <c:pt idx="3">
                  <c:v>307</c:v>
                </c:pt>
                <c:pt idx="4">
                  <c:v>318</c:v>
                </c:pt>
                <c:pt idx="5">
                  <c:v>486</c:v>
                </c:pt>
                <c:pt idx="6">
                  <c:v>622</c:v>
                </c:pt>
                <c:pt idx="7">
                  <c:v>455</c:v>
                </c:pt>
                <c:pt idx="8">
                  <c:v>465</c:v>
                </c:pt>
                <c:pt idx="9">
                  <c:v>557</c:v>
                </c:pt>
                <c:pt idx="10">
                  <c:v>604</c:v>
                </c:pt>
                <c:pt idx="11">
                  <c:v>507</c:v>
                </c:pt>
                <c:pt idx="12">
                  <c:v>493</c:v>
                </c:pt>
                <c:pt idx="13">
                  <c:v>463</c:v>
                </c:pt>
                <c:pt idx="14">
                  <c:v>377</c:v>
                </c:pt>
                <c:pt idx="15">
                  <c:v>368</c:v>
                </c:pt>
                <c:pt idx="16">
                  <c:v>332</c:v>
                </c:pt>
                <c:pt idx="17">
                  <c:v>332</c:v>
                </c:pt>
                <c:pt idx="18">
                  <c:v>317</c:v>
                </c:pt>
                <c:pt idx="19">
                  <c:v>438</c:v>
                </c:pt>
                <c:pt idx="20">
                  <c:v>404</c:v>
                </c:pt>
                <c:pt idx="21">
                  <c:v>490</c:v>
                </c:pt>
                <c:pt idx="22">
                  <c:v>562</c:v>
                </c:pt>
                <c:pt idx="23">
                  <c:v>631</c:v>
                </c:pt>
              </c:numCache>
            </c:numRef>
          </c:val>
        </c:ser>
        <c:ser>
          <c:idx val="3"/>
          <c:order val="3"/>
          <c:tx>
            <c:strRef>
              <c:f>June!$F$2</c:f>
              <c:strCache>
                <c:ptCount val="1"/>
                <c:pt idx="0">
                  <c:v>A+B+C</c:v>
                </c:pt>
              </c:strCache>
            </c:strRef>
          </c:tx>
          <c:spPr>
            <a:solidFill>
              <a:schemeClr val="accent3"/>
            </a:solidFill>
          </c:spPr>
          <c:invertIfNegative val="0"/>
          <c:val>
            <c:numRef>
              <c:f>June!$F$3:$F$26</c:f>
              <c:numCache>
                <c:formatCode>General</c:formatCode>
                <c:ptCount val="24"/>
                <c:pt idx="0">
                  <c:v>437</c:v>
                </c:pt>
                <c:pt idx="1">
                  <c:v>321</c:v>
                </c:pt>
                <c:pt idx="2">
                  <c:v>215</c:v>
                </c:pt>
                <c:pt idx="3">
                  <c:v>246</c:v>
                </c:pt>
                <c:pt idx="4">
                  <c:v>237</c:v>
                </c:pt>
                <c:pt idx="5">
                  <c:v>367</c:v>
                </c:pt>
                <c:pt idx="6">
                  <c:v>502</c:v>
                </c:pt>
                <c:pt idx="7">
                  <c:v>358</c:v>
                </c:pt>
                <c:pt idx="8">
                  <c:v>405</c:v>
                </c:pt>
                <c:pt idx="9">
                  <c:v>460</c:v>
                </c:pt>
                <c:pt idx="10">
                  <c:v>455</c:v>
                </c:pt>
                <c:pt idx="11">
                  <c:v>425</c:v>
                </c:pt>
                <c:pt idx="12">
                  <c:v>373</c:v>
                </c:pt>
                <c:pt idx="13">
                  <c:v>356</c:v>
                </c:pt>
                <c:pt idx="14">
                  <c:v>284</c:v>
                </c:pt>
                <c:pt idx="15">
                  <c:v>286</c:v>
                </c:pt>
                <c:pt idx="16">
                  <c:v>248</c:v>
                </c:pt>
                <c:pt idx="17">
                  <c:v>241</c:v>
                </c:pt>
                <c:pt idx="18">
                  <c:v>248</c:v>
                </c:pt>
                <c:pt idx="19">
                  <c:v>314</c:v>
                </c:pt>
                <c:pt idx="20">
                  <c:v>311</c:v>
                </c:pt>
                <c:pt idx="21">
                  <c:v>361</c:v>
                </c:pt>
                <c:pt idx="22">
                  <c:v>467</c:v>
                </c:pt>
                <c:pt idx="23">
                  <c:v>421</c:v>
                </c:pt>
              </c:numCache>
            </c:numRef>
          </c:val>
        </c:ser>
        <c:dLbls>
          <c:showLegendKey val="0"/>
          <c:showVal val="0"/>
          <c:showCatName val="0"/>
          <c:showSerName val="0"/>
          <c:showPercent val="0"/>
          <c:showBubbleSize val="0"/>
        </c:dLbls>
        <c:gapWidth val="150"/>
        <c:axId val="300019968"/>
        <c:axId val="346677768"/>
      </c:barChart>
      <c:catAx>
        <c:axId val="300019968"/>
        <c:scaling>
          <c:orientation val="minMax"/>
        </c:scaling>
        <c:delete val="0"/>
        <c:axPos val="b"/>
        <c:numFmt formatCode="General" sourceLinked="1"/>
        <c:majorTickMark val="out"/>
        <c:minorTickMark val="none"/>
        <c:tickLblPos val="nextTo"/>
        <c:crossAx val="346677768"/>
        <c:crosses val="autoZero"/>
        <c:auto val="1"/>
        <c:lblAlgn val="ctr"/>
        <c:lblOffset val="100"/>
        <c:noMultiLvlLbl val="0"/>
      </c:catAx>
      <c:valAx>
        <c:axId val="346677768"/>
        <c:scaling>
          <c:orientation val="minMax"/>
        </c:scaling>
        <c:delete val="0"/>
        <c:axPos val="l"/>
        <c:majorGridlines/>
        <c:numFmt formatCode="General" sourceLinked="1"/>
        <c:majorTickMark val="out"/>
        <c:minorTickMark val="none"/>
        <c:tickLblPos val="nextTo"/>
        <c:crossAx val="300019968"/>
        <c:crosses val="autoZero"/>
        <c:crossBetween val="between"/>
      </c:valAx>
    </c:plotArea>
    <c:legend>
      <c:legendPos val="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compare!$D$30</c:f>
              <c:strCache>
                <c:ptCount val="1"/>
                <c:pt idx="0">
                  <c:v>Current</c:v>
                </c:pt>
              </c:strCache>
            </c:strRef>
          </c:tx>
          <c:spPr>
            <a:solidFill>
              <a:schemeClr val="tx1">
                <a:lumMod val="95000"/>
                <a:lumOff val="5000"/>
              </a:schemeClr>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compare!$D$31:$D$42</c:f>
              <c:numCache>
                <c:formatCode>0</c:formatCode>
                <c:ptCount val="12"/>
                <c:pt idx="0">
                  <c:v>9983</c:v>
                </c:pt>
                <c:pt idx="1">
                  <c:v>10197</c:v>
                </c:pt>
                <c:pt idx="2" formatCode="General">
                  <c:v>10783</c:v>
                </c:pt>
                <c:pt idx="3" formatCode="General">
                  <c:v>10796</c:v>
                </c:pt>
                <c:pt idx="4" formatCode="General">
                  <c:v>10696</c:v>
                </c:pt>
                <c:pt idx="5" formatCode="General">
                  <c:v>11583</c:v>
                </c:pt>
                <c:pt idx="6" formatCode="General">
                  <c:v>11346</c:v>
                </c:pt>
                <c:pt idx="7" formatCode="General">
                  <c:v>10481</c:v>
                </c:pt>
                <c:pt idx="8">
                  <c:v>11336</c:v>
                </c:pt>
                <c:pt idx="9" formatCode="General">
                  <c:v>10714</c:v>
                </c:pt>
                <c:pt idx="10" formatCode="General">
                  <c:v>10751</c:v>
                </c:pt>
                <c:pt idx="11" formatCode="General">
                  <c:v>9430</c:v>
                </c:pt>
              </c:numCache>
            </c:numRef>
          </c:val>
        </c:ser>
        <c:ser>
          <c:idx val="1"/>
          <c:order val="1"/>
          <c:tx>
            <c:strRef>
              <c:f>compare!$E$30</c:f>
              <c:strCache>
                <c:ptCount val="1"/>
                <c:pt idx="0">
                  <c:v>A</c:v>
                </c:pt>
              </c:strCache>
            </c:strRef>
          </c:tx>
          <c:spPr>
            <a:ln>
              <a:noFill/>
            </a:ln>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compare!$E$31:$E$42</c:f>
              <c:numCache>
                <c:formatCode>General</c:formatCode>
                <c:ptCount val="12"/>
                <c:pt idx="0">
                  <c:v>10401</c:v>
                </c:pt>
                <c:pt idx="1">
                  <c:v>10033</c:v>
                </c:pt>
                <c:pt idx="2">
                  <c:v>10514</c:v>
                </c:pt>
                <c:pt idx="3" formatCode="0">
                  <c:v>11135</c:v>
                </c:pt>
                <c:pt idx="4" formatCode="0">
                  <c:v>10826</c:v>
                </c:pt>
                <c:pt idx="5" formatCode="0">
                  <c:v>11171</c:v>
                </c:pt>
                <c:pt idx="6" formatCode="0">
                  <c:v>10974</c:v>
                </c:pt>
                <c:pt idx="7" formatCode="0">
                  <c:v>9250</c:v>
                </c:pt>
                <c:pt idx="8">
                  <c:v>11823</c:v>
                </c:pt>
                <c:pt idx="9">
                  <c:v>10315</c:v>
                </c:pt>
                <c:pt idx="10">
                  <c:v>9992</c:v>
                </c:pt>
                <c:pt idx="11">
                  <c:v>9976</c:v>
                </c:pt>
              </c:numCache>
            </c:numRef>
          </c:val>
        </c:ser>
        <c:ser>
          <c:idx val="2"/>
          <c:order val="2"/>
          <c:tx>
            <c:strRef>
              <c:f>compare!$F$30</c:f>
              <c:strCache>
                <c:ptCount val="1"/>
                <c:pt idx="0">
                  <c:v>A+B</c:v>
                </c:pt>
              </c:strCache>
            </c:strRef>
          </c:tx>
          <c:spPr>
            <a:solidFill>
              <a:srgbClr val="92D050"/>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compare!$F$31:$F$42</c:f>
              <c:numCache>
                <c:formatCode>General</c:formatCode>
                <c:ptCount val="12"/>
                <c:pt idx="0" formatCode="0">
                  <c:v>10081</c:v>
                </c:pt>
                <c:pt idx="1">
                  <c:v>9825</c:v>
                </c:pt>
                <c:pt idx="2">
                  <c:v>10228</c:v>
                </c:pt>
                <c:pt idx="3" formatCode="0">
                  <c:v>10834</c:v>
                </c:pt>
                <c:pt idx="4" formatCode="0">
                  <c:v>10605</c:v>
                </c:pt>
                <c:pt idx="5" formatCode="0">
                  <c:v>10888</c:v>
                </c:pt>
                <c:pt idx="6" formatCode="0">
                  <c:v>10322</c:v>
                </c:pt>
                <c:pt idx="7" formatCode="0">
                  <c:v>9060</c:v>
                </c:pt>
                <c:pt idx="8">
                  <c:v>11223</c:v>
                </c:pt>
                <c:pt idx="9">
                  <c:v>9910</c:v>
                </c:pt>
                <c:pt idx="10">
                  <c:v>9520</c:v>
                </c:pt>
                <c:pt idx="11">
                  <c:v>9716</c:v>
                </c:pt>
              </c:numCache>
            </c:numRef>
          </c:val>
        </c:ser>
        <c:ser>
          <c:idx val="3"/>
          <c:order val="3"/>
          <c:tx>
            <c:strRef>
              <c:f>compare!$G$30</c:f>
              <c:strCache>
                <c:ptCount val="1"/>
                <c:pt idx="0">
                  <c:v>A+B+C</c:v>
                </c:pt>
              </c:strCache>
            </c:strRef>
          </c:tx>
          <c:spPr>
            <a:solidFill>
              <a:srgbClr val="7030A0"/>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compare!$G$31:$G$42</c:f>
              <c:numCache>
                <c:formatCode>General</c:formatCode>
                <c:ptCount val="12"/>
                <c:pt idx="0">
                  <c:v>7476</c:v>
                </c:pt>
                <c:pt idx="1">
                  <c:v>7565</c:v>
                </c:pt>
                <c:pt idx="2">
                  <c:v>8194</c:v>
                </c:pt>
                <c:pt idx="3">
                  <c:v>8408</c:v>
                </c:pt>
                <c:pt idx="4" formatCode="0">
                  <c:v>8283</c:v>
                </c:pt>
                <c:pt idx="5" formatCode="0">
                  <c:v>8338</c:v>
                </c:pt>
                <c:pt idx="6" formatCode="0">
                  <c:v>8166</c:v>
                </c:pt>
                <c:pt idx="7" formatCode="0">
                  <c:v>8291</c:v>
                </c:pt>
                <c:pt idx="8" formatCode="0">
                  <c:v>8903</c:v>
                </c:pt>
                <c:pt idx="9" formatCode="0">
                  <c:v>7632</c:v>
                </c:pt>
                <c:pt idx="10" formatCode="0">
                  <c:v>6921</c:v>
                </c:pt>
                <c:pt idx="11" formatCode="0">
                  <c:v>7546</c:v>
                </c:pt>
              </c:numCache>
            </c:numRef>
          </c:val>
        </c:ser>
        <c:dLbls>
          <c:showLegendKey val="0"/>
          <c:showVal val="0"/>
          <c:showCatName val="0"/>
          <c:showSerName val="0"/>
          <c:showPercent val="0"/>
          <c:showBubbleSize val="0"/>
        </c:dLbls>
        <c:gapWidth val="150"/>
        <c:axId val="122648704"/>
        <c:axId val="122648312"/>
      </c:barChart>
      <c:dateAx>
        <c:axId val="122648704"/>
        <c:scaling>
          <c:orientation val="minMax"/>
        </c:scaling>
        <c:delete val="0"/>
        <c:axPos val="b"/>
        <c:numFmt formatCode="mmm\-yy" sourceLinked="1"/>
        <c:majorTickMark val="out"/>
        <c:minorTickMark val="none"/>
        <c:tickLblPos val="nextTo"/>
        <c:crossAx val="122648312"/>
        <c:crosses val="autoZero"/>
        <c:auto val="1"/>
        <c:lblOffset val="100"/>
        <c:baseTimeUnit val="months"/>
      </c:dateAx>
      <c:valAx>
        <c:axId val="122648312"/>
        <c:scaling>
          <c:orientation val="minMax"/>
        </c:scaling>
        <c:delete val="0"/>
        <c:axPos val="l"/>
        <c:majorGridlines/>
        <c:title>
          <c:tx>
            <c:rich>
              <a:bodyPr rot="-5400000" vert="horz"/>
              <a:lstStyle/>
              <a:p>
                <a:pPr>
                  <a:defRPr/>
                </a:pPr>
                <a:r>
                  <a:rPr lang="en-US" dirty="0"/>
                  <a:t>Regulation-Up Daily Total (MW)</a:t>
                </a:r>
              </a:p>
            </c:rich>
          </c:tx>
          <c:layout/>
          <c:overlay val="0"/>
        </c:title>
        <c:numFmt formatCode="0" sourceLinked="1"/>
        <c:majorTickMark val="out"/>
        <c:minorTickMark val="none"/>
        <c:tickLblPos val="nextTo"/>
        <c:crossAx val="122648704"/>
        <c:crosses val="autoZero"/>
        <c:crossBetween val="between"/>
      </c:valAx>
    </c:plotArea>
    <c:legend>
      <c:legendPos val="t"/>
      <c:layout/>
      <c:overlay val="0"/>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compare!$D$14</c:f>
              <c:strCache>
                <c:ptCount val="1"/>
                <c:pt idx="0">
                  <c:v>Current</c:v>
                </c:pt>
              </c:strCache>
            </c:strRef>
          </c:tx>
          <c:spPr>
            <a:solidFill>
              <a:schemeClr val="tx1"/>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compare!$D$15:$D$26</c:f>
              <c:numCache>
                <c:formatCode>0</c:formatCode>
                <c:ptCount val="12"/>
                <c:pt idx="0">
                  <c:v>9089</c:v>
                </c:pt>
                <c:pt idx="1">
                  <c:v>8891</c:v>
                </c:pt>
                <c:pt idx="2" formatCode="General">
                  <c:v>9429</c:v>
                </c:pt>
                <c:pt idx="3" formatCode="General">
                  <c:v>9515</c:v>
                </c:pt>
                <c:pt idx="4" formatCode="General">
                  <c:v>9805</c:v>
                </c:pt>
                <c:pt idx="5" formatCode="General">
                  <c:v>10988</c:v>
                </c:pt>
                <c:pt idx="6" formatCode="General">
                  <c:v>10809</c:v>
                </c:pt>
                <c:pt idx="7" formatCode="General">
                  <c:v>10118</c:v>
                </c:pt>
                <c:pt idx="8">
                  <c:v>10160</c:v>
                </c:pt>
                <c:pt idx="9" formatCode="General">
                  <c:v>10524</c:v>
                </c:pt>
                <c:pt idx="10" formatCode="General">
                  <c:v>10083</c:v>
                </c:pt>
                <c:pt idx="11" formatCode="General">
                  <c:v>8664</c:v>
                </c:pt>
              </c:numCache>
            </c:numRef>
          </c:val>
        </c:ser>
        <c:ser>
          <c:idx val="1"/>
          <c:order val="1"/>
          <c:tx>
            <c:strRef>
              <c:f>compare!$E$14</c:f>
              <c:strCache>
                <c:ptCount val="1"/>
                <c:pt idx="0">
                  <c:v>A</c:v>
                </c:pt>
              </c:strCache>
            </c:strRef>
          </c:tx>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compare!$E$15:$E$26</c:f>
              <c:numCache>
                <c:formatCode>General</c:formatCode>
                <c:ptCount val="12"/>
                <c:pt idx="0">
                  <c:v>9387</c:v>
                </c:pt>
                <c:pt idx="1">
                  <c:v>8859</c:v>
                </c:pt>
                <c:pt idx="2">
                  <c:v>8938</c:v>
                </c:pt>
                <c:pt idx="3" formatCode="0">
                  <c:v>9576</c:v>
                </c:pt>
                <c:pt idx="4" formatCode="0">
                  <c:v>10436</c:v>
                </c:pt>
                <c:pt idx="5" formatCode="0">
                  <c:v>10657</c:v>
                </c:pt>
                <c:pt idx="6" formatCode="0">
                  <c:v>9832</c:v>
                </c:pt>
                <c:pt idx="7" formatCode="0">
                  <c:v>9275</c:v>
                </c:pt>
                <c:pt idx="8">
                  <c:v>10448</c:v>
                </c:pt>
                <c:pt idx="9">
                  <c:v>9254</c:v>
                </c:pt>
                <c:pt idx="10">
                  <c:v>8547</c:v>
                </c:pt>
                <c:pt idx="11">
                  <c:v>9116</c:v>
                </c:pt>
              </c:numCache>
            </c:numRef>
          </c:val>
        </c:ser>
        <c:ser>
          <c:idx val="2"/>
          <c:order val="2"/>
          <c:tx>
            <c:strRef>
              <c:f>compare!$F$14</c:f>
              <c:strCache>
                <c:ptCount val="1"/>
                <c:pt idx="0">
                  <c:v>A+B</c:v>
                </c:pt>
              </c:strCache>
            </c:strRef>
          </c:tx>
          <c:spPr>
            <a:solidFill>
              <a:srgbClr val="92D050"/>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compare!$F$15:$F$26</c:f>
              <c:numCache>
                <c:formatCode>General</c:formatCode>
                <c:ptCount val="12"/>
                <c:pt idx="0" formatCode="0">
                  <c:v>8921</c:v>
                </c:pt>
                <c:pt idx="1">
                  <c:v>8599</c:v>
                </c:pt>
                <c:pt idx="2">
                  <c:v>8869</c:v>
                </c:pt>
                <c:pt idx="3" formatCode="0">
                  <c:v>9441</c:v>
                </c:pt>
                <c:pt idx="4" formatCode="0">
                  <c:v>10397</c:v>
                </c:pt>
                <c:pt idx="5" formatCode="0">
                  <c:v>10506</c:v>
                </c:pt>
                <c:pt idx="6" formatCode="0">
                  <c:v>9735</c:v>
                </c:pt>
                <c:pt idx="7" formatCode="0">
                  <c:v>9239</c:v>
                </c:pt>
                <c:pt idx="8">
                  <c:v>10329</c:v>
                </c:pt>
                <c:pt idx="9">
                  <c:v>9220</c:v>
                </c:pt>
                <c:pt idx="10">
                  <c:v>8459</c:v>
                </c:pt>
                <c:pt idx="11">
                  <c:v>8878</c:v>
                </c:pt>
              </c:numCache>
            </c:numRef>
          </c:val>
        </c:ser>
        <c:ser>
          <c:idx val="3"/>
          <c:order val="3"/>
          <c:tx>
            <c:strRef>
              <c:f>compare!$G$14</c:f>
              <c:strCache>
                <c:ptCount val="1"/>
                <c:pt idx="0">
                  <c:v>A+B+C</c:v>
                </c:pt>
              </c:strCache>
            </c:strRef>
          </c:tx>
          <c:spPr>
            <a:solidFill>
              <a:schemeClr val="accent3"/>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compare!$G$15:$G$26</c:f>
              <c:numCache>
                <c:formatCode>General</c:formatCode>
                <c:ptCount val="12"/>
                <c:pt idx="0">
                  <c:v>6841</c:v>
                </c:pt>
                <c:pt idx="1">
                  <c:v>6790</c:v>
                </c:pt>
                <c:pt idx="2">
                  <c:v>6925</c:v>
                </c:pt>
                <c:pt idx="3">
                  <c:v>7293</c:v>
                </c:pt>
                <c:pt idx="4" formatCode="0">
                  <c:v>7877</c:v>
                </c:pt>
                <c:pt idx="5" formatCode="0">
                  <c:v>8078</c:v>
                </c:pt>
                <c:pt idx="6" formatCode="0">
                  <c:v>7483</c:v>
                </c:pt>
                <c:pt idx="7" formatCode="0">
                  <c:v>7705</c:v>
                </c:pt>
                <c:pt idx="8" formatCode="0">
                  <c:v>7961</c:v>
                </c:pt>
                <c:pt idx="9" formatCode="0">
                  <c:v>7144</c:v>
                </c:pt>
                <c:pt idx="10" formatCode="0">
                  <c:v>6271</c:v>
                </c:pt>
                <c:pt idx="11" formatCode="0">
                  <c:v>7447</c:v>
                </c:pt>
              </c:numCache>
            </c:numRef>
          </c:val>
        </c:ser>
        <c:dLbls>
          <c:showLegendKey val="0"/>
          <c:showVal val="0"/>
          <c:showCatName val="0"/>
          <c:showSerName val="0"/>
          <c:showPercent val="0"/>
          <c:showBubbleSize val="0"/>
        </c:dLbls>
        <c:gapWidth val="150"/>
        <c:axId val="346678160"/>
        <c:axId val="348563048"/>
      </c:barChart>
      <c:dateAx>
        <c:axId val="346678160"/>
        <c:scaling>
          <c:orientation val="minMax"/>
        </c:scaling>
        <c:delete val="0"/>
        <c:axPos val="b"/>
        <c:numFmt formatCode="mmm\-yy" sourceLinked="1"/>
        <c:majorTickMark val="out"/>
        <c:minorTickMark val="none"/>
        <c:tickLblPos val="nextTo"/>
        <c:crossAx val="348563048"/>
        <c:crosses val="autoZero"/>
        <c:auto val="1"/>
        <c:lblOffset val="100"/>
        <c:baseTimeUnit val="months"/>
      </c:dateAx>
      <c:valAx>
        <c:axId val="348563048"/>
        <c:scaling>
          <c:orientation val="minMax"/>
        </c:scaling>
        <c:delete val="0"/>
        <c:axPos val="l"/>
        <c:majorGridlines/>
        <c:title>
          <c:tx>
            <c:rich>
              <a:bodyPr rot="-5400000" vert="horz"/>
              <a:lstStyle/>
              <a:p>
                <a:pPr>
                  <a:defRPr/>
                </a:pPr>
                <a:r>
                  <a:rPr lang="en-US" dirty="0"/>
                  <a:t>Regulation-Down</a:t>
                </a:r>
                <a:r>
                  <a:rPr lang="en-US" baseline="0" dirty="0"/>
                  <a:t> Daily Total (MW)</a:t>
                </a:r>
                <a:endParaRPr lang="en-US" dirty="0"/>
              </a:p>
            </c:rich>
          </c:tx>
          <c:layout/>
          <c:overlay val="0"/>
        </c:title>
        <c:numFmt formatCode="0" sourceLinked="1"/>
        <c:majorTickMark val="out"/>
        <c:minorTickMark val="none"/>
        <c:tickLblPos val="nextTo"/>
        <c:crossAx val="346678160"/>
        <c:crosses val="autoZero"/>
        <c:crossBetween val="between"/>
      </c:valAx>
    </c:plotArea>
    <c:legend>
      <c:legendPos val="t"/>
      <c:layout/>
      <c:overlay val="0"/>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t>Percentile- Risk</a:t>
            </a:r>
            <a:r>
              <a:rPr lang="en-US" sz="1200" b="1" baseline="0" dirty="0"/>
              <a:t> Factor </a:t>
            </a:r>
            <a:r>
              <a:rPr lang="en-US" sz="1200" b="1" baseline="0" dirty="0" smtClean="0"/>
              <a:t>Mapping Function</a:t>
            </a:r>
            <a:endParaRPr lang="en-US" sz="1200" b="1" dirty="0"/>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2"/>
            <c:spPr>
              <a:solidFill>
                <a:schemeClr val="accent1"/>
              </a:solidFill>
              <a:ln w="9525">
                <a:solidFill>
                  <a:schemeClr val="accent1"/>
                </a:solidFill>
              </a:ln>
              <a:effectLst/>
            </c:spPr>
          </c:marker>
          <c:xVal>
            <c:numRef>
              <c:f>Sheet2!$A$1:$A$101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Sheet2!$B$1:$B$101</c:f>
              <c:numCache>
                <c:formatCode>General</c:formatCode>
                <c:ptCount val="101"/>
                <c:pt idx="0">
                  <c:v>0.7</c:v>
                </c:pt>
                <c:pt idx="1">
                  <c:v>0.7024999999999999</c:v>
                </c:pt>
                <c:pt idx="2">
                  <c:v>0.70499999999999996</c:v>
                </c:pt>
                <c:pt idx="3">
                  <c:v>0.70749999999999991</c:v>
                </c:pt>
                <c:pt idx="4">
                  <c:v>0.71</c:v>
                </c:pt>
                <c:pt idx="5">
                  <c:v>0.71249999999999991</c:v>
                </c:pt>
                <c:pt idx="6">
                  <c:v>0.71499999999999997</c:v>
                </c:pt>
                <c:pt idx="7">
                  <c:v>0.71749999999999992</c:v>
                </c:pt>
                <c:pt idx="8">
                  <c:v>0.72</c:v>
                </c:pt>
                <c:pt idx="9">
                  <c:v>0.72249999999999992</c:v>
                </c:pt>
                <c:pt idx="10">
                  <c:v>0.72499999999999998</c:v>
                </c:pt>
                <c:pt idx="11">
                  <c:v>0.72749999999999992</c:v>
                </c:pt>
                <c:pt idx="12">
                  <c:v>0.73</c:v>
                </c:pt>
                <c:pt idx="13">
                  <c:v>0.73249999999999993</c:v>
                </c:pt>
                <c:pt idx="14">
                  <c:v>0.73499999999999999</c:v>
                </c:pt>
                <c:pt idx="15">
                  <c:v>0.73749999999999993</c:v>
                </c:pt>
                <c:pt idx="16">
                  <c:v>0.74</c:v>
                </c:pt>
                <c:pt idx="17">
                  <c:v>0.74249999999999994</c:v>
                </c:pt>
                <c:pt idx="18">
                  <c:v>0.745</c:v>
                </c:pt>
                <c:pt idx="19">
                  <c:v>0.74749999999999994</c:v>
                </c:pt>
                <c:pt idx="20">
                  <c:v>0.75</c:v>
                </c:pt>
                <c:pt idx="21">
                  <c:v>0.75249999999999995</c:v>
                </c:pt>
                <c:pt idx="22">
                  <c:v>0.755</c:v>
                </c:pt>
                <c:pt idx="23">
                  <c:v>0.75749999999999995</c:v>
                </c:pt>
                <c:pt idx="24">
                  <c:v>0.76</c:v>
                </c:pt>
                <c:pt idx="25">
                  <c:v>0.76249999999999996</c:v>
                </c:pt>
                <c:pt idx="26">
                  <c:v>0.7649999999999999</c:v>
                </c:pt>
                <c:pt idx="27">
                  <c:v>0.76749999999999996</c:v>
                </c:pt>
                <c:pt idx="28">
                  <c:v>0.77</c:v>
                </c:pt>
                <c:pt idx="29">
                  <c:v>0.77249999999999996</c:v>
                </c:pt>
                <c:pt idx="30">
                  <c:v>0.77499999999999991</c:v>
                </c:pt>
                <c:pt idx="31">
                  <c:v>0.77749999999999997</c:v>
                </c:pt>
                <c:pt idx="32">
                  <c:v>0.77999999999999992</c:v>
                </c:pt>
                <c:pt idx="33">
                  <c:v>0.78249999999999997</c:v>
                </c:pt>
                <c:pt idx="34">
                  <c:v>0.78499999999999992</c:v>
                </c:pt>
                <c:pt idx="35">
                  <c:v>0.78749999999999998</c:v>
                </c:pt>
                <c:pt idx="36">
                  <c:v>0.78999999999999992</c:v>
                </c:pt>
                <c:pt idx="37">
                  <c:v>0.79249999999999998</c:v>
                </c:pt>
                <c:pt idx="38">
                  <c:v>0.79499999999999993</c:v>
                </c:pt>
                <c:pt idx="39">
                  <c:v>0.79749999999999999</c:v>
                </c:pt>
                <c:pt idx="40">
                  <c:v>0.79999999999999993</c:v>
                </c:pt>
                <c:pt idx="41">
                  <c:v>0.80249999999999999</c:v>
                </c:pt>
                <c:pt idx="42">
                  <c:v>0.80499999999999994</c:v>
                </c:pt>
                <c:pt idx="43">
                  <c:v>0.8075</c:v>
                </c:pt>
                <c:pt idx="44">
                  <c:v>0.80999999999999994</c:v>
                </c:pt>
                <c:pt idx="45">
                  <c:v>0.8125</c:v>
                </c:pt>
                <c:pt idx="46">
                  <c:v>0.81499999999999995</c:v>
                </c:pt>
                <c:pt idx="47">
                  <c:v>0.81749999999999989</c:v>
                </c:pt>
                <c:pt idx="48">
                  <c:v>0.82</c:v>
                </c:pt>
                <c:pt idx="49">
                  <c:v>0.82250000000000001</c:v>
                </c:pt>
                <c:pt idx="50">
                  <c:v>0.82499999999999996</c:v>
                </c:pt>
                <c:pt idx="51">
                  <c:v>0.8274999999999999</c:v>
                </c:pt>
                <c:pt idx="52">
                  <c:v>0.83</c:v>
                </c:pt>
                <c:pt idx="53">
                  <c:v>0.83250000000000002</c:v>
                </c:pt>
                <c:pt idx="54">
                  <c:v>0.83499999999999996</c:v>
                </c:pt>
                <c:pt idx="55">
                  <c:v>0.83749999999999991</c:v>
                </c:pt>
                <c:pt idx="56">
                  <c:v>0.84</c:v>
                </c:pt>
                <c:pt idx="57">
                  <c:v>0.84249999999999992</c:v>
                </c:pt>
                <c:pt idx="58">
                  <c:v>0.84499999999999997</c:v>
                </c:pt>
                <c:pt idx="59">
                  <c:v>0.84749999999999992</c:v>
                </c:pt>
                <c:pt idx="60">
                  <c:v>0.85</c:v>
                </c:pt>
                <c:pt idx="61">
                  <c:v>0.85249999999999992</c:v>
                </c:pt>
                <c:pt idx="62">
                  <c:v>0.85499999999999998</c:v>
                </c:pt>
                <c:pt idx="63">
                  <c:v>0.85749999999999993</c:v>
                </c:pt>
                <c:pt idx="64">
                  <c:v>0.86</c:v>
                </c:pt>
                <c:pt idx="65">
                  <c:v>0.86249999999999993</c:v>
                </c:pt>
                <c:pt idx="66">
                  <c:v>0.86499999999999999</c:v>
                </c:pt>
                <c:pt idx="67">
                  <c:v>0.86749999999999994</c:v>
                </c:pt>
                <c:pt idx="68">
                  <c:v>0.87</c:v>
                </c:pt>
                <c:pt idx="69">
                  <c:v>0.87249999999999994</c:v>
                </c:pt>
                <c:pt idx="70">
                  <c:v>0.875</c:v>
                </c:pt>
                <c:pt idx="71">
                  <c:v>0.87749999999999995</c:v>
                </c:pt>
                <c:pt idx="72">
                  <c:v>0.87999999999999989</c:v>
                </c:pt>
                <c:pt idx="73">
                  <c:v>0.88249999999999995</c:v>
                </c:pt>
                <c:pt idx="74">
                  <c:v>0.88500000000000001</c:v>
                </c:pt>
                <c:pt idx="75">
                  <c:v>0.88749999999999996</c:v>
                </c:pt>
                <c:pt idx="76">
                  <c:v>0.8899999999999999</c:v>
                </c:pt>
                <c:pt idx="77">
                  <c:v>0.89249999999999996</c:v>
                </c:pt>
                <c:pt idx="78">
                  <c:v>0.89500000000000002</c:v>
                </c:pt>
                <c:pt idx="79">
                  <c:v>0.89749999999999996</c:v>
                </c:pt>
                <c:pt idx="80">
                  <c:v>0.89999999999999991</c:v>
                </c:pt>
                <c:pt idx="81">
                  <c:v>0.90249999999999997</c:v>
                </c:pt>
                <c:pt idx="82">
                  <c:v>0.90499999999999992</c:v>
                </c:pt>
                <c:pt idx="83">
                  <c:v>0.90749999999999997</c:v>
                </c:pt>
                <c:pt idx="84">
                  <c:v>0.90999999999999992</c:v>
                </c:pt>
                <c:pt idx="85">
                  <c:v>0.91249999999999998</c:v>
                </c:pt>
                <c:pt idx="86">
                  <c:v>0.91499999999999992</c:v>
                </c:pt>
                <c:pt idx="87">
                  <c:v>0.91749999999999998</c:v>
                </c:pt>
                <c:pt idx="88">
                  <c:v>0.91999999999999993</c:v>
                </c:pt>
                <c:pt idx="89">
                  <c:v>0.92249999999999999</c:v>
                </c:pt>
                <c:pt idx="90">
                  <c:v>0.92499999999999993</c:v>
                </c:pt>
                <c:pt idx="91">
                  <c:v>0.92749999999999999</c:v>
                </c:pt>
                <c:pt idx="92">
                  <c:v>0.92999999999999994</c:v>
                </c:pt>
                <c:pt idx="93">
                  <c:v>0.9325</c:v>
                </c:pt>
                <c:pt idx="94">
                  <c:v>0.93499999999999994</c:v>
                </c:pt>
                <c:pt idx="95">
                  <c:v>0.9375</c:v>
                </c:pt>
                <c:pt idx="96">
                  <c:v>0.94</c:v>
                </c:pt>
                <c:pt idx="97">
                  <c:v>0.94249999999999989</c:v>
                </c:pt>
                <c:pt idx="98">
                  <c:v>0.94499999999999995</c:v>
                </c:pt>
                <c:pt idx="99">
                  <c:v>0.94750000000000001</c:v>
                </c:pt>
                <c:pt idx="100">
                  <c:v>0.95</c:v>
                </c:pt>
              </c:numCache>
            </c:numRef>
          </c:yVal>
          <c:smooth val="0"/>
        </c:ser>
        <c:dLbls>
          <c:showLegendKey val="0"/>
          <c:showVal val="0"/>
          <c:showCatName val="0"/>
          <c:showSerName val="0"/>
          <c:showPercent val="0"/>
          <c:showBubbleSize val="0"/>
        </c:dLbls>
        <c:axId val="9170896"/>
        <c:axId val="9171288"/>
      </c:scatterChart>
      <c:valAx>
        <c:axId val="917089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Risk Factor</a:t>
                </a:r>
              </a:p>
            </c:rich>
          </c:tx>
          <c:layout>
            <c:manualLayout>
              <c:xMode val="edge"/>
              <c:yMode val="edge"/>
              <c:x val="0.43796768523200658"/>
              <c:y val="0.8151227141482193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171288"/>
        <c:crosses val="autoZero"/>
        <c:crossBetween val="midCat"/>
      </c:valAx>
      <c:valAx>
        <c:axId val="9171288"/>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Percentile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170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10/1/2015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dirty="0"/>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10/1/2015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dirty="0"/>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dirty="0"/>
          </a:p>
        </p:txBody>
      </p:sp>
    </p:spTree>
    <p:extLst>
      <p:ext uri="{BB962C8B-B14F-4D97-AF65-F5344CB8AC3E}">
        <p14:creationId xmlns:p14="http://schemas.microsoft.com/office/powerpoint/2010/main" val="8706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3.16 Standards for Determining Ancillary Service Quantities</a:t>
            </a:r>
          </a:p>
          <a:p>
            <a:endParaRPr lang="en-US" sz="1200" dirty="0" smtClean="0"/>
          </a:p>
          <a:p>
            <a:r>
              <a:rPr lang="en-US" sz="1200" dirty="0" smtClean="0"/>
              <a:t>The ERCOT Board shall review and approve ERCOT's methodology for determining the minimum Ancillary Service requirements, the monthly percentage of Load Resources, Controllable Load Resources and DC Ties allowed to provide RRS, and the maximum amount of Reg-Up and Reg-Down that can be provided by Resources providing FRRS-Up and FRRS-Down.</a:t>
            </a:r>
          </a:p>
          <a:p>
            <a:endParaRPr lang="en-US" dirty="0" smtClean="0"/>
          </a:p>
          <a:p>
            <a:r>
              <a:rPr lang="en-US" dirty="0" smtClean="0"/>
              <a:t>Last done by BOD Dec 2014.</a:t>
            </a:r>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3</a:t>
            </a:fld>
            <a:endParaRPr lang="en-US" dirty="0"/>
          </a:p>
        </p:txBody>
      </p:sp>
    </p:spTree>
    <p:extLst>
      <p:ext uri="{BB962C8B-B14F-4D97-AF65-F5344CB8AC3E}">
        <p14:creationId xmlns:p14="http://schemas.microsoft.com/office/powerpoint/2010/main" val="382486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dirty="0" smtClean="0"/>
              <a:t>Item D.</a:t>
            </a:r>
            <a:r>
              <a:rPr lang="en-US" sz="1200" i="1" u="sng" baseline="0" dirty="0" smtClean="0"/>
              <a:t> is a metric so that </a:t>
            </a:r>
            <a:r>
              <a:rPr lang="en-US" sz="1200" i="1" u="sng" dirty="0" smtClean="0"/>
              <a:t>using the 95</a:t>
            </a:r>
            <a:r>
              <a:rPr lang="en-US" sz="1200" i="1" u="sng" baseline="30000" dirty="0" smtClean="0"/>
              <a:t>th</a:t>
            </a:r>
            <a:r>
              <a:rPr lang="en-US" sz="1200" i="1" u="sng" dirty="0" smtClean="0"/>
              <a:t> percentile will not decrease regulation if CPS1 scores  significantly . </a:t>
            </a:r>
            <a:r>
              <a:rPr lang="en-US" sz="1200" i="1" u="sng" baseline="0" dirty="0" smtClean="0"/>
              <a:t>This adjustment will be applied to the month that scored below 140% unless the rolling average goes below 140%  and then it will be applied to the next month until the rolling 12 month CPS1 average increases above 140%.</a:t>
            </a:r>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7</a:t>
            </a:fld>
            <a:endParaRPr lang="en-US" dirty="0"/>
          </a:p>
        </p:txBody>
      </p:sp>
    </p:spTree>
    <p:extLst>
      <p:ext uri="{BB962C8B-B14F-4D97-AF65-F5344CB8AC3E}">
        <p14:creationId xmlns:p14="http://schemas.microsoft.com/office/powerpoint/2010/main" val="29271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15</a:t>
            </a:fld>
            <a:endParaRPr lang="en-US" dirty="0"/>
          </a:p>
        </p:txBody>
      </p:sp>
    </p:spTree>
    <p:extLst>
      <p:ext uri="{BB962C8B-B14F-4D97-AF65-F5344CB8AC3E}">
        <p14:creationId xmlns:p14="http://schemas.microsoft.com/office/powerpoint/2010/main" val="29271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2997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Font sizes</a:t>
            </a:r>
            <a:r>
              <a:rPr lang="en-US" i="1" baseline="0" dirty="0" smtClean="0"/>
              <a:t> should be increased if possible</a:t>
            </a:r>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t>21</a:t>
            </a:fld>
            <a:endParaRPr lang="en-US" dirty="0"/>
          </a:p>
        </p:txBody>
      </p:sp>
    </p:spTree>
    <p:extLst>
      <p:ext uri="{BB962C8B-B14F-4D97-AF65-F5344CB8AC3E}">
        <p14:creationId xmlns:p14="http://schemas.microsoft.com/office/powerpoint/2010/main" val="138102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Font sizes</a:t>
            </a:r>
            <a:r>
              <a:rPr lang="en-US" i="1" baseline="0" dirty="0" smtClean="0"/>
              <a:t> should be increased if possible</a:t>
            </a:r>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t>22</a:t>
            </a:fld>
            <a:endParaRPr lang="en-US" dirty="0"/>
          </a:p>
        </p:txBody>
      </p:sp>
    </p:spTree>
    <p:extLst>
      <p:ext uri="{BB962C8B-B14F-4D97-AF65-F5344CB8AC3E}">
        <p14:creationId xmlns:p14="http://schemas.microsoft.com/office/powerpoint/2010/main" val="138102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a:t>
            </a:r>
          </a:p>
          <a:p>
            <a:r>
              <a:rPr lang="en-US" dirty="0" smtClean="0"/>
              <a:t>Select one high risk</a:t>
            </a:r>
          </a:p>
          <a:p>
            <a:r>
              <a:rPr lang="en-US" dirty="0" smtClean="0"/>
              <a:t>One low risk</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25</a:t>
            </a:fld>
            <a:endParaRPr lang="en-US" dirty="0"/>
          </a:p>
        </p:txBody>
      </p:sp>
    </p:spTree>
    <p:extLst>
      <p:ext uri="{BB962C8B-B14F-4D97-AF65-F5344CB8AC3E}">
        <p14:creationId xmlns:p14="http://schemas.microsoft.com/office/powerpoint/2010/main" val="413403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ERCOT cmyk-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p:nvSpPr>
        <p:spPr>
          <a:xfrm>
            <a:off x="1085849" y="6010274"/>
            <a:ext cx="6867526" cy="415498"/>
          </a:xfrm>
          <a:prstGeom prst="rect">
            <a:avLst/>
          </a:prstGeom>
          <a:noFill/>
        </p:spPr>
        <p:txBody>
          <a:bodyPr wrap="square" rtlCol="0">
            <a:spAutoFit/>
          </a:bodyPr>
          <a:lstStyle/>
          <a:p>
            <a:pPr algn="l"/>
            <a:r>
              <a:rPr lang="en-US" sz="1050" dirty="0" smtClean="0"/>
              <a:t>Ancillary Services Methodology Changes for 2016</a:t>
            </a:r>
            <a:endParaRPr lang="en-US" sz="1050" b="1" dirty="0"/>
          </a:p>
          <a:p>
            <a:pPr algn="l"/>
            <a:fld id="{49486E62-95B4-4F6D-B8CE-32A4032D4A48}" type="datetimeFigureOut">
              <a:rPr lang="en-US" sz="1050" smtClean="0"/>
              <a:pPr algn="l"/>
              <a:t>10/1/2015</a:t>
            </a:fld>
            <a:endParaRPr lang="en-US" sz="1050" dirty="0"/>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49" y="1498064"/>
            <a:ext cx="7974693" cy="4077315"/>
            <a:chOff x="603250" y="546100"/>
            <a:chExt cx="7727950" cy="4077315"/>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696686" y="2130425"/>
              <a:ext cx="7634514" cy="2492990"/>
            </a:xfrm>
            <a:prstGeom prst="rect">
              <a:avLst/>
            </a:prstGeom>
            <a:noFill/>
          </p:spPr>
          <p:txBody>
            <a:bodyPr wrap="square" rtlCol="0">
              <a:spAutoFit/>
            </a:bodyPr>
            <a:lstStyle/>
            <a:p>
              <a:r>
                <a:rPr lang="en-US" sz="3200" dirty="0"/>
                <a:t>Ancillary Services Methodology Changes for 2016</a:t>
              </a:r>
              <a:endParaRPr lang="en-US" b="1" dirty="0" smtClean="0"/>
            </a:p>
            <a:p>
              <a:r>
                <a:rPr lang="en-US" sz="2000" i="1" dirty="0" smtClean="0"/>
                <a:t>Bill Blevins</a:t>
              </a:r>
            </a:p>
            <a:p>
              <a:r>
                <a:rPr lang="en-US" dirty="0" smtClean="0"/>
                <a:t>Manager Operations Planning</a:t>
              </a:r>
            </a:p>
            <a:p>
              <a:r>
                <a:rPr lang="en-US" dirty="0" smtClean="0"/>
                <a:t> </a:t>
              </a:r>
            </a:p>
            <a:p>
              <a:r>
                <a:rPr lang="en-US" dirty="0" smtClean="0"/>
                <a:t>WMS</a:t>
              </a:r>
            </a:p>
            <a:p>
              <a:r>
                <a:rPr lang="en-US" dirty="0" smtClean="0"/>
                <a:t>07-OCTOBER-2015</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Reg-Up Requirement for </a:t>
            </a:r>
            <a:r>
              <a:rPr lang="en-US" sz="2800" dirty="0" smtClean="0"/>
              <a:t>June 2015</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576212221"/>
              </p:ext>
            </p:extLst>
          </p:nvPr>
        </p:nvGraphicFramePr>
        <p:xfrm>
          <a:off x="201881" y="698018"/>
          <a:ext cx="8775863" cy="4387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68623153"/>
              </p:ext>
            </p:extLst>
          </p:nvPr>
        </p:nvGraphicFramePr>
        <p:xfrm>
          <a:off x="2826327" y="508585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2576713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Proposed Regulation-Up Requirement</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4073088248"/>
              </p:ext>
            </p:extLst>
          </p:nvPr>
        </p:nvGraphicFramePr>
        <p:xfrm>
          <a:off x="178130" y="640808"/>
          <a:ext cx="8889670" cy="4464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52684108"/>
              </p:ext>
            </p:extLst>
          </p:nvPr>
        </p:nvGraphicFramePr>
        <p:xfrm>
          <a:off x="2826327" y="5252852"/>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159163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Proposed </a:t>
            </a:r>
            <a:r>
              <a:rPr lang="en-US" sz="2800" dirty="0" smtClean="0"/>
              <a:t>Regulation-Down </a:t>
            </a:r>
            <a:r>
              <a:rPr lang="en-US" sz="2800" dirty="0"/>
              <a:t>Requirement</a:t>
            </a:r>
          </a:p>
        </p:txBody>
      </p:sp>
      <p:graphicFrame>
        <p:nvGraphicFramePr>
          <p:cNvPr id="8" name="Chart 7"/>
          <p:cNvGraphicFramePr>
            <a:graphicFrameLocks/>
          </p:cNvGraphicFramePr>
          <p:nvPr>
            <p:extLst>
              <p:ext uri="{D42A27DB-BD31-4B8C-83A1-F6EECF244321}">
                <p14:modId xmlns:p14="http://schemas.microsoft.com/office/powerpoint/2010/main" val="1103071038"/>
              </p:ext>
            </p:extLst>
          </p:nvPr>
        </p:nvGraphicFramePr>
        <p:xfrm>
          <a:off x="152400" y="914400"/>
          <a:ext cx="8839200" cy="4300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1120166"/>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4019715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61257" y="640809"/>
            <a:ext cx="8348007" cy="5183048"/>
          </a:xfrm>
        </p:spPr>
        <p:txBody>
          <a:bodyPr>
            <a:normAutofit/>
          </a:bodyPr>
          <a:lstStyle/>
          <a:p>
            <a:pPr marL="457200" lvl="1" indent="0">
              <a:buNone/>
            </a:pPr>
            <a:r>
              <a:rPr lang="en-US" sz="2400" dirty="0" smtClean="0"/>
              <a:t>Members had more questions on Non-Spin Reserve service and in general they covered the below topics;</a:t>
            </a:r>
            <a:endParaRPr lang="en-US" sz="2400" dirty="0"/>
          </a:p>
          <a:p>
            <a:pPr marL="1314450" lvl="2" indent="-457200">
              <a:buFont typeface="Wingdings" panose="05000000000000000000" pitchFamily="2" charset="2"/>
              <a:buChar char="Ø"/>
            </a:pPr>
            <a:r>
              <a:rPr lang="en-US" sz="2000" dirty="0"/>
              <a:t>W</a:t>
            </a:r>
            <a:r>
              <a:rPr lang="en-US" sz="2000" dirty="0" smtClean="0"/>
              <a:t>hether or not there is a need for NSRS due to ORDC payments </a:t>
            </a:r>
            <a:r>
              <a:rPr lang="en-US" sz="2000" dirty="0" smtClean="0"/>
              <a:t> </a:t>
            </a:r>
            <a:endParaRPr lang="en-US" sz="1800" dirty="0"/>
          </a:p>
          <a:p>
            <a:pPr marL="1314450" lvl="2" indent="-457200">
              <a:buFont typeface="Wingdings" panose="05000000000000000000" pitchFamily="2" charset="2"/>
              <a:buChar char="Ø"/>
            </a:pPr>
            <a:r>
              <a:rPr lang="en-US" sz="2000" dirty="0"/>
              <a:t>Effect of changing the forecast error to </a:t>
            </a:r>
            <a:r>
              <a:rPr lang="en-US" sz="2000" dirty="0" smtClean="0"/>
              <a:t>3-hours </a:t>
            </a:r>
            <a:r>
              <a:rPr lang="en-US" sz="2000" dirty="0"/>
              <a:t>ahead instead of current </a:t>
            </a:r>
            <a:r>
              <a:rPr lang="en-US" sz="2000" dirty="0" smtClean="0"/>
              <a:t>6-hours ahead</a:t>
            </a:r>
          </a:p>
          <a:p>
            <a:pPr marL="1314450" lvl="2" indent="-457200">
              <a:buFont typeface="Wingdings" panose="05000000000000000000" pitchFamily="2" charset="2"/>
              <a:buChar char="Ø"/>
            </a:pPr>
            <a:r>
              <a:rPr lang="en-US" sz="2000" dirty="0" smtClean="0"/>
              <a:t>Number of units that can be started 6-hours ahead compared to 3-hours ahead</a:t>
            </a:r>
          </a:p>
          <a:p>
            <a:pPr marL="1314450" lvl="2" indent="-457200">
              <a:buFont typeface="Wingdings" panose="05000000000000000000" pitchFamily="2" charset="2"/>
              <a:buChar char="Ø"/>
            </a:pPr>
            <a:r>
              <a:rPr lang="en-US" sz="2000" dirty="0" smtClean="0"/>
              <a:t>Wanted to see the incremental effect of each of the proposed changes to NSRS</a:t>
            </a:r>
          </a:p>
          <a:p>
            <a:pPr marL="1314450" lvl="2" indent="-457200">
              <a:buFont typeface="Wingdings" panose="05000000000000000000" pitchFamily="2" charset="2"/>
              <a:buChar char="Ø"/>
            </a:pPr>
            <a:r>
              <a:rPr lang="en-US" sz="2000" dirty="0" smtClean="0"/>
              <a:t>Additional data requested has </a:t>
            </a:r>
            <a:r>
              <a:rPr lang="en-US" sz="2000" dirty="0"/>
              <a:t>been </a:t>
            </a:r>
            <a:r>
              <a:rPr lang="en-US" sz="2000" dirty="0" smtClean="0"/>
              <a:t>posted to the September 4</a:t>
            </a:r>
            <a:r>
              <a:rPr lang="en-US" sz="2000" baseline="30000" dirty="0" smtClean="0"/>
              <a:t>th</a:t>
            </a:r>
            <a:r>
              <a:rPr lang="en-US" sz="2000" dirty="0" smtClean="0"/>
              <a:t> QMWG meeting page. </a:t>
            </a:r>
            <a:endParaRPr lang="en-US" sz="2000" dirty="0"/>
          </a:p>
          <a:p>
            <a:pPr marL="857250" lvl="2" indent="0">
              <a:buNone/>
            </a:pPr>
            <a:endParaRPr lang="en-US" sz="2000" dirty="0" smtClean="0"/>
          </a:p>
          <a:p>
            <a:pPr marL="1314450" lvl="2" indent="-457200">
              <a:buFont typeface="Wingdings" panose="05000000000000000000" pitchFamily="2" charset="2"/>
              <a:buChar char="Ø"/>
            </a:pPr>
            <a:endParaRPr lang="en-US" sz="2000" dirty="0" smtClean="0"/>
          </a:p>
          <a:p>
            <a:pPr marL="1314450" lvl="2" indent="-457200">
              <a:buFont typeface="Wingdings" panose="05000000000000000000" pitchFamily="2" charset="2"/>
              <a:buChar char="Ø"/>
            </a:pPr>
            <a:endParaRPr lang="en-US" sz="2000" dirty="0"/>
          </a:p>
          <a:p>
            <a:pPr marL="1314450" lvl="2" indent="-457200">
              <a:buFont typeface="+mj-lt"/>
              <a:buAutoNum type="arabicPeriod"/>
            </a:pPr>
            <a:endParaRPr lang="en-US" sz="2400" dirty="0"/>
          </a:p>
          <a:p>
            <a:pPr marL="457200" lvl="1" indent="0">
              <a:buNone/>
            </a:pPr>
            <a:endParaRPr lang="en-US" sz="2000" dirty="0"/>
          </a:p>
          <a:p>
            <a:endParaRPr lang="en-US" sz="2000" b="1" dirty="0"/>
          </a:p>
        </p:txBody>
      </p:sp>
      <p:sp>
        <p:nvSpPr>
          <p:cNvPr id="9" name="Title 8"/>
          <p:cNvSpPr>
            <a:spLocks noGrp="1"/>
          </p:cNvSpPr>
          <p:nvPr>
            <p:ph type="title"/>
          </p:nvPr>
        </p:nvSpPr>
        <p:spPr/>
        <p:txBody>
          <a:bodyPr/>
          <a:lstStyle/>
          <a:p>
            <a:pPr algn="ctr"/>
            <a:r>
              <a:rPr lang="en-US" sz="2800" dirty="0"/>
              <a:t>D</a:t>
            </a:r>
            <a:r>
              <a:rPr lang="en-US" sz="2800" dirty="0" smtClean="0"/>
              <a:t>iscussion at QMWG/OWG on Non-Spin Service</a:t>
            </a:r>
            <a:endParaRPr lang="en-US" sz="2800" dirty="0"/>
          </a:p>
        </p:txBody>
      </p:sp>
    </p:spTree>
    <p:extLst>
      <p:ext uri="{BB962C8B-B14F-4D97-AF65-F5344CB8AC3E}">
        <p14:creationId xmlns:p14="http://schemas.microsoft.com/office/powerpoint/2010/main" val="3487842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Drivers for NSRS Changes</a:t>
            </a:r>
            <a:endParaRPr lang="en-US" sz="32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b="0" dirty="0" smtClean="0"/>
              <a:t>Feedback we received  last year to revisit NSRS Methodology</a:t>
            </a:r>
          </a:p>
          <a:p>
            <a:pPr marL="457200" indent="-457200">
              <a:buFont typeface="+mj-lt"/>
              <a:buAutoNum type="arabicPeriod"/>
            </a:pPr>
            <a:r>
              <a:rPr lang="en-US" sz="2400" b="0" dirty="0" smtClean="0"/>
              <a:t> Incorporate effects of net load ramps</a:t>
            </a:r>
            <a:endParaRPr lang="en-US" sz="2400" b="0" dirty="0"/>
          </a:p>
        </p:txBody>
      </p:sp>
    </p:spTree>
    <p:extLst>
      <p:ext uri="{BB962C8B-B14F-4D97-AF65-F5344CB8AC3E}">
        <p14:creationId xmlns:p14="http://schemas.microsoft.com/office/powerpoint/2010/main" val="1612192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Suggested Changes to Non-Spin Service</a:t>
            </a:r>
            <a:endParaRPr lang="en-US" sz="2800" dirty="0"/>
          </a:p>
        </p:txBody>
      </p:sp>
      <p:sp>
        <p:nvSpPr>
          <p:cNvPr id="29699" name="Rectangle 3"/>
          <p:cNvSpPr>
            <a:spLocks noGrp="1" noChangeArrowheads="1"/>
          </p:cNvSpPr>
          <p:nvPr>
            <p:ph type="body" idx="1"/>
          </p:nvPr>
        </p:nvSpPr>
        <p:spPr>
          <a:xfrm>
            <a:off x="457200" y="914400"/>
            <a:ext cx="8229600" cy="5105400"/>
          </a:xfrm>
        </p:spPr>
        <p:txBody>
          <a:bodyPr/>
          <a:lstStyle/>
          <a:p>
            <a:pPr marL="914400" lvl="1" indent="-457200">
              <a:buFont typeface="+mj-lt"/>
              <a:buAutoNum type="alphaUcPeriod"/>
            </a:pPr>
            <a:r>
              <a:rPr lang="en-US" sz="2400" dirty="0"/>
              <a:t>Remove last 30 days from NSRS Analysis and instead use the same month for previous three </a:t>
            </a:r>
            <a:r>
              <a:rPr lang="en-US" sz="2400" dirty="0" smtClean="0"/>
              <a:t>years</a:t>
            </a:r>
            <a:endParaRPr lang="en-US" sz="2400" dirty="0"/>
          </a:p>
          <a:p>
            <a:pPr marL="914400" lvl="1" indent="-457200">
              <a:buFont typeface="+mj-lt"/>
              <a:buAutoNum type="alphaUcPeriod"/>
            </a:pPr>
            <a:r>
              <a:rPr lang="en-US" sz="2400" dirty="0" smtClean="0"/>
              <a:t>Use </a:t>
            </a:r>
            <a:r>
              <a:rPr lang="en-US" sz="2400" dirty="0"/>
              <a:t>the </a:t>
            </a:r>
            <a:r>
              <a:rPr lang="en-US" sz="2400" dirty="0" smtClean="0"/>
              <a:t>3-hour </a:t>
            </a:r>
            <a:r>
              <a:rPr lang="en-US" sz="2400" dirty="0"/>
              <a:t>ahead </a:t>
            </a:r>
            <a:r>
              <a:rPr lang="en-US" sz="2400" dirty="0" smtClean="0"/>
              <a:t>net forecast error instead of 6-hour ahead </a:t>
            </a:r>
          </a:p>
          <a:p>
            <a:pPr marL="914400" lvl="1" indent="-457200">
              <a:buFont typeface="+mj-lt"/>
              <a:buAutoNum type="alphaUcPeriod"/>
            </a:pPr>
            <a:r>
              <a:rPr lang="en-US" sz="2400" dirty="0" smtClean="0"/>
              <a:t>Use </a:t>
            </a:r>
            <a:r>
              <a:rPr lang="en-US" sz="2400" dirty="0"/>
              <a:t>net forecast error only on the </a:t>
            </a:r>
            <a:r>
              <a:rPr lang="en-US" sz="2400" dirty="0" smtClean="0"/>
              <a:t>under-forecast</a:t>
            </a:r>
            <a:endParaRPr lang="en-US" sz="2400" dirty="0" smtClean="0"/>
          </a:p>
          <a:p>
            <a:pPr marL="914400" lvl="1" indent="-457200">
              <a:buFont typeface="+mj-lt"/>
              <a:buAutoNum type="alphaUcPeriod"/>
            </a:pPr>
            <a:r>
              <a:rPr lang="en-US" sz="2400" dirty="0" smtClean="0"/>
              <a:t>Use dynamic percentile between 70</a:t>
            </a:r>
            <a:r>
              <a:rPr lang="en-US" sz="2400" baseline="30000" dirty="0" smtClean="0"/>
              <a:t>th</a:t>
            </a:r>
            <a:r>
              <a:rPr lang="en-US" sz="2400" dirty="0" smtClean="0"/>
              <a:t> and 95</a:t>
            </a:r>
            <a:r>
              <a:rPr lang="en-US" sz="2400" baseline="30000" dirty="0" smtClean="0"/>
              <a:t>th</a:t>
            </a:r>
            <a:r>
              <a:rPr lang="en-US" sz="2400" dirty="0" smtClean="0"/>
              <a:t> percentile based on the risk of net load ramp</a:t>
            </a:r>
            <a:endParaRPr lang="en-US" sz="2400" dirty="0"/>
          </a:p>
          <a:p>
            <a:pPr marL="0" indent="0">
              <a:buNone/>
            </a:pPr>
            <a:endParaRPr lang="en-US" sz="2400" strike="sngStrike" dirty="0" smtClean="0">
              <a:solidFill>
                <a:srgbClr val="FF0000"/>
              </a:solidFill>
            </a:endParaRPr>
          </a:p>
          <a:p>
            <a:pPr lvl="1"/>
            <a:endParaRPr lang="en-US" sz="2400" dirty="0"/>
          </a:p>
        </p:txBody>
      </p:sp>
    </p:spTree>
    <p:extLst>
      <p:ext uri="{BB962C8B-B14F-4D97-AF65-F5344CB8AC3E}">
        <p14:creationId xmlns:p14="http://schemas.microsoft.com/office/powerpoint/2010/main" val="4231666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Possible Changes to Non-Spin Reserve </a:t>
            </a:r>
            <a:r>
              <a:rPr lang="en-US" b="1" dirty="0" smtClean="0"/>
              <a:t>Service(NSRS)</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2156714191"/>
              </p:ext>
            </p:extLst>
          </p:nvPr>
        </p:nvGraphicFramePr>
        <p:xfrm>
          <a:off x="631722" y="838200"/>
          <a:ext cx="7871010" cy="4781550"/>
        </p:xfrm>
        <a:graphic>
          <a:graphicData uri="http://schemas.openxmlformats.org/drawingml/2006/table">
            <a:tbl>
              <a:tblPr firstRow="1" firstCol="1" bandRow="1">
                <a:tableStyleId>{5C22544A-7EE6-4342-B048-85BDC9FD1C3A}</a:tableStyleId>
              </a:tblPr>
              <a:tblGrid>
                <a:gridCol w="2623670"/>
                <a:gridCol w="2623670"/>
                <a:gridCol w="2623670"/>
              </a:tblGrid>
              <a:tr h="466856">
                <a:tc>
                  <a:txBody>
                    <a:bodyPr/>
                    <a:lstStyle/>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solidFill>
                        </a:rPr>
                        <a:t>Current Methodology</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Proposed</a:t>
                      </a:r>
                      <a:r>
                        <a:rPr lang="en-US" sz="1200" baseline="0" dirty="0" smtClean="0">
                          <a:solidFill>
                            <a:schemeClr val="tx1"/>
                          </a:solidFill>
                        </a:rPr>
                        <a:t> Methodology</a:t>
                      </a:r>
                      <a:endParaRPr lang="en-US"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66439">
                <a:tc>
                  <a:txBody>
                    <a:bodyPr/>
                    <a:lstStyle/>
                    <a:p>
                      <a:pPr algn="ctr"/>
                      <a:r>
                        <a:rPr lang="en-US" sz="1600" dirty="0" smtClean="0">
                          <a:solidFill>
                            <a:schemeClr val="tx1"/>
                          </a:solidFill>
                        </a:rPr>
                        <a:t>Data Used</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856">
                <a:tc>
                  <a:txBody>
                    <a:bodyPr/>
                    <a:lstStyle/>
                    <a:p>
                      <a:pPr algn="ctr"/>
                      <a:r>
                        <a:rPr lang="en-US" sz="1600" dirty="0" smtClean="0">
                          <a:solidFill>
                            <a:schemeClr val="tx1"/>
                          </a:solidFill>
                        </a:rPr>
                        <a:t>Forecast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6hour-ahead Net Load Error</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smtClean="0">
                          <a:ln>
                            <a:noFill/>
                          </a:ln>
                          <a:effectLst/>
                          <a:uLnTx/>
                          <a:uFillTx/>
                        </a:rPr>
                        <a:t>3hour-ahead Net Load Error</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103">
                <a:tc>
                  <a:txBody>
                    <a:bodyPr/>
                    <a:lstStyle/>
                    <a:p>
                      <a:pPr algn="ctr"/>
                      <a:r>
                        <a:rPr lang="en-US" sz="1400" dirty="0" smtClean="0">
                          <a:solidFill>
                            <a:schemeClr val="tx1"/>
                          </a:solidFill>
                        </a:rPr>
                        <a:t>Over &amp;</a:t>
                      </a:r>
                      <a:r>
                        <a:rPr lang="en-US" sz="1400" baseline="0" dirty="0" smtClean="0">
                          <a:solidFill>
                            <a:schemeClr val="tx1"/>
                          </a:solidFill>
                        </a:rPr>
                        <a:t> Under Forecast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Both</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Under Forecast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598">
                <a:tc>
                  <a:txBody>
                    <a:bodyPr/>
                    <a:lstStyle/>
                    <a:p>
                      <a:pPr algn="ctr"/>
                      <a:r>
                        <a:rPr lang="en-US" sz="1600" dirty="0" smtClean="0">
                          <a:solidFill>
                            <a:schemeClr val="tx1"/>
                          </a:solidFill>
                        </a:rPr>
                        <a:t>Percentile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95th</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Dynamically</a:t>
                      </a:r>
                      <a:r>
                        <a:rPr lang="en-US" sz="1200" b="1" baseline="0" dirty="0" smtClean="0">
                          <a:solidFill>
                            <a:srgbClr val="FF0000"/>
                          </a:solidFill>
                        </a:rPr>
                        <a:t> determined based on risk of  net load ramp</a:t>
                      </a:r>
                      <a:endParaRPr lang="en-US" sz="1200" b="1"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42">
                <a:tc>
                  <a:txBody>
                    <a:bodyPr/>
                    <a:lstStyle/>
                    <a:p>
                      <a:pPr algn="ctr"/>
                      <a:r>
                        <a:rPr lang="en-US" sz="1600" dirty="0" smtClean="0">
                          <a:solidFill>
                            <a:schemeClr val="tx1"/>
                          </a:solidFill>
                        </a:rPr>
                        <a:t>Cap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2000MW</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No Cap</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856">
                <a:tc>
                  <a:txBody>
                    <a:bodyPr/>
                    <a:lstStyle/>
                    <a:p>
                      <a:pPr algn="ctr"/>
                      <a:r>
                        <a:rPr lang="en-US" sz="1600" dirty="0" smtClean="0">
                          <a:solidFill>
                            <a:schemeClr val="tx1"/>
                          </a:solidFill>
                        </a:rPr>
                        <a:t>Floor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1375 MW </a:t>
                      </a:r>
                    </a:p>
                    <a:p>
                      <a:pPr algn="ctr"/>
                      <a:r>
                        <a:rPr lang="en-US" sz="1200" b="1" dirty="0" smtClean="0"/>
                        <a:t>(Peak</a:t>
                      </a:r>
                      <a:r>
                        <a:rPr lang="en-US" sz="1200" b="1" baseline="0" dirty="0" smtClean="0"/>
                        <a:t> Hours</a:t>
                      </a:r>
                      <a:r>
                        <a:rPr lang="en-US" sz="1200" b="1" dirty="0" smtClean="0"/>
                        <a:t>)</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1375 MW </a:t>
                      </a:r>
                    </a:p>
                    <a:p>
                      <a:pPr algn="ctr"/>
                      <a:r>
                        <a:rPr lang="en-US" sz="1200" b="1" dirty="0" smtClean="0"/>
                        <a:t>(Peak</a:t>
                      </a:r>
                      <a:r>
                        <a:rPr lang="en-US" sz="1200" b="1" baseline="0" dirty="0" smtClean="0"/>
                        <a:t> Hours</a:t>
                      </a:r>
                      <a:r>
                        <a:rPr lang="en-US" sz="1200" b="1" dirty="0" smtClean="0"/>
                        <a:t>)</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4115827" y="2607812"/>
            <a:ext cx="1029665" cy="230832"/>
          </a:xfrm>
          <a:prstGeom prst="rect">
            <a:avLst/>
          </a:prstGeom>
          <a:noFill/>
          <a:ln>
            <a:noFill/>
          </a:ln>
        </p:spPr>
        <p:txBody>
          <a:bodyPr wrap="square" rtlCol="0">
            <a:spAutoFit/>
          </a:bodyPr>
          <a:lstStyle/>
          <a:p>
            <a:r>
              <a:rPr lang="en-US" sz="900" dirty="0" smtClean="0">
                <a:solidFill>
                  <a:prstClr val="black"/>
                </a:solidFill>
              </a:rPr>
              <a:t>Target Period</a:t>
            </a:r>
            <a:endParaRPr lang="en-US" sz="900" dirty="0">
              <a:solidFill>
                <a:prstClr val="black"/>
              </a:solidFill>
            </a:endParaRPr>
          </a:p>
        </p:txBody>
      </p:sp>
      <p:sp>
        <p:nvSpPr>
          <p:cNvPr id="17" name="TextBox 16"/>
          <p:cNvSpPr txBox="1"/>
          <p:nvPr/>
        </p:nvSpPr>
        <p:spPr>
          <a:xfrm>
            <a:off x="4237078" y="1311533"/>
            <a:ext cx="908414" cy="369332"/>
          </a:xfrm>
          <a:prstGeom prst="rect">
            <a:avLst/>
          </a:prstGeom>
          <a:noFill/>
          <a:ln>
            <a:noFill/>
          </a:ln>
        </p:spPr>
        <p:txBody>
          <a:bodyPr wrap="square" rtlCol="0">
            <a:spAutoFit/>
          </a:bodyPr>
          <a:lstStyle/>
          <a:p>
            <a:r>
              <a:rPr lang="en-US" sz="900" dirty="0" smtClean="0">
                <a:solidFill>
                  <a:prstClr val="black"/>
                </a:solidFill>
              </a:rPr>
              <a:t>Same Period </a:t>
            </a:r>
          </a:p>
          <a:p>
            <a:r>
              <a:rPr lang="en-US" sz="900" dirty="0" smtClean="0">
                <a:solidFill>
                  <a:prstClr val="black"/>
                </a:solidFill>
              </a:rPr>
              <a:t>Previous Year</a:t>
            </a:r>
            <a:endParaRPr lang="en-US" sz="900" dirty="0">
              <a:solidFill>
                <a:prstClr val="black"/>
              </a:solidFill>
            </a:endParaRPr>
          </a:p>
        </p:txBody>
      </p:sp>
      <p:sp>
        <p:nvSpPr>
          <p:cNvPr id="20" name="TextBox 19"/>
          <p:cNvSpPr txBox="1"/>
          <p:nvPr/>
        </p:nvSpPr>
        <p:spPr>
          <a:xfrm>
            <a:off x="3308216" y="1311533"/>
            <a:ext cx="1029665" cy="553998"/>
          </a:xfrm>
          <a:prstGeom prst="rect">
            <a:avLst/>
          </a:prstGeom>
          <a:noFill/>
          <a:ln>
            <a:noFill/>
          </a:ln>
        </p:spPr>
        <p:txBody>
          <a:bodyPr wrap="square" rtlCol="0">
            <a:spAutoFit/>
          </a:bodyPr>
          <a:lstStyle/>
          <a:p>
            <a:r>
              <a:rPr lang="en-US" sz="1000" dirty="0" smtClean="0">
                <a:solidFill>
                  <a:prstClr val="black"/>
                </a:solidFill>
              </a:rPr>
              <a:t>15 days</a:t>
            </a:r>
          </a:p>
          <a:p>
            <a:r>
              <a:rPr lang="en-US" sz="1000" dirty="0" smtClean="0">
                <a:solidFill>
                  <a:prstClr val="black"/>
                </a:solidFill>
              </a:rPr>
              <a:t>Not considered</a:t>
            </a:r>
            <a:endParaRPr lang="en-US" sz="1000" dirty="0">
              <a:solidFill>
                <a:prstClr val="black"/>
              </a:solidFill>
            </a:endParaRPr>
          </a:p>
        </p:txBody>
      </p:sp>
      <p:sp>
        <p:nvSpPr>
          <p:cNvPr id="22" name="TextBox 21"/>
          <p:cNvSpPr txBox="1"/>
          <p:nvPr/>
        </p:nvSpPr>
        <p:spPr>
          <a:xfrm>
            <a:off x="3308216" y="2577626"/>
            <a:ext cx="747474" cy="507831"/>
          </a:xfrm>
          <a:prstGeom prst="rect">
            <a:avLst/>
          </a:prstGeom>
          <a:noFill/>
          <a:ln>
            <a:noFill/>
          </a:ln>
        </p:spPr>
        <p:txBody>
          <a:bodyPr wrap="square" rtlCol="0">
            <a:spAutoFit/>
          </a:bodyPr>
          <a:lstStyle/>
          <a:p>
            <a:r>
              <a:rPr lang="en-US" sz="900" dirty="0" smtClean="0">
                <a:solidFill>
                  <a:prstClr val="black"/>
                </a:solidFill>
              </a:rPr>
              <a:t>30days prior to study</a:t>
            </a:r>
            <a:endParaRPr lang="en-US" sz="900" dirty="0">
              <a:solidFill>
                <a:prstClr val="black"/>
              </a:solidFill>
            </a:endParaRPr>
          </a:p>
        </p:txBody>
      </p:sp>
      <p:grpSp>
        <p:nvGrpSpPr>
          <p:cNvPr id="5" name="Group 4"/>
          <p:cNvGrpSpPr/>
          <p:nvPr/>
        </p:nvGrpSpPr>
        <p:grpSpPr>
          <a:xfrm>
            <a:off x="3391045" y="1665360"/>
            <a:ext cx="1620843" cy="938632"/>
            <a:chOff x="2611311" y="1665360"/>
            <a:chExt cx="1620843" cy="938632"/>
          </a:xfrm>
        </p:grpSpPr>
        <p:sp>
          <p:nvSpPr>
            <p:cNvPr id="8" name="Rectangle 7"/>
            <p:cNvSpPr/>
            <p:nvPr/>
          </p:nvSpPr>
          <p:spPr>
            <a:xfrm>
              <a:off x="3592074" y="1857037"/>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100" kern="0" dirty="0" smtClean="0">
                  <a:solidFill>
                    <a:prstClr val="black"/>
                  </a:solidFill>
                </a:rPr>
                <a:t>30</a:t>
              </a:r>
            </a:p>
          </p:txBody>
        </p:sp>
        <p:sp>
          <p:nvSpPr>
            <p:cNvPr id="10" name="Rectangle 9"/>
            <p:cNvSpPr/>
            <p:nvPr/>
          </p:nvSpPr>
          <p:spPr>
            <a:xfrm>
              <a:off x="3592074" y="2205033"/>
              <a:ext cx="640080" cy="175970"/>
            </a:xfrm>
            <a:prstGeom prst="rect">
              <a:avLst/>
            </a:prstGeom>
            <a:solidFill>
              <a:schemeClr val="accent2">
                <a:lumMod val="60000"/>
                <a:lumOff val="40000"/>
              </a:scheme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200" kern="0" dirty="0">
                  <a:solidFill>
                    <a:prstClr val="black"/>
                  </a:solidFill>
                </a:rPr>
                <a:t>30</a:t>
              </a:r>
            </a:p>
          </p:txBody>
        </p:sp>
        <p:sp>
          <p:nvSpPr>
            <p:cNvPr id="13" name="Rectangle 12"/>
            <p:cNvSpPr/>
            <p:nvPr/>
          </p:nvSpPr>
          <p:spPr>
            <a:xfrm>
              <a:off x="3259011" y="2203184"/>
              <a:ext cx="320040" cy="175751"/>
            </a:xfrm>
            <a:prstGeom prst="rect">
              <a:avLst/>
            </a:prstGeom>
            <a:solidFill>
              <a:schemeClr val="bg1"/>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800" kern="0" dirty="0" smtClean="0">
                  <a:solidFill>
                    <a:prstClr val="black"/>
                  </a:solidFill>
                </a:rPr>
                <a:t>15</a:t>
              </a:r>
            </a:p>
          </p:txBody>
        </p:sp>
        <p:sp>
          <p:nvSpPr>
            <p:cNvPr id="14" name="Rectangle 13"/>
            <p:cNvSpPr/>
            <p:nvPr/>
          </p:nvSpPr>
          <p:spPr>
            <a:xfrm>
              <a:off x="2611311" y="2205471"/>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100" kern="0" dirty="0" smtClean="0">
                  <a:solidFill>
                    <a:prstClr val="black"/>
                  </a:solidFill>
                </a:rPr>
                <a:t>30</a:t>
              </a:r>
            </a:p>
          </p:txBody>
        </p:sp>
        <p:sp>
          <p:nvSpPr>
            <p:cNvPr id="16" name="Right Brace 15"/>
            <p:cNvSpPr/>
            <p:nvPr/>
          </p:nvSpPr>
          <p:spPr>
            <a:xfrm rot="5400000" flipV="1">
              <a:off x="3828121" y="2223026"/>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18" name="Right Brace 17"/>
            <p:cNvSpPr/>
            <p:nvPr/>
          </p:nvSpPr>
          <p:spPr>
            <a:xfrm rot="16200000">
              <a:off x="3828121" y="1429313"/>
              <a:ext cx="167986" cy="640080"/>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21" name="Right Brace 20"/>
            <p:cNvSpPr/>
            <p:nvPr/>
          </p:nvSpPr>
          <p:spPr>
            <a:xfrm rot="5400000" flipV="1">
              <a:off x="2852761" y="2230646"/>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cxnSp>
          <p:nvCxnSpPr>
            <p:cNvPr id="23" name="Straight Arrow Connector 22"/>
            <p:cNvCxnSpPr/>
            <p:nvPr/>
          </p:nvCxnSpPr>
          <p:spPr>
            <a:xfrm>
              <a:off x="3217958" y="1749352"/>
              <a:ext cx="196374" cy="324942"/>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sp>
        <p:nvSpPr>
          <p:cNvPr id="24" name="Right Brace 23"/>
          <p:cNvSpPr/>
          <p:nvPr/>
        </p:nvSpPr>
        <p:spPr>
          <a:xfrm rot="16200000">
            <a:off x="4072237" y="1958464"/>
            <a:ext cx="154600" cy="303689"/>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27" name="TextBox 26"/>
          <p:cNvSpPr txBox="1"/>
          <p:nvPr/>
        </p:nvSpPr>
        <p:spPr>
          <a:xfrm>
            <a:off x="6077913" y="2781038"/>
            <a:ext cx="1029665" cy="230832"/>
          </a:xfrm>
          <a:prstGeom prst="rect">
            <a:avLst/>
          </a:prstGeom>
          <a:noFill/>
          <a:ln>
            <a:noFill/>
          </a:ln>
        </p:spPr>
        <p:txBody>
          <a:bodyPr wrap="square" rtlCol="0">
            <a:spAutoFit/>
          </a:bodyPr>
          <a:lstStyle/>
          <a:p>
            <a:r>
              <a:rPr lang="en-US" sz="900" dirty="0" smtClean="0">
                <a:solidFill>
                  <a:prstClr val="black"/>
                </a:solidFill>
              </a:rPr>
              <a:t>Target Period</a:t>
            </a:r>
            <a:endParaRPr lang="en-US" sz="900" dirty="0">
              <a:solidFill>
                <a:prstClr val="black"/>
              </a:solidFill>
            </a:endParaRPr>
          </a:p>
        </p:txBody>
      </p:sp>
      <p:sp>
        <p:nvSpPr>
          <p:cNvPr id="31" name="TextBox 30"/>
          <p:cNvSpPr txBox="1"/>
          <p:nvPr/>
        </p:nvSpPr>
        <p:spPr>
          <a:xfrm>
            <a:off x="7384578" y="1575690"/>
            <a:ext cx="908414" cy="738664"/>
          </a:xfrm>
          <a:prstGeom prst="rect">
            <a:avLst/>
          </a:prstGeom>
          <a:noFill/>
          <a:ln>
            <a:noFill/>
          </a:ln>
        </p:spPr>
        <p:txBody>
          <a:bodyPr wrap="square" rtlCol="0">
            <a:spAutoFit/>
          </a:bodyPr>
          <a:lstStyle/>
          <a:p>
            <a:r>
              <a:rPr lang="en-US" sz="1050" dirty="0" smtClean="0">
                <a:solidFill>
                  <a:prstClr val="black"/>
                </a:solidFill>
              </a:rPr>
              <a:t>Same Period </a:t>
            </a:r>
          </a:p>
          <a:p>
            <a:r>
              <a:rPr lang="en-US" sz="1050" dirty="0" smtClean="0">
                <a:solidFill>
                  <a:prstClr val="black"/>
                </a:solidFill>
              </a:rPr>
              <a:t>Previous 3 Years</a:t>
            </a:r>
            <a:endParaRPr lang="en-US" sz="1050" dirty="0">
              <a:solidFill>
                <a:prstClr val="black"/>
              </a:solidFill>
            </a:endParaRPr>
          </a:p>
        </p:txBody>
      </p:sp>
      <p:grpSp>
        <p:nvGrpSpPr>
          <p:cNvPr id="3" name="Group 2"/>
          <p:cNvGrpSpPr/>
          <p:nvPr/>
        </p:nvGrpSpPr>
        <p:grpSpPr>
          <a:xfrm>
            <a:off x="6103191" y="1639873"/>
            <a:ext cx="1256514" cy="1151845"/>
            <a:chOff x="4488800" y="1557812"/>
            <a:chExt cx="863642" cy="1151845"/>
          </a:xfrm>
        </p:grpSpPr>
        <p:sp>
          <p:nvSpPr>
            <p:cNvPr id="25" name="Rectangle 24"/>
            <p:cNvSpPr/>
            <p:nvPr/>
          </p:nvSpPr>
          <p:spPr>
            <a:xfrm>
              <a:off x="4499174" y="2318318"/>
              <a:ext cx="640080" cy="175970"/>
            </a:xfrm>
            <a:prstGeom prst="rect">
              <a:avLst/>
            </a:prstGeom>
            <a:solidFill>
              <a:schemeClr val="accent2">
                <a:lumMod val="60000"/>
                <a:lumOff val="40000"/>
              </a:scheme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600" kern="0" dirty="0">
                  <a:solidFill>
                    <a:prstClr val="black"/>
                  </a:solidFill>
                </a:rPr>
                <a:t>30</a:t>
              </a:r>
            </a:p>
          </p:txBody>
        </p:sp>
        <p:sp>
          <p:nvSpPr>
            <p:cNvPr id="26" name="Right Brace 25"/>
            <p:cNvSpPr/>
            <p:nvPr/>
          </p:nvSpPr>
          <p:spPr>
            <a:xfrm rot="5400000" flipV="1">
              <a:off x="4735221" y="2336311"/>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prstClr val="black"/>
                </a:solidFill>
              </a:endParaRPr>
            </a:p>
          </p:txBody>
        </p:sp>
        <p:sp>
          <p:nvSpPr>
            <p:cNvPr id="28" name="Rectangle 27"/>
            <p:cNvSpPr/>
            <p:nvPr/>
          </p:nvSpPr>
          <p:spPr>
            <a:xfrm>
              <a:off x="4488800" y="1577374"/>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29" name="Rectangle 28"/>
            <p:cNvSpPr/>
            <p:nvPr/>
          </p:nvSpPr>
          <p:spPr>
            <a:xfrm>
              <a:off x="4488800" y="1773830"/>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30" name="Rectangle 29"/>
            <p:cNvSpPr/>
            <p:nvPr/>
          </p:nvSpPr>
          <p:spPr>
            <a:xfrm>
              <a:off x="4488800" y="1973563"/>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32" name="Right Brace 31"/>
            <p:cNvSpPr/>
            <p:nvPr/>
          </p:nvSpPr>
          <p:spPr>
            <a:xfrm rot="10800000" flipH="1" flipV="1">
              <a:off x="5184456" y="1557812"/>
              <a:ext cx="167986" cy="640080"/>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prstClr val="black"/>
                </a:solidFill>
              </a:endParaRPr>
            </a:p>
          </p:txBody>
        </p:sp>
      </p:grpSp>
    </p:spTree>
    <p:extLst>
      <p:ext uri="{BB962C8B-B14F-4D97-AF65-F5344CB8AC3E}">
        <p14:creationId xmlns:p14="http://schemas.microsoft.com/office/powerpoint/2010/main" val="3403910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Proposed NSRS Requirement </a:t>
            </a:r>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0" y="640807"/>
            <a:ext cx="8588829" cy="449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23099571"/>
              </p:ext>
            </p:extLst>
          </p:nvPr>
        </p:nvGraphicFramePr>
        <p:xfrm>
          <a:off x="379664" y="5138915"/>
          <a:ext cx="7934350" cy="912495"/>
        </p:xfrm>
        <a:graphic>
          <a:graphicData uri="http://schemas.openxmlformats.org/drawingml/2006/table">
            <a:tbl>
              <a:tblPr>
                <a:tableStyleId>{5C22544A-7EE6-4342-B048-85BDC9FD1C3A}</a:tableStyleId>
              </a:tblPr>
              <a:tblGrid>
                <a:gridCol w="7934350"/>
              </a:tblGrid>
              <a:tr h="75918">
                <a:tc>
                  <a:txBody>
                    <a:bodyPr/>
                    <a:lstStyle/>
                    <a:p>
                      <a:pPr algn="l" fontAlgn="b"/>
                      <a:r>
                        <a:rPr lang="en-US" sz="1200" b="1" i="1" u="none" strike="noStrike" dirty="0">
                          <a:effectLst/>
                        </a:rPr>
                        <a:t>A: </a:t>
                      </a:r>
                      <a:r>
                        <a:rPr lang="en-US" sz="1200" b="1" i="1" u="none" strike="noStrike" dirty="0" smtClean="0">
                          <a:effectLst/>
                        </a:rPr>
                        <a:t>Same </a:t>
                      </a:r>
                      <a:r>
                        <a:rPr lang="en-US" sz="1200" b="1" i="1" u="none" strike="noStrike" dirty="0">
                          <a:effectLst/>
                        </a:rPr>
                        <a:t>month of last </a:t>
                      </a:r>
                      <a:r>
                        <a:rPr lang="en-US" sz="1200" b="1" i="1" u="none" strike="noStrike" dirty="0" smtClean="0">
                          <a:effectLst/>
                        </a:rPr>
                        <a:t>3 </a:t>
                      </a:r>
                      <a:r>
                        <a:rPr lang="en-US" sz="1200" b="1" i="1" u="none" strike="noStrike" dirty="0">
                          <a:effectLst/>
                        </a:rPr>
                        <a:t>years</a:t>
                      </a:r>
                      <a:endParaRPr lang="en-US" sz="1200" b="1" i="1" u="none" strike="noStrike" dirty="0">
                        <a:solidFill>
                          <a:srgbClr val="000000"/>
                        </a:solidFill>
                        <a:effectLst/>
                        <a:latin typeface="Calibri"/>
                      </a:endParaRPr>
                    </a:p>
                  </a:txBody>
                  <a:tcPr marL="9525" marR="9525" marT="9525" marB="0" anchor="b">
                    <a:noFill/>
                  </a:tcPr>
                </a:tc>
              </a:tr>
              <a:tr h="292395">
                <a:tc>
                  <a:txBody>
                    <a:bodyPr/>
                    <a:lstStyle/>
                    <a:p>
                      <a:pPr algn="l" fontAlgn="b"/>
                      <a:r>
                        <a:rPr lang="en-US" sz="1200" b="1" i="1" u="none" strike="noStrike" dirty="0" smtClean="0">
                          <a:effectLst/>
                        </a:rPr>
                        <a:t>B: Use 3-hour ahead forecast error</a:t>
                      </a:r>
                    </a:p>
                    <a:p>
                      <a:pPr algn="l" fontAlgn="b"/>
                      <a:r>
                        <a:rPr lang="en-US" sz="1200" b="1" i="1" u="none" strike="noStrike" dirty="0" smtClean="0">
                          <a:effectLst/>
                        </a:rPr>
                        <a:t>C: Use net under-forecast only</a:t>
                      </a:r>
                    </a:p>
                    <a:p>
                      <a:pPr algn="l" fontAlgn="b"/>
                      <a:r>
                        <a:rPr lang="en-US" sz="1200" b="1" i="1" u="none" strike="noStrike" kern="1200" dirty="0" smtClean="0">
                          <a:solidFill>
                            <a:schemeClr val="dk1"/>
                          </a:solidFill>
                          <a:effectLst/>
                          <a:latin typeface="+mn-lt"/>
                          <a:ea typeface="+mn-ea"/>
                          <a:cs typeface="+mn-cs"/>
                        </a:rPr>
                        <a:t>D: Use</a:t>
                      </a:r>
                      <a:r>
                        <a:rPr lang="en-US" sz="1200" b="1" i="1" u="none" strike="noStrike" kern="1200" baseline="0" dirty="0" smtClean="0">
                          <a:solidFill>
                            <a:schemeClr val="dk1"/>
                          </a:solidFill>
                          <a:effectLst/>
                          <a:latin typeface="+mn-lt"/>
                          <a:ea typeface="+mn-ea"/>
                          <a:cs typeface="+mn-cs"/>
                        </a:rPr>
                        <a:t> dynamically determined percentile based on risk of net load ramp</a:t>
                      </a:r>
                      <a:endParaRPr lang="en-US" sz="1200" b="1" i="1" u="none" strike="noStrike" kern="1200" dirty="0" smtClean="0">
                        <a:solidFill>
                          <a:schemeClr val="dk1"/>
                        </a:solidFill>
                        <a:effectLst/>
                        <a:latin typeface="+mn-lt"/>
                        <a:ea typeface="+mn-ea"/>
                        <a:cs typeface="+mn-cs"/>
                      </a:endParaRPr>
                    </a:p>
                  </a:txBody>
                  <a:tcPr marL="9525" marR="9525" marT="9525" marB="0" anchor="b">
                    <a:noFill/>
                  </a:tcPr>
                </a:tc>
              </a:tr>
              <a:tr h="63891">
                <a:tc>
                  <a:txBody>
                    <a:bodyPr/>
                    <a:lstStyle/>
                    <a:p>
                      <a:pPr algn="l" fontAlgn="b"/>
                      <a:endParaRPr lang="en-US" sz="1000" u="none" strike="noStrike" dirty="0" smtClean="0">
                        <a:effectLst/>
                      </a:endParaRPr>
                    </a:p>
                  </a:txBody>
                  <a:tcPr marL="9525" marR="9525" marT="9525" marB="0" anchor="b">
                    <a:noFill/>
                  </a:tcPr>
                </a:tc>
              </a:tr>
            </a:tbl>
          </a:graphicData>
        </a:graphic>
      </p:graphicFrame>
    </p:spTree>
    <p:extLst>
      <p:ext uri="{BB962C8B-B14F-4D97-AF65-F5344CB8AC3E}">
        <p14:creationId xmlns:p14="http://schemas.microsoft.com/office/powerpoint/2010/main" val="2612939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Proposed NSRS Requirement </a:t>
            </a:r>
            <a:endParaRPr lang="en-US" sz="28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1" y="640807"/>
            <a:ext cx="8588829" cy="449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23099571"/>
              </p:ext>
            </p:extLst>
          </p:nvPr>
        </p:nvGraphicFramePr>
        <p:xfrm>
          <a:off x="379664" y="5138915"/>
          <a:ext cx="7934350" cy="912495"/>
        </p:xfrm>
        <a:graphic>
          <a:graphicData uri="http://schemas.openxmlformats.org/drawingml/2006/table">
            <a:tbl>
              <a:tblPr>
                <a:tableStyleId>{5C22544A-7EE6-4342-B048-85BDC9FD1C3A}</a:tableStyleId>
              </a:tblPr>
              <a:tblGrid>
                <a:gridCol w="7934350"/>
              </a:tblGrid>
              <a:tr h="75918">
                <a:tc>
                  <a:txBody>
                    <a:bodyPr/>
                    <a:lstStyle/>
                    <a:p>
                      <a:pPr algn="l" fontAlgn="b"/>
                      <a:r>
                        <a:rPr lang="en-US" sz="1200" b="1" i="1" u="none" strike="noStrike" dirty="0">
                          <a:effectLst/>
                        </a:rPr>
                        <a:t>A: </a:t>
                      </a:r>
                      <a:r>
                        <a:rPr lang="en-US" sz="1200" b="1" i="1" u="none" strike="noStrike" dirty="0" smtClean="0">
                          <a:effectLst/>
                        </a:rPr>
                        <a:t>Same </a:t>
                      </a:r>
                      <a:r>
                        <a:rPr lang="en-US" sz="1200" b="1" i="1" u="none" strike="noStrike" dirty="0">
                          <a:effectLst/>
                        </a:rPr>
                        <a:t>month of last </a:t>
                      </a:r>
                      <a:r>
                        <a:rPr lang="en-US" sz="1200" b="1" i="1" u="none" strike="noStrike" dirty="0" smtClean="0">
                          <a:effectLst/>
                        </a:rPr>
                        <a:t>3 </a:t>
                      </a:r>
                      <a:r>
                        <a:rPr lang="en-US" sz="1200" b="1" i="1" u="none" strike="noStrike" dirty="0">
                          <a:effectLst/>
                        </a:rPr>
                        <a:t>years</a:t>
                      </a:r>
                      <a:endParaRPr lang="en-US" sz="1200" b="1" i="1" u="none" strike="noStrike" dirty="0">
                        <a:solidFill>
                          <a:srgbClr val="000000"/>
                        </a:solidFill>
                        <a:effectLst/>
                        <a:latin typeface="Calibri"/>
                      </a:endParaRPr>
                    </a:p>
                  </a:txBody>
                  <a:tcPr marL="9525" marR="9525" marT="9525" marB="0" anchor="b">
                    <a:noFill/>
                  </a:tcPr>
                </a:tc>
              </a:tr>
              <a:tr h="292395">
                <a:tc>
                  <a:txBody>
                    <a:bodyPr/>
                    <a:lstStyle/>
                    <a:p>
                      <a:pPr algn="l" fontAlgn="b"/>
                      <a:r>
                        <a:rPr lang="en-US" sz="1200" b="1" i="1" u="none" strike="noStrike" dirty="0" smtClean="0">
                          <a:effectLst/>
                        </a:rPr>
                        <a:t>B: Use 3-hour ahead forecast error</a:t>
                      </a:r>
                    </a:p>
                    <a:p>
                      <a:pPr algn="l" fontAlgn="b"/>
                      <a:r>
                        <a:rPr lang="en-US" sz="1200" b="1" i="1" u="none" strike="noStrike" dirty="0" smtClean="0">
                          <a:effectLst/>
                        </a:rPr>
                        <a:t>C: Use net under-forecast only</a:t>
                      </a:r>
                    </a:p>
                    <a:p>
                      <a:pPr algn="l" fontAlgn="b"/>
                      <a:r>
                        <a:rPr lang="en-US" sz="1200" b="1" i="1" u="none" strike="noStrike" kern="1200" dirty="0" smtClean="0">
                          <a:solidFill>
                            <a:schemeClr val="dk1"/>
                          </a:solidFill>
                          <a:effectLst/>
                          <a:latin typeface="+mn-lt"/>
                          <a:ea typeface="+mn-ea"/>
                          <a:cs typeface="+mn-cs"/>
                        </a:rPr>
                        <a:t>D: Use</a:t>
                      </a:r>
                      <a:r>
                        <a:rPr lang="en-US" sz="1200" b="1" i="1" u="none" strike="noStrike" kern="1200" baseline="0" dirty="0" smtClean="0">
                          <a:solidFill>
                            <a:schemeClr val="dk1"/>
                          </a:solidFill>
                          <a:effectLst/>
                          <a:latin typeface="+mn-lt"/>
                          <a:ea typeface="+mn-ea"/>
                          <a:cs typeface="+mn-cs"/>
                        </a:rPr>
                        <a:t> dynamically determined percentile based on risk of net load ramp</a:t>
                      </a:r>
                      <a:endParaRPr lang="en-US" sz="1200" b="1" i="1" u="none" strike="noStrike" kern="1200" dirty="0" smtClean="0">
                        <a:solidFill>
                          <a:schemeClr val="dk1"/>
                        </a:solidFill>
                        <a:effectLst/>
                        <a:latin typeface="+mn-lt"/>
                        <a:ea typeface="+mn-ea"/>
                        <a:cs typeface="+mn-cs"/>
                      </a:endParaRPr>
                    </a:p>
                  </a:txBody>
                  <a:tcPr marL="9525" marR="9525" marT="9525" marB="0" anchor="b">
                    <a:noFill/>
                  </a:tcPr>
                </a:tc>
              </a:tr>
              <a:tr h="63891">
                <a:tc>
                  <a:txBody>
                    <a:bodyPr/>
                    <a:lstStyle/>
                    <a:p>
                      <a:pPr algn="l" fontAlgn="b"/>
                      <a:endParaRPr lang="en-US" sz="1000" u="none" strike="noStrike" dirty="0" smtClean="0">
                        <a:effectLst/>
                      </a:endParaRPr>
                    </a:p>
                  </a:txBody>
                  <a:tcPr marL="9525" marR="9525" marT="9525" marB="0" anchor="b">
                    <a:noFill/>
                  </a:tcPr>
                </a:tc>
              </a:tr>
            </a:tbl>
          </a:graphicData>
        </a:graphic>
      </p:graphicFrame>
    </p:spTree>
    <p:extLst>
      <p:ext uri="{BB962C8B-B14F-4D97-AF65-F5344CB8AC3E}">
        <p14:creationId xmlns:p14="http://schemas.microsoft.com/office/powerpoint/2010/main" val="179723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Proposed NSRS Requirement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527228225"/>
              </p:ext>
            </p:extLst>
          </p:nvPr>
        </p:nvGraphicFramePr>
        <p:xfrm>
          <a:off x="379664" y="5138915"/>
          <a:ext cx="7934350" cy="912495"/>
        </p:xfrm>
        <a:graphic>
          <a:graphicData uri="http://schemas.openxmlformats.org/drawingml/2006/table">
            <a:tbl>
              <a:tblPr>
                <a:tableStyleId>{5C22544A-7EE6-4342-B048-85BDC9FD1C3A}</a:tableStyleId>
              </a:tblPr>
              <a:tblGrid>
                <a:gridCol w="7934350"/>
              </a:tblGrid>
              <a:tr h="75918">
                <a:tc>
                  <a:txBody>
                    <a:bodyPr/>
                    <a:lstStyle/>
                    <a:p>
                      <a:pPr algn="l" fontAlgn="b"/>
                      <a:r>
                        <a:rPr lang="en-US" sz="1200" b="1" i="1" u="none" strike="noStrike" dirty="0">
                          <a:effectLst/>
                        </a:rPr>
                        <a:t>A: </a:t>
                      </a:r>
                      <a:r>
                        <a:rPr lang="en-US" sz="1200" b="1" i="1" u="none" strike="noStrike" dirty="0" smtClean="0">
                          <a:effectLst/>
                        </a:rPr>
                        <a:t>Same </a:t>
                      </a:r>
                      <a:r>
                        <a:rPr lang="en-US" sz="1200" b="1" i="1" u="none" strike="noStrike" dirty="0">
                          <a:effectLst/>
                        </a:rPr>
                        <a:t>month of last </a:t>
                      </a:r>
                      <a:r>
                        <a:rPr lang="en-US" sz="1200" b="1" i="1" u="none" strike="noStrike" dirty="0" smtClean="0">
                          <a:effectLst/>
                        </a:rPr>
                        <a:t>3 </a:t>
                      </a:r>
                      <a:r>
                        <a:rPr lang="en-US" sz="1200" b="1" i="1" u="none" strike="noStrike" dirty="0">
                          <a:effectLst/>
                        </a:rPr>
                        <a:t>years</a:t>
                      </a:r>
                      <a:endParaRPr lang="en-US" sz="1200" b="1" i="1" u="none" strike="noStrike" dirty="0">
                        <a:solidFill>
                          <a:srgbClr val="000000"/>
                        </a:solidFill>
                        <a:effectLst/>
                        <a:latin typeface="Calibri"/>
                      </a:endParaRPr>
                    </a:p>
                  </a:txBody>
                  <a:tcPr marL="9525" marR="9525" marT="9525" marB="0" anchor="b">
                    <a:noFill/>
                  </a:tcPr>
                </a:tc>
              </a:tr>
              <a:tr h="292395">
                <a:tc>
                  <a:txBody>
                    <a:bodyPr/>
                    <a:lstStyle/>
                    <a:p>
                      <a:pPr algn="l" fontAlgn="b"/>
                      <a:r>
                        <a:rPr lang="en-US" sz="1200" b="1" i="1" u="none" strike="noStrike" dirty="0" smtClean="0">
                          <a:effectLst/>
                        </a:rPr>
                        <a:t>B: Use 3-hour ahead forecast error</a:t>
                      </a:r>
                    </a:p>
                    <a:p>
                      <a:pPr algn="l" fontAlgn="b"/>
                      <a:r>
                        <a:rPr lang="en-US" sz="1200" b="1" i="1" u="none" strike="noStrike" dirty="0" smtClean="0">
                          <a:effectLst/>
                        </a:rPr>
                        <a:t>C: Use net under-forecast only</a:t>
                      </a:r>
                    </a:p>
                    <a:p>
                      <a:pPr algn="l" fontAlgn="b"/>
                      <a:r>
                        <a:rPr lang="en-US" sz="1200" b="1" i="1" u="none" strike="noStrike" kern="1200" dirty="0" smtClean="0">
                          <a:solidFill>
                            <a:schemeClr val="dk1"/>
                          </a:solidFill>
                          <a:effectLst/>
                          <a:latin typeface="+mn-lt"/>
                          <a:ea typeface="+mn-ea"/>
                          <a:cs typeface="+mn-cs"/>
                        </a:rPr>
                        <a:t>D: Use</a:t>
                      </a:r>
                      <a:r>
                        <a:rPr lang="en-US" sz="1200" b="1" i="1" u="none" strike="noStrike" kern="1200" baseline="0" dirty="0" smtClean="0">
                          <a:solidFill>
                            <a:schemeClr val="dk1"/>
                          </a:solidFill>
                          <a:effectLst/>
                          <a:latin typeface="+mn-lt"/>
                          <a:ea typeface="+mn-ea"/>
                          <a:cs typeface="+mn-cs"/>
                        </a:rPr>
                        <a:t> dynamically determined percentile based on risk of net load ramp</a:t>
                      </a:r>
                      <a:endParaRPr lang="en-US" sz="1200" b="1" i="1" u="none" strike="noStrike" kern="1200" dirty="0" smtClean="0">
                        <a:solidFill>
                          <a:schemeClr val="dk1"/>
                        </a:solidFill>
                        <a:effectLst/>
                        <a:latin typeface="+mn-lt"/>
                        <a:ea typeface="+mn-ea"/>
                        <a:cs typeface="+mn-cs"/>
                      </a:endParaRPr>
                    </a:p>
                  </a:txBody>
                  <a:tcPr marL="9525" marR="9525" marT="9525" marB="0" anchor="b">
                    <a:noFill/>
                  </a:tcPr>
                </a:tc>
              </a:tr>
              <a:tr h="63891">
                <a:tc>
                  <a:txBody>
                    <a:bodyPr/>
                    <a:lstStyle/>
                    <a:p>
                      <a:pPr algn="l" fontAlgn="b"/>
                      <a:endParaRPr lang="en-US" sz="1000" u="none" strike="noStrike" dirty="0" smtClean="0">
                        <a:effectLst/>
                      </a:endParaRPr>
                    </a:p>
                  </a:txBody>
                  <a:tcPr marL="9525" marR="9525" marT="9525" marB="0" anchor="b">
                    <a:no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1" y="640808"/>
            <a:ext cx="8730343" cy="449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23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914400" lvl="1" indent="-457200">
              <a:buFont typeface="+mj-lt"/>
              <a:buAutoNum type="arabicPeriod"/>
            </a:pPr>
            <a:r>
              <a:rPr lang="en-US" sz="2400" dirty="0"/>
              <a:t>Schedule </a:t>
            </a:r>
          </a:p>
          <a:p>
            <a:pPr marL="914400" lvl="1" indent="-457200">
              <a:buFont typeface="+mj-lt"/>
              <a:buAutoNum type="arabicPeriod"/>
            </a:pPr>
            <a:r>
              <a:rPr lang="en-US" sz="2400" dirty="0"/>
              <a:t>Proposed changes to Regulation Service</a:t>
            </a:r>
            <a:r>
              <a:rPr lang="en-US" sz="2200" dirty="0"/>
              <a:t> </a:t>
            </a:r>
          </a:p>
          <a:p>
            <a:pPr marL="914400" lvl="1" indent="-457200">
              <a:buFont typeface="+mj-lt"/>
              <a:buAutoNum type="arabicPeriod"/>
            </a:pPr>
            <a:r>
              <a:rPr lang="en-US" sz="2400" dirty="0"/>
              <a:t>Proposed changes to Non-Spin Reserve Service (NSRS)</a:t>
            </a:r>
          </a:p>
          <a:p>
            <a:pPr marL="914400" lvl="1" indent="-457200">
              <a:buFont typeface="+mj-lt"/>
              <a:buAutoNum type="arabicPeriod"/>
            </a:pPr>
            <a:r>
              <a:rPr lang="en-US" sz="2400" dirty="0"/>
              <a:t>Postings of AS Requirements</a:t>
            </a:r>
          </a:p>
          <a:p>
            <a:endParaRPr lang="en-US" sz="2000" b="1" dirty="0"/>
          </a:p>
        </p:txBody>
      </p:sp>
      <p:sp>
        <p:nvSpPr>
          <p:cNvPr id="9" name="Title 8"/>
          <p:cNvSpPr>
            <a:spLocks noGrp="1"/>
          </p:cNvSpPr>
          <p:nvPr>
            <p:ph type="title"/>
          </p:nvPr>
        </p:nvSpPr>
        <p:spPr/>
        <p:txBody>
          <a:bodyPr/>
          <a:lstStyle/>
          <a:p>
            <a:r>
              <a:rPr lang="en-US" sz="2800" dirty="0"/>
              <a:t>Items for discussion</a:t>
            </a:r>
          </a:p>
        </p:txBody>
      </p:sp>
    </p:spTree>
    <p:extLst>
      <p:ext uri="{BB962C8B-B14F-4D97-AF65-F5344CB8AC3E}">
        <p14:creationId xmlns:p14="http://schemas.microsoft.com/office/powerpoint/2010/main" val="3191636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Proposed NSRS Requirement </a:t>
            </a:r>
            <a:endParaRPr lang="en-US"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640808"/>
            <a:ext cx="8839200" cy="520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210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3" y="179143"/>
            <a:ext cx="9280531" cy="461665"/>
          </a:xfrm>
        </p:spPr>
        <p:txBody>
          <a:bodyPr/>
          <a:lstStyle/>
          <a:p>
            <a:r>
              <a:rPr lang="en-US" sz="2000" dirty="0" smtClean="0"/>
              <a:t>Comparison NSRS Procurement change</a:t>
            </a:r>
            <a:endParaRPr lang="en-US" sz="2000" dirty="0"/>
          </a:p>
        </p:txBody>
      </p:sp>
      <p:pic>
        <p:nvPicPr>
          <p:cNvPr id="9"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96" y="943116"/>
            <a:ext cx="4473503" cy="431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7552" y="684875"/>
            <a:ext cx="2197497" cy="307777"/>
          </a:xfrm>
          <a:prstGeom prst="rect">
            <a:avLst/>
          </a:prstGeom>
          <a:noFill/>
        </p:spPr>
        <p:txBody>
          <a:bodyPr wrap="square" rtlCol="0">
            <a:spAutoFit/>
          </a:bodyPr>
          <a:lstStyle/>
          <a:p>
            <a:r>
              <a:rPr lang="en-US" sz="1400" b="1" dirty="0" smtClean="0"/>
              <a:t>Current Methodology</a:t>
            </a:r>
            <a:endParaRPr lang="en-US" sz="1400" b="1" dirty="0"/>
          </a:p>
        </p:txBody>
      </p:sp>
      <p:sp>
        <p:nvSpPr>
          <p:cNvPr id="4" name="TextBox 3"/>
          <p:cNvSpPr txBox="1"/>
          <p:nvPr/>
        </p:nvSpPr>
        <p:spPr>
          <a:xfrm>
            <a:off x="5457744" y="684875"/>
            <a:ext cx="2176445" cy="307777"/>
          </a:xfrm>
          <a:prstGeom prst="rect">
            <a:avLst/>
          </a:prstGeom>
          <a:noFill/>
        </p:spPr>
        <p:txBody>
          <a:bodyPr wrap="square" rtlCol="0">
            <a:spAutoFit/>
          </a:bodyPr>
          <a:lstStyle/>
          <a:p>
            <a:r>
              <a:rPr lang="en-US" sz="1400" b="1" dirty="0" smtClean="0"/>
              <a:t>Proposed Methodology</a:t>
            </a:r>
            <a:endParaRPr lang="en-US" sz="1400" b="1" dirty="0"/>
          </a:p>
        </p:txBody>
      </p:sp>
      <p:pic>
        <p:nvPicPr>
          <p:cNvPr id="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43116"/>
            <a:ext cx="4557535" cy="416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10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3" y="179143"/>
            <a:ext cx="9280531" cy="461665"/>
          </a:xfrm>
        </p:spPr>
        <p:txBody>
          <a:bodyPr/>
          <a:lstStyle/>
          <a:p>
            <a:r>
              <a:rPr lang="en-US" sz="2800" dirty="0" smtClean="0"/>
              <a:t>Posting </a:t>
            </a:r>
            <a:r>
              <a:rPr lang="en-US" sz="2800" dirty="0"/>
              <a:t>of AS Requirements</a:t>
            </a:r>
          </a:p>
        </p:txBody>
      </p:sp>
      <p:sp>
        <p:nvSpPr>
          <p:cNvPr id="7" name="Rectangle 3"/>
          <p:cNvSpPr txBox="1">
            <a:spLocks noChangeArrowheads="1"/>
          </p:cNvSpPr>
          <p:nvPr/>
        </p:nvSpPr>
        <p:spPr>
          <a:xfrm>
            <a:off x="457200" y="914400"/>
            <a:ext cx="8229600" cy="510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lphaUcPeriod"/>
            </a:pPr>
            <a:r>
              <a:rPr lang="en-US" sz="2400" dirty="0" smtClean="0"/>
              <a:t>Responsive Reserve is already posted in December for the next year.</a:t>
            </a:r>
          </a:p>
          <a:p>
            <a:pPr marL="914400" lvl="1" indent="-457200">
              <a:buFont typeface="+mj-lt"/>
              <a:buAutoNum type="alphaUcPeriod"/>
            </a:pPr>
            <a:r>
              <a:rPr lang="en-US" sz="2400" dirty="0" smtClean="0"/>
              <a:t>Regulation for each month can be posted for the next year in December.</a:t>
            </a:r>
          </a:p>
          <a:p>
            <a:pPr marL="914400" lvl="1" indent="-457200">
              <a:buFont typeface="+mj-lt"/>
              <a:buAutoNum type="alphaUcPeriod"/>
            </a:pPr>
            <a:r>
              <a:rPr lang="en-US" sz="2400" dirty="0" smtClean="0"/>
              <a:t>NSRS </a:t>
            </a:r>
            <a:r>
              <a:rPr lang="en-US" sz="2400" dirty="0"/>
              <a:t>for each month </a:t>
            </a:r>
            <a:r>
              <a:rPr lang="en-US" sz="2400" dirty="0" smtClean="0"/>
              <a:t>can be posted </a:t>
            </a:r>
            <a:r>
              <a:rPr lang="en-US" sz="2400" dirty="0"/>
              <a:t>for the next year in December</a:t>
            </a:r>
            <a:r>
              <a:rPr lang="en-US" sz="2400" dirty="0" smtClean="0"/>
              <a:t>.</a:t>
            </a:r>
          </a:p>
        </p:txBody>
      </p:sp>
    </p:spTree>
    <p:extLst>
      <p:ext uri="{BB962C8B-B14F-4D97-AF65-F5344CB8AC3E}">
        <p14:creationId xmlns:p14="http://schemas.microsoft.com/office/powerpoint/2010/main" val="2037197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771650"/>
            <a:ext cx="8763000" cy="2514600"/>
          </a:xfrm>
        </p:spPr>
        <p:txBody>
          <a:bodyPr/>
          <a:lstStyle/>
          <a:p>
            <a:pPr marL="0" lvl="0" indent="0">
              <a:buNone/>
            </a:pPr>
            <a:endParaRPr lang="en-US" sz="6000" dirty="0" smtClean="0"/>
          </a:p>
          <a:p>
            <a:pPr marL="0" lvl="0" indent="0" algn="ctr">
              <a:buNone/>
            </a:pPr>
            <a:r>
              <a:rPr lang="en-US" sz="6000" i="1" dirty="0" smtClean="0"/>
              <a:t>Discussion</a:t>
            </a:r>
          </a:p>
        </p:txBody>
      </p:sp>
      <p:sp>
        <p:nvSpPr>
          <p:cNvPr id="7" name="Rectangle 3"/>
          <p:cNvSpPr txBox="1">
            <a:spLocks noChangeArrowheads="1"/>
          </p:cNvSpPr>
          <p:nvPr/>
        </p:nvSpPr>
        <p:spPr bwMode="auto">
          <a:xfrm>
            <a:off x="609600" y="1143000"/>
            <a:ext cx="87630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endParaRPr lang="en-US" sz="3200" kern="0" dirty="0" smtClean="0"/>
          </a:p>
        </p:txBody>
      </p:sp>
    </p:spTree>
    <p:extLst>
      <p:ext uri="{BB962C8B-B14F-4D97-AF65-F5344CB8AC3E}">
        <p14:creationId xmlns:p14="http://schemas.microsoft.com/office/powerpoint/2010/main" val="134720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480" y="5840200"/>
            <a:ext cx="1285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800" dirty="0" smtClean="0"/>
              <a:t>NSRS Net Load Ramp – Up and Risk Factor</a:t>
            </a:r>
            <a:endParaRPr lang="en-US" sz="2800" dirty="0"/>
          </a:p>
        </p:txBody>
      </p:sp>
      <p:sp>
        <p:nvSpPr>
          <p:cNvPr id="2" name="TextBox 1"/>
          <p:cNvSpPr txBox="1"/>
          <p:nvPr/>
        </p:nvSpPr>
        <p:spPr>
          <a:xfrm>
            <a:off x="4822166" y="952500"/>
            <a:ext cx="4132065" cy="646331"/>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Net Load Ramp-Up is the increase in Net Load over an hour.  </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665" y="665691"/>
            <a:ext cx="4604710" cy="288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086" y="3451910"/>
            <a:ext cx="4897486" cy="288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908430" y="3867882"/>
            <a:ext cx="4045801"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Net Load Ramp–Up Risk Factor is calculated by normalizing hourly ramp-up values by seasonal peak value</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753158" y="3230792"/>
                <a:ext cx="4201073" cy="4422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a:rPr>
                        <m:t>𝑁𝑒𝑡</m:t>
                      </m:r>
                      <m:r>
                        <a:rPr lang="en-US" sz="1100" b="0" i="1" smtClean="0">
                          <a:latin typeface="Cambria Math"/>
                        </a:rPr>
                        <m:t> </m:t>
                      </m:r>
                      <m:r>
                        <a:rPr lang="en-US" sz="1100" b="0" i="1" smtClean="0">
                          <a:latin typeface="Cambria Math"/>
                        </a:rPr>
                        <m:t>𝐿𝑜𝑎𝑑</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r>
                        <a:rPr lang="en-US" sz="1100" b="0" i="1" smtClean="0">
                          <a:latin typeface="Cambria Math"/>
                        </a:rPr>
                        <m:t> </m:t>
                      </m:r>
                      <m:r>
                        <a:rPr lang="en-US" sz="1100" b="0" i="1" smtClean="0">
                          <a:latin typeface="Cambria Math"/>
                        </a:rPr>
                        <m:t>𝑅𝑖𝑠𝑘</m:t>
                      </m:r>
                      <m:r>
                        <a:rPr lang="en-US" sz="1100" b="0" i="1" smtClean="0">
                          <a:latin typeface="Cambria Math"/>
                        </a:rPr>
                        <m:t> </m:t>
                      </m:r>
                      <m:r>
                        <a:rPr lang="en-US" sz="1100" b="0" i="1" smtClean="0">
                          <a:latin typeface="Cambria Math"/>
                        </a:rPr>
                        <m:t>𝐹𝑎𝑐𝑡𝑜𝑟</m:t>
                      </m:r>
                      <m:r>
                        <a:rPr lang="en-US" sz="1100" b="0" i="1" smtClean="0">
                          <a:latin typeface="Cambria Math"/>
                        </a:rPr>
                        <m:t>= </m:t>
                      </m:r>
                      <m:f>
                        <m:fPr>
                          <m:ctrlPr>
                            <a:rPr lang="en-US" sz="1100" b="0" i="1" smtClean="0">
                              <a:latin typeface="Cambria Math" panose="02040503050406030204" pitchFamily="18" charset="0"/>
                            </a:rPr>
                          </m:ctrlPr>
                        </m:fPr>
                        <m:num>
                          <m:r>
                            <a:rPr lang="en-US" sz="1100" b="0" i="1" smtClean="0">
                              <a:latin typeface="Cambria Math"/>
                            </a:rPr>
                            <m:t>𝑁𝑒𝑡</m:t>
                          </m:r>
                          <m:r>
                            <a:rPr lang="en-US" sz="1100" b="0" i="1" smtClean="0">
                              <a:latin typeface="Cambria Math"/>
                            </a:rPr>
                            <m:t> </m:t>
                          </m:r>
                          <m:r>
                            <a:rPr lang="en-US" sz="1100" b="0" i="1" smtClean="0">
                              <a:latin typeface="Cambria Math"/>
                            </a:rPr>
                            <m:t>𝐿𝑜𝑎𝑑</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num>
                        <m:den>
                          <m:r>
                            <a:rPr lang="en-US" sz="1100" b="0" i="1" smtClean="0">
                              <a:latin typeface="Cambria Math"/>
                            </a:rPr>
                            <m:t>𝑆𝑒𝑎𝑠𝑜𝑛𝑎𝑙</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r>
                            <a:rPr lang="en-US" sz="1100" b="0" i="1" smtClean="0">
                              <a:latin typeface="Cambria Math"/>
                            </a:rPr>
                            <m:t> </m:t>
                          </m:r>
                          <m:r>
                            <a:rPr lang="en-US" sz="1100" b="0" i="1" smtClean="0">
                              <a:latin typeface="Cambria Math"/>
                            </a:rPr>
                            <m:t>𝑃𝑒𝑎𝑘</m:t>
                          </m:r>
                        </m:den>
                      </m:f>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753158" y="3230792"/>
                <a:ext cx="4201073" cy="442237"/>
              </a:xfrm>
              <a:prstGeom prst="rect">
                <a:avLst/>
              </a:prstGeom>
              <a:blipFill rotWithShape="1">
                <a:blip r:embed="rId5"/>
                <a:stretch>
                  <a:fillRect/>
                </a:stretch>
              </a:blipFill>
            </p:spPr>
            <p:txBody>
              <a:bodyPr/>
              <a:lstStyle/>
              <a:p>
                <a:r>
                  <a:rPr lang="en-US">
                    <a:noFill/>
                  </a:rPr>
                  <a:t> </a:t>
                </a:r>
              </a:p>
            </p:txBody>
          </p:sp>
        </mc:Fallback>
      </mc:AlternateContent>
      <p:sp>
        <p:nvSpPr>
          <p:cNvPr id="9" name="TextBox 8"/>
          <p:cNvSpPr txBox="1"/>
          <p:nvPr/>
        </p:nvSpPr>
        <p:spPr>
          <a:xfrm>
            <a:off x="4984373" y="5218524"/>
            <a:ext cx="3969857"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Net Load Ramp-Up Risk Factor is averaged over 4 hour blocks.</a:t>
            </a:r>
            <a:endParaRPr lang="en-US" dirty="0"/>
          </a:p>
        </p:txBody>
      </p:sp>
    </p:spTree>
    <p:extLst>
      <p:ext uri="{BB962C8B-B14F-4D97-AF65-F5344CB8AC3E}">
        <p14:creationId xmlns:p14="http://schemas.microsoft.com/office/powerpoint/2010/main" val="1594571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480" y="5840200"/>
            <a:ext cx="1285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79663" y="179143"/>
            <a:ext cx="9280531" cy="461665"/>
          </a:xfrm>
        </p:spPr>
        <p:txBody>
          <a:bodyPr/>
          <a:lstStyle/>
          <a:p>
            <a:r>
              <a:rPr lang="en-US" sz="2800" dirty="0" smtClean="0"/>
              <a:t>How is Risk Factor Used</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219880486"/>
              </p:ext>
            </p:extLst>
          </p:nvPr>
        </p:nvGraphicFramePr>
        <p:xfrm>
          <a:off x="4536831" y="733263"/>
          <a:ext cx="4136758" cy="255113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52366" y="3803410"/>
            <a:ext cx="3775587"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r>
              <a:rPr lang="en-US" sz="1600" dirty="0" smtClean="0">
                <a:solidFill>
                  <a:prstClr val="black"/>
                </a:solidFill>
              </a:rPr>
              <a:t>Higher Risk Factor corresponds to a higher Percentile value for the Net Load Forecast Error.</a:t>
            </a:r>
            <a:endParaRPr lang="en-US" sz="1600" dirty="0">
              <a:solidFill>
                <a:prstClr val="black"/>
              </a:solidFill>
            </a:endParaRPr>
          </a:p>
        </p:txBody>
      </p:sp>
      <p:sp>
        <p:nvSpPr>
          <p:cNvPr id="2" name="Up Arrow 1"/>
          <p:cNvSpPr/>
          <p:nvPr/>
        </p:nvSpPr>
        <p:spPr>
          <a:xfrm>
            <a:off x="6650782" y="3133594"/>
            <a:ext cx="266700" cy="30160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Up Arrow 11"/>
          <p:cNvSpPr/>
          <p:nvPr/>
        </p:nvSpPr>
        <p:spPr>
          <a:xfrm rot="16200000">
            <a:off x="4364295" y="1756877"/>
            <a:ext cx="266700" cy="30160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4104" y="3427940"/>
            <a:ext cx="4215384"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9177" y="612480"/>
            <a:ext cx="4217653" cy="310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1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Schedule for discussion with Stakeholders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527792256"/>
              </p:ext>
            </p:extLst>
          </p:nvPr>
        </p:nvGraphicFramePr>
        <p:xfrm>
          <a:off x="1006996" y="879677"/>
          <a:ext cx="7527403" cy="4405613"/>
        </p:xfrm>
        <a:graphic>
          <a:graphicData uri="http://schemas.openxmlformats.org/drawingml/2006/table">
            <a:tbl>
              <a:tblPr firstRow="1" firstCol="1" bandRow="1">
                <a:tableStyleId>{5C22544A-7EE6-4342-B048-85BDC9FD1C3A}</a:tableStyleId>
              </a:tblPr>
              <a:tblGrid>
                <a:gridCol w="2942530"/>
                <a:gridCol w="4584873"/>
              </a:tblGrid>
              <a:tr h="704898">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4-Sept</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QMWG</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17-Sept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OWG</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7-Oct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WMS</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8-Oct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ROS</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29-Oct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TAC</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08-Dec</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BOD</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bl>
          </a:graphicData>
        </a:graphic>
      </p:graphicFrame>
    </p:spTree>
    <p:extLst>
      <p:ext uri="{BB962C8B-B14F-4D97-AF65-F5344CB8AC3E}">
        <p14:creationId xmlns:p14="http://schemas.microsoft.com/office/powerpoint/2010/main" val="3303818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914400" lvl="1" indent="-457200" algn="just">
              <a:buFont typeface="+mj-lt"/>
              <a:buAutoNum type="arabicPeriod"/>
            </a:pPr>
            <a:r>
              <a:rPr lang="en-US" sz="2400" dirty="0"/>
              <a:t>M</a:t>
            </a:r>
            <a:r>
              <a:rPr lang="en-US" sz="2400" dirty="0" smtClean="0"/>
              <a:t>embers were in general agreement with the proposed changes to Regulation Service</a:t>
            </a:r>
            <a:endParaRPr lang="en-US" sz="2400" dirty="0"/>
          </a:p>
          <a:p>
            <a:pPr marL="914400" lvl="1" indent="-457200" algn="just">
              <a:buFont typeface="+mj-lt"/>
              <a:buAutoNum type="arabicPeriod"/>
            </a:pPr>
            <a:r>
              <a:rPr lang="en-US" sz="2400" dirty="0" smtClean="0"/>
              <a:t>Some members requested additional data which has been posted to the September 4</a:t>
            </a:r>
            <a:r>
              <a:rPr lang="en-US" sz="2400" baseline="30000" dirty="0" smtClean="0"/>
              <a:t>th</a:t>
            </a:r>
            <a:r>
              <a:rPr lang="en-US" sz="2400" dirty="0" smtClean="0"/>
              <a:t> QMWG meeting page. </a:t>
            </a:r>
          </a:p>
          <a:p>
            <a:pPr marL="914400" lvl="1" indent="-457200">
              <a:buFont typeface="+mj-lt"/>
              <a:buAutoNum type="arabicPeriod"/>
            </a:pPr>
            <a:endParaRPr lang="en-US" sz="2400" dirty="0"/>
          </a:p>
          <a:p>
            <a:pPr marL="457200" lvl="1" indent="0">
              <a:buNone/>
            </a:pPr>
            <a:endParaRPr lang="en-US" sz="2400" dirty="0"/>
          </a:p>
          <a:p>
            <a:endParaRPr lang="en-US" sz="2000" b="1" dirty="0"/>
          </a:p>
        </p:txBody>
      </p:sp>
      <p:sp>
        <p:nvSpPr>
          <p:cNvPr id="9" name="Title 8"/>
          <p:cNvSpPr>
            <a:spLocks noGrp="1"/>
          </p:cNvSpPr>
          <p:nvPr>
            <p:ph type="title"/>
          </p:nvPr>
        </p:nvSpPr>
        <p:spPr/>
        <p:txBody>
          <a:bodyPr/>
          <a:lstStyle/>
          <a:p>
            <a:pPr algn="ctr"/>
            <a:r>
              <a:rPr lang="en-US" sz="2800" dirty="0" smtClean="0"/>
              <a:t>Discussions at QMWG/OWG on Reg-Service</a:t>
            </a:r>
            <a:endParaRPr lang="en-US" sz="2800" dirty="0"/>
          </a:p>
        </p:txBody>
      </p:sp>
    </p:spTree>
    <p:extLst>
      <p:ext uri="{BB962C8B-B14F-4D97-AF65-F5344CB8AC3E}">
        <p14:creationId xmlns:p14="http://schemas.microsoft.com/office/powerpoint/2010/main" val="102189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Regulation Performance-CPS1 Score</a:t>
            </a:r>
            <a:endParaRPr lang="en-US" sz="2800" dirty="0"/>
          </a:p>
        </p:txBody>
      </p:sp>
      <p:sp>
        <p:nvSpPr>
          <p:cNvPr id="3" name="Content Placeholder 2"/>
          <p:cNvSpPr>
            <a:spLocks noGrp="1"/>
          </p:cNvSpPr>
          <p:nvPr>
            <p:ph idx="1"/>
          </p:nvPr>
        </p:nvSpPr>
        <p:spPr>
          <a:xfrm>
            <a:off x="381000" y="838200"/>
            <a:ext cx="8229600" cy="685800"/>
          </a:xfrm>
        </p:spPr>
        <p:txBody>
          <a:bodyPr>
            <a:normAutofit fontScale="70000" lnSpcReduction="20000"/>
          </a:bodyPr>
          <a:lstStyle/>
          <a:p>
            <a:pPr marL="0" indent="0">
              <a:buNone/>
            </a:pPr>
            <a:r>
              <a:rPr lang="en-US" i="1" dirty="0" smtClean="0"/>
              <a:t>ERCOT has to maintain rolling 12 months average CPS1 Score above 100</a:t>
            </a:r>
            <a:r>
              <a:rPr lang="en-US" i="1" dirty="0"/>
              <a:t>% Per </a:t>
            </a:r>
            <a:r>
              <a:rPr lang="en-US" i="1" dirty="0" smtClean="0"/>
              <a:t>NERC </a:t>
            </a:r>
            <a:r>
              <a:rPr lang="en-US" i="1" dirty="0"/>
              <a:t>standard BAL-001-1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30615"/>
            <a:ext cx="7848600" cy="405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340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28" y="0"/>
            <a:ext cx="8459536" cy="653143"/>
          </a:xfrm>
        </p:spPr>
        <p:txBody>
          <a:bodyPr/>
          <a:lstStyle/>
          <a:p>
            <a:r>
              <a:rPr lang="en-US" sz="2800" dirty="0" smtClean="0"/>
              <a:t>Drivers for changes to Regulation Requirements</a:t>
            </a:r>
            <a:endParaRPr lang="en-US" sz="2800" dirty="0"/>
          </a:p>
        </p:txBody>
      </p:sp>
      <p:sp>
        <p:nvSpPr>
          <p:cNvPr id="3" name="Content Placeholder 2"/>
          <p:cNvSpPr>
            <a:spLocks noGrp="1"/>
          </p:cNvSpPr>
          <p:nvPr>
            <p:ph idx="1"/>
          </p:nvPr>
        </p:nvSpPr>
        <p:spPr>
          <a:xfrm>
            <a:off x="379664" y="653143"/>
            <a:ext cx="8229600" cy="5292045"/>
          </a:xfrm>
        </p:spPr>
        <p:txBody>
          <a:bodyPr/>
          <a:lstStyle/>
          <a:p>
            <a:pPr marL="457200" indent="-457200" algn="just">
              <a:buFont typeface="+mj-lt"/>
              <a:buAutoNum type="arabicPeriod"/>
            </a:pPr>
            <a:r>
              <a:rPr lang="en-US" sz="2400" b="0" dirty="0"/>
              <a:t>CPS1 is significantly higher than </a:t>
            </a:r>
            <a:r>
              <a:rPr lang="en-US" sz="2400" b="0" dirty="0" smtClean="0"/>
              <a:t>required and on an increasing trend.</a:t>
            </a:r>
            <a:endParaRPr lang="en-US" sz="2400" b="0" dirty="0"/>
          </a:p>
          <a:p>
            <a:pPr marL="457200" indent="-457200" algn="just">
              <a:buFont typeface="+mj-lt"/>
              <a:buAutoNum type="arabicPeriod"/>
            </a:pPr>
            <a:r>
              <a:rPr lang="en-US" sz="2400" b="0" dirty="0" smtClean="0"/>
              <a:t>By using last 30 days, transition </a:t>
            </a:r>
            <a:r>
              <a:rPr lang="en-US" sz="2400" b="0" dirty="0"/>
              <a:t>months tend to drive </a:t>
            </a:r>
            <a:r>
              <a:rPr lang="en-US" sz="2400" b="0" dirty="0" smtClean="0"/>
              <a:t>requirements for the following month. (</a:t>
            </a:r>
            <a:r>
              <a:rPr lang="en-US" sz="2400" b="0" dirty="0"/>
              <a:t>e.g</a:t>
            </a:r>
            <a:r>
              <a:rPr lang="en-US" sz="2400" b="0" dirty="0" smtClean="0"/>
              <a:t>. April is used to set quantity for June)</a:t>
            </a:r>
            <a:endParaRPr lang="en-US" sz="2400" b="0" dirty="0"/>
          </a:p>
          <a:p>
            <a:pPr marL="457200" indent="-457200" algn="just">
              <a:buFont typeface="+mj-lt"/>
              <a:buAutoNum type="arabicPeriod"/>
            </a:pPr>
            <a:r>
              <a:rPr lang="en-US" sz="2400" b="0" dirty="0" smtClean="0"/>
              <a:t>Extreme events tend to drive over-procurement for a particular hour in subsequent months, even though the event is unlikely to repeat. </a:t>
            </a:r>
          </a:p>
          <a:p>
            <a:pPr marL="457200" indent="-457200" algn="just">
              <a:buFont typeface="+mj-lt"/>
              <a:buAutoNum type="arabicPeriod"/>
            </a:pPr>
            <a:r>
              <a:rPr lang="en-US" sz="2400" b="0" dirty="0"/>
              <a:t>S</a:t>
            </a:r>
            <a:r>
              <a:rPr lang="en-US" sz="2400" b="0" dirty="0" smtClean="0"/>
              <a:t>ignificant changes in </a:t>
            </a:r>
            <a:r>
              <a:rPr lang="en-US" sz="2400" b="0" dirty="0" smtClean="0"/>
              <a:t>regulation </a:t>
            </a:r>
            <a:r>
              <a:rPr lang="en-US" sz="2400" b="0" dirty="0" smtClean="0"/>
              <a:t>requirements from one hour to the </a:t>
            </a:r>
            <a:r>
              <a:rPr lang="en-US" sz="2400" b="0" dirty="0" smtClean="0"/>
              <a:t>next, </a:t>
            </a:r>
            <a:r>
              <a:rPr lang="en-US" sz="2400" b="0" dirty="0" smtClean="0"/>
              <a:t>which may not be necessary.</a:t>
            </a:r>
            <a:endParaRPr lang="en-US" sz="2400" b="0" dirty="0"/>
          </a:p>
        </p:txBody>
      </p:sp>
    </p:spTree>
    <p:extLst>
      <p:ext uri="{BB962C8B-B14F-4D97-AF65-F5344CB8AC3E}">
        <p14:creationId xmlns:p14="http://schemas.microsoft.com/office/powerpoint/2010/main" val="893859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Possible Changes to Regulation Service</a:t>
            </a:r>
            <a:endParaRPr lang="en-US" sz="2800" dirty="0"/>
          </a:p>
        </p:txBody>
      </p:sp>
      <p:sp>
        <p:nvSpPr>
          <p:cNvPr id="29699" name="Rectangle 3"/>
          <p:cNvSpPr>
            <a:spLocks noGrp="1" noChangeArrowheads="1"/>
          </p:cNvSpPr>
          <p:nvPr>
            <p:ph type="body" idx="1"/>
          </p:nvPr>
        </p:nvSpPr>
        <p:spPr>
          <a:xfrm>
            <a:off x="457200" y="914400"/>
            <a:ext cx="8229600" cy="4648200"/>
          </a:xfrm>
        </p:spPr>
        <p:txBody>
          <a:bodyPr>
            <a:normAutofit/>
          </a:bodyPr>
          <a:lstStyle/>
          <a:p>
            <a:pPr marL="914400" lvl="1" indent="-457200">
              <a:buFont typeface="+mj-lt"/>
              <a:buAutoNum type="alphaUcPeriod"/>
            </a:pPr>
            <a:r>
              <a:rPr lang="en-US" sz="2400" dirty="0" smtClean="0"/>
              <a:t>Remove </a:t>
            </a:r>
            <a:r>
              <a:rPr lang="en-US" sz="2400" dirty="0" smtClean="0"/>
              <a:t>consideration of the last </a:t>
            </a:r>
            <a:r>
              <a:rPr lang="en-US" sz="2400" dirty="0" smtClean="0"/>
              <a:t>30 days </a:t>
            </a:r>
            <a:r>
              <a:rPr lang="en-US" sz="2400" dirty="0" smtClean="0"/>
              <a:t>from </a:t>
            </a:r>
            <a:r>
              <a:rPr lang="en-US" sz="2400" dirty="0" smtClean="0"/>
              <a:t>Regulation </a:t>
            </a:r>
            <a:r>
              <a:rPr lang="en-US" sz="2400" dirty="0" smtClean="0"/>
              <a:t>Analysis and </a:t>
            </a:r>
            <a:r>
              <a:rPr lang="en-US" sz="2400" u="sng" dirty="0" smtClean="0"/>
              <a:t>instead</a:t>
            </a:r>
            <a:r>
              <a:rPr lang="en-US" sz="2400" dirty="0" smtClean="0"/>
              <a:t> use the Regulation data using </a:t>
            </a:r>
            <a:r>
              <a:rPr lang="en-US" sz="2400" dirty="0"/>
              <a:t>same month </a:t>
            </a:r>
            <a:r>
              <a:rPr lang="en-US" sz="2400" dirty="0" smtClean="0"/>
              <a:t>of the previous </a:t>
            </a:r>
            <a:r>
              <a:rPr lang="en-US" sz="2400" dirty="0" smtClean="0"/>
              <a:t>two </a:t>
            </a:r>
            <a:r>
              <a:rPr lang="en-US" sz="2400" dirty="0" smtClean="0"/>
              <a:t>years. </a:t>
            </a:r>
            <a:r>
              <a:rPr lang="en-US" sz="2400" dirty="0" smtClean="0"/>
              <a:t>(e.g. April 2014 and April 2015 to calculate April 2016 requirements)</a:t>
            </a:r>
            <a:endParaRPr lang="en-US" sz="2400" dirty="0"/>
          </a:p>
          <a:p>
            <a:pPr marL="914400" lvl="1" indent="-457200">
              <a:buFont typeface="+mj-lt"/>
              <a:buAutoNum type="alphaUcPeriod"/>
            </a:pPr>
            <a:r>
              <a:rPr lang="en-US" sz="2400" dirty="0"/>
              <a:t>Use five minute </a:t>
            </a:r>
            <a:r>
              <a:rPr lang="en-US" sz="2400" dirty="0" smtClean="0"/>
              <a:t>average instead </a:t>
            </a:r>
            <a:r>
              <a:rPr lang="en-US" sz="2400" dirty="0"/>
              <a:t>of one minute average regulation deployment for exhaustion </a:t>
            </a:r>
            <a:r>
              <a:rPr lang="en-US" sz="2400" dirty="0" smtClean="0"/>
              <a:t>rate.</a:t>
            </a:r>
            <a:endParaRPr lang="en-US" sz="2400" dirty="0"/>
          </a:p>
          <a:p>
            <a:pPr marL="914400" lvl="1" indent="-457200">
              <a:buFont typeface="+mj-lt"/>
              <a:buAutoNum type="alphaUcPeriod"/>
            </a:pPr>
            <a:r>
              <a:rPr lang="en-US" sz="2400" dirty="0" smtClean="0"/>
              <a:t>Use 95th  percentile of 5 minute net-load/deployments instead of 98.8th percentile.</a:t>
            </a:r>
          </a:p>
          <a:p>
            <a:pPr marL="914400" lvl="1" indent="-457200">
              <a:buFont typeface="+mj-lt"/>
              <a:buAutoNum type="alphaUcPeriod"/>
            </a:pPr>
            <a:r>
              <a:rPr lang="en-US" sz="2400" i="1" u="sng" dirty="0" smtClean="0"/>
              <a:t>Update </a:t>
            </a:r>
            <a:r>
              <a:rPr lang="en-US" sz="2400" i="1" u="sng" dirty="0" smtClean="0"/>
              <a:t>the GE Tables </a:t>
            </a:r>
            <a:endParaRPr lang="en-US" sz="2400" i="1" u="sng" dirty="0" smtClean="0"/>
          </a:p>
          <a:p>
            <a:pPr marL="914400" lvl="1" indent="-457200">
              <a:buFont typeface="+mj-lt"/>
              <a:buAutoNum type="alphaUcPeriod"/>
            </a:pPr>
            <a:r>
              <a:rPr lang="en-US" sz="2400" i="1" u="sng" dirty="0"/>
              <a:t>Increase CPS1 trigger to 140% instead of 100% </a:t>
            </a:r>
            <a:endParaRPr lang="en-US" sz="2400" i="1" u="sng" dirty="0"/>
          </a:p>
          <a:p>
            <a:endParaRPr lang="en-US" sz="2400" dirty="0"/>
          </a:p>
          <a:p>
            <a:pPr marL="0" indent="0">
              <a:buNone/>
            </a:pPr>
            <a:endParaRPr lang="en-US" sz="2400" strike="sngStrike" dirty="0" smtClean="0">
              <a:solidFill>
                <a:srgbClr val="FF0000"/>
              </a:solidFill>
            </a:endParaRPr>
          </a:p>
          <a:p>
            <a:pPr lvl="1"/>
            <a:endParaRPr lang="en-US" sz="2400" dirty="0"/>
          </a:p>
        </p:txBody>
      </p:sp>
    </p:spTree>
    <p:extLst>
      <p:ext uri="{BB962C8B-B14F-4D97-AF65-F5344CB8AC3E}">
        <p14:creationId xmlns:p14="http://schemas.microsoft.com/office/powerpoint/2010/main" val="1704655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Reg-Up Requirement for Jan. 2015</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634457661"/>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77303435"/>
              </p:ext>
            </p:extLst>
          </p:nvPr>
        </p:nvGraphicFramePr>
        <p:xfrm>
          <a:off x="249381" y="747155"/>
          <a:ext cx="8728363" cy="4624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0410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Reg-Up Requirement for </a:t>
            </a:r>
            <a:r>
              <a:rPr lang="en-US" sz="2800" dirty="0" smtClean="0"/>
              <a:t>Apr. 2015</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1896342846"/>
              </p:ext>
            </p:extLst>
          </p:nvPr>
        </p:nvGraphicFramePr>
        <p:xfrm>
          <a:off x="166255" y="739238"/>
          <a:ext cx="8749145" cy="4533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1120166"/>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442581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ERCOTTemplate2">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Public</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c34af464-7aa1-4edd-9be4-83dffc1cb926"/>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ERCOTTemplate2</Template>
  <TotalTime>3015</TotalTime>
  <Words>1115</Words>
  <Application>Microsoft Office PowerPoint</Application>
  <PresentationFormat>On-screen Show (4:3)</PresentationFormat>
  <Paragraphs>179</Paragraphs>
  <Slides>25</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Cambria Math</vt:lpstr>
      <vt:lpstr>Wingdings</vt:lpstr>
      <vt:lpstr>ERCOTTemplate2</vt:lpstr>
      <vt:lpstr>Custom Design</vt:lpstr>
      <vt:lpstr>PowerPoint Presentation</vt:lpstr>
      <vt:lpstr>Items for discussion</vt:lpstr>
      <vt:lpstr>Schedule for discussion with Stakeholders</vt:lpstr>
      <vt:lpstr>Discussions at QMWG/OWG on Reg-Service</vt:lpstr>
      <vt:lpstr>Regulation Performance-CPS1 Score</vt:lpstr>
      <vt:lpstr>Drivers for changes to Regulation Requirements</vt:lpstr>
      <vt:lpstr>Possible Changes to Regulation Service</vt:lpstr>
      <vt:lpstr>Reg-Up Requirement for Jan. 2015</vt:lpstr>
      <vt:lpstr>Reg-Up Requirement for Apr. 2015</vt:lpstr>
      <vt:lpstr>Reg-Up Requirement for June 2015</vt:lpstr>
      <vt:lpstr>Proposed Regulation-Up Requirement</vt:lpstr>
      <vt:lpstr>Proposed Regulation-Down Requirement</vt:lpstr>
      <vt:lpstr>Discussion at QMWG/OWG on Non-Spin Service</vt:lpstr>
      <vt:lpstr>Drivers for NSRS Changes</vt:lpstr>
      <vt:lpstr>Suggested Changes to Non-Spin Service</vt:lpstr>
      <vt:lpstr>Possible Changes to Non-Spin Reserve Service(NSRS)</vt:lpstr>
      <vt:lpstr>Proposed NSRS Requirement </vt:lpstr>
      <vt:lpstr>Proposed NSRS Requirement </vt:lpstr>
      <vt:lpstr>Proposed NSRS Requirement </vt:lpstr>
      <vt:lpstr>Proposed NSRS Requirement </vt:lpstr>
      <vt:lpstr>Comparison NSRS Procurement change</vt:lpstr>
      <vt:lpstr>Posting of AS Requirements</vt:lpstr>
      <vt:lpstr>PowerPoint Presentation</vt:lpstr>
      <vt:lpstr>NSRS Net Load Ramp – Up and Risk Factor</vt:lpstr>
      <vt:lpstr>How is Risk Factor Used</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Blevins</dc:creator>
  <cp:lastModifiedBy>Blevins, Bill</cp:lastModifiedBy>
  <cp:revision>30</cp:revision>
  <cp:lastPrinted>2013-01-30T23:16:36Z</cp:lastPrinted>
  <dcterms:created xsi:type="dcterms:W3CDTF">2015-09-03T20:22:15Z</dcterms:created>
  <dcterms:modified xsi:type="dcterms:W3CDTF">2015-10-01T22:01:12Z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