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7"/>
  </p:notesMasterIdLst>
  <p:handoutMasterIdLst>
    <p:handoutMasterId r:id="rId8"/>
  </p:handoutMasterIdLst>
  <p:sldIdLst>
    <p:sldId id="288" r:id="rId2"/>
    <p:sldId id="363" r:id="rId3"/>
    <p:sldId id="343" r:id="rId4"/>
    <p:sldId id="358" r:id="rId5"/>
    <p:sldId id="323" r:id="rId6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EAEAEA"/>
    <a:srgbClr val="008000"/>
    <a:srgbClr val="000099"/>
    <a:srgbClr val="FFFF66"/>
    <a:srgbClr val="006666"/>
    <a:srgbClr val="FF33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0" autoAdjust="0"/>
    <p:restoredTop sz="94605" autoAdjust="0"/>
  </p:normalViewPr>
  <p:slideViewPr>
    <p:cSldViewPr>
      <p:cViewPr>
        <p:scale>
          <a:sx n="70" d="100"/>
          <a:sy n="70" d="100"/>
        </p:scale>
        <p:origin x="-1230" y="-10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6859F13-02CA-48C9-847E-833B8E79FC8C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10244" name="Slide Number Placeholder 3"/>
          <p:cNvSpPr txBox="1">
            <a:spLocks noGrp="1"/>
          </p:cNvSpPr>
          <p:nvPr/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81" tIns="46239" rIns="92481" bIns="46239" anchor="b"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67B3EDC-DB14-4188-8A6A-A2D6398A4642}" type="slidenum">
              <a:rPr lang="en-US" altLang="en-US" b="0"/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2551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255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277B6C-9F8B-47FA-9995-1A29E8934C91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alendar/2015/10/13/73499-TDTWG" TargetMode="External"/><Relationship Id="rId2" Type="http://schemas.openxmlformats.org/officeDocument/2006/relationships/hyperlink" Target="http://www.ercot.com/calendar/2015/8/18/55608-TDTW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61B236-E5B8-4200-B951-5EEA4FFB143B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667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TDTWG/TDTMS </a:t>
            </a:r>
            <a:r>
              <a:rPr lang="en-US" altLang="en-US" b="1" dirty="0" smtClean="0"/>
              <a:t/>
            </a:r>
            <a:br>
              <a:rPr lang="en-US" altLang="en-US" b="1" dirty="0" smtClean="0"/>
            </a:br>
            <a:r>
              <a:rPr lang="en-US" altLang="en-US" b="1" dirty="0" smtClean="0"/>
              <a:t>Update to RMS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895600" y="4343400"/>
            <a:ext cx="35052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October 6, </a:t>
            </a:r>
            <a:r>
              <a:rPr lang="en-US" altLang="en-US" sz="1800" dirty="0"/>
              <a:t>2015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4294967295"/>
          </p:nvPr>
        </p:nvSpPr>
        <p:spPr>
          <a:xfrm>
            <a:off x="381000" y="1570038"/>
            <a:ext cx="8382000" cy="5002212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en-US" altLang="en-US" b="1" dirty="0" smtClean="0">
                <a:solidFill>
                  <a:srgbClr val="00B050"/>
                </a:solidFill>
                <a:cs typeface="Times New Roman" pitchFamily="18" charset="0"/>
              </a:rPr>
              <a:t>TDTMS Transition Activities</a:t>
            </a:r>
          </a:p>
          <a:p>
            <a:pPr marL="457200" lvl="1" indent="0">
              <a:buNone/>
              <a:defRPr/>
            </a:pPr>
            <a:endParaRPr lang="en-US" altLang="en-US" sz="1800" dirty="0" smtClean="0">
              <a:cs typeface="Times New Roman" pitchFamily="18" charset="0"/>
            </a:endParaRPr>
          </a:p>
          <a:p>
            <a:pPr marL="457200" lvl="1" indent="0">
              <a:buNone/>
              <a:defRPr/>
            </a:pPr>
            <a:r>
              <a:rPr lang="en-US" altLang="en-US" sz="2400" dirty="0" smtClean="0">
                <a:cs typeface="Times New Roman" pitchFamily="18" charset="0"/>
              </a:rPr>
              <a:t>As part of the preparation effort to transition from “TDTWG” to “TDTMS”, the following items are underway with the completion goal of December 2015:</a:t>
            </a:r>
            <a:br>
              <a:rPr lang="en-US" altLang="en-US" sz="2400" dirty="0" smtClean="0">
                <a:cs typeface="Times New Roman" pitchFamily="18" charset="0"/>
              </a:rPr>
            </a:br>
            <a:endParaRPr lang="en-US" altLang="en-US" sz="1600" dirty="0" smtClean="0">
              <a:cs typeface="Times New Roman" pitchFamily="18" charset="0"/>
            </a:endParaRPr>
          </a:p>
          <a:p>
            <a:pPr lvl="1">
              <a:defRPr/>
            </a:pPr>
            <a:r>
              <a:rPr lang="en-US" altLang="en-US" sz="2400" dirty="0" smtClean="0">
                <a:cs typeface="Times New Roman" pitchFamily="18" charset="0"/>
              </a:rPr>
              <a:t>Created new Scope Statement and circulated to the TDTWG listserv. Scope is to receive additional review during October meeting.</a:t>
            </a:r>
          </a:p>
          <a:p>
            <a:pPr lvl="1">
              <a:defRPr/>
            </a:pPr>
            <a:r>
              <a:rPr lang="en-US" altLang="en-US" sz="2400" dirty="0" smtClean="0">
                <a:cs typeface="Times New Roman" pitchFamily="18" charset="0"/>
              </a:rPr>
              <a:t>Began work on new TDTMS Procedures document.</a:t>
            </a:r>
          </a:p>
          <a:p>
            <a:pPr lvl="1">
              <a:defRPr/>
            </a:pPr>
            <a:r>
              <a:rPr lang="en-US" altLang="en-US" sz="2400" dirty="0" smtClean="0">
                <a:cs typeface="Times New Roman" pitchFamily="18" charset="0"/>
              </a:rPr>
              <a:t>Will begin work in October to update RMS Procedures to include new TDTMS working group name.</a:t>
            </a:r>
            <a:endParaRPr lang="en-US" altLang="en-US" sz="2400" dirty="0" smtClean="0">
              <a:cs typeface="Times New Roman" pitchFamily="18" charset="0"/>
            </a:endParaRPr>
          </a:p>
          <a:p>
            <a:pPr marL="800100" lvl="2" indent="0">
              <a:buFontTx/>
              <a:buNone/>
              <a:defRPr/>
            </a:pPr>
            <a:r>
              <a:rPr lang="en-US" altLang="en-US" dirty="0" smtClean="0"/>
              <a:t>	</a:t>
            </a:r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  <a:p>
            <a:pPr marL="800100" lvl="2" indent="0">
              <a:buFontTx/>
              <a:buNone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5181600" y="6096000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1400" b="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2133600" cy="476250"/>
          </a:xfrm>
        </p:spPr>
        <p:txBody>
          <a:bodyPr/>
          <a:lstStyle/>
          <a:p>
            <a:pPr>
              <a:defRPr/>
            </a:pPr>
            <a:fld id="{9BD55180-51C8-4AC3-842D-587BB0D0BEC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743200" y="457200"/>
            <a:ext cx="28638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al"/>
              </a:rPr>
              <a:t>Meeting Update</a:t>
            </a:r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en-US" sz="2800" b="1" dirty="0" smtClean="0">
                <a:solidFill>
                  <a:srgbClr val="00B050"/>
                </a:solidFill>
                <a:cs typeface="Times New Roman" pitchFamily="18" charset="0"/>
              </a:rPr>
              <a:t>SCR786 – Review of Alternative IA proposal</a:t>
            </a:r>
          </a:p>
          <a:p>
            <a:pPr marL="0" indent="0">
              <a:buFontTx/>
              <a:buNone/>
            </a:pPr>
            <a:endParaRPr lang="en-US" altLang="en-US" sz="2800" b="1" dirty="0"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en-US" sz="2400" dirty="0" smtClean="0">
                <a:cs typeface="Times New Roman" pitchFamily="18" charset="0"/>
              </a:rPr>
              <a:t>ERCOT presented an alternative proposal to SCR786. </a:t>
            </a:r>
          </a:p>
          <a:p>
            <a:pPr marL="0" indent="0">
              <a:buFontTx/>
              <a:buNone/>
            </a:pPr>
            <a:endParaRPr lang="en-US" altLang="en-US" sz="2400" dirty="0">
              <a:cs typeface="Times New Roman" pitchFamily="18" charset="0"/>
            </a:endParaRPr>
          </a:p>
          <a:p>
            <a:pPr marL="0" indent="0">
              <a:buFontTx/>
              <a:buNone/>
            </a:pPr>
            <a:r>
              <a:rPr lang="en-US" altLang="en-US" sz="2400" dirty="0" smtClean="0">
                <a:cs typeface="Times New Roman" pitchFamily="18" charset="0"/>
              </a:rPr>
              <a:t>No action was taken by TDTMS since it was agreed that further evaluation of the Alternative Impact Analysis was needed and ERCOT would bring additional information to RMS.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AA3E6-5E04-447B-9230-325F04930F5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sz="2400" dirty="0" smtClean="0"/>
          </a:p>
          <a:p>
            <a:pPr marL="0" indent="0" algn="ctr">
              <a:buFontTx/>
              <a:buNone/>
              <a:defRPr/>
            </a:pPr>
            <a:r>
              <a:rPr lang="en-US" sz="2400" dirty="0" smtClean="0"/>
              <a:t>TDTWG’s </a:t>
            </a:r>
            <a:r>
              <a:rPr lang="en-US" sz="2400" dirty="0" smtClean="0"/>
              <a:t>next monthly meeting:</a:t>
            </a:r>
          </a:p>
          <a:p>
            <a:pPr marL="0" indent="0" algn="ctr">
              <a:buFontTx/>
              <a:buNone/>
              <a:defRPr/>
            </a:pPr>
            <a:r>
              <a:rPr lang="en-US" sz="2400" dirty="0" smtClean="0"/>
              <a:t>October 13, </a:t>
            </a:r>
            <a:r>
              <a:rPr lang="en-US" sz="2400" dirty="0" smtClean="0"/>
              <a:t>2015</a:t>
            </a:r>
          </a:p>
          <a:p>
            <a:pPr marL="0" indent="0" algn="ctr">
              <a:buFontTx/>
              <a:buNone/>
              <a:defRPr/>
            </a:pPr>
            <a:r>
              <a:rPr lang="en-US" sz="2400" dirty="0" smtClean="0"/>
              <a:t>9:30 </a:t>
            </a:r>
            <a:r>
              <a:rPr lang="en-US" sz="2400" dirty="0" smtClean="0"/>
              <a:t>a.m. to 4:00 p.m.</a:t>
            </a:r>
          </a:p>
          <a:p>
            <a:pPr marL="0" indent="0" algn="ctr">
              <a:buFontTx/>
              <a:buNone/>
              <a:defRPr/>
            </a:pPr>
            <a:r>
              <a:rPr lang="en-US" sz="2400" dirty="0" smtClean="0"/>
              <a:t>Face-to-Face </a:t>
            </a:r>
            <a:r>
              <a:rPr lang="en-US" sz="2400" dirty="0" smtClean="0"/>
              <a:t>@ Met Center</a:t>
            </a:r>
          </a:p>
          <a:p>
            <a:pPr marL="0" indent="0">
              <a:buFontTx/>
              <a:buNone/>
              <a:defRPr/>
            </a:pPr>
            <a:endParaRPr lang="en-US" sz="1100" dirty="0" smtClean="0">
              <a:hlinkClick r:id="rId2"/>
            </a:endParaRPr>
          </a:p>
          <a:p>
            <a:pPr marL="0" indent="0">
              <a:buFontTx/>
              <a:buNone/>
              <a:defRPr/>
            </a:pPr>
            <a:r>
              <a:rPr lang="en-US" sz="2400" dirty="0">
                <a:solidFill>
                  <a:srgbClr val="00B0F0"/>
                </a:solidFill>
                <a:hlinkClick r:id="rId3"/>
              </a:rPr>
              <a:t>http://</a:t>
            </a:r>
            <a:r>
              <a:rPr lang="en-US" sz="2400" dirty="0" smtClean="0">
                <a:solidFill>
                  <a:srgbClr val="00B0F0"/>
                </a:solidFill>
                <a:hlinkClick r:id="rId3"/>
              </a:rPr>
              <a:t>www.ercot.com/calendar/2015/10/13/73499-TDTWG</a:t>
            </a:r>
            <a:r>
              <a:rPr lang="en-US" sz="2400" dirty="0" smtClean="0">
                <a:solidFill>
                  <a:srgbClr val="00B0F0"/>
                </a:solidFill>
              </a:rPr>
              <a:t> </a:t>
            </a:r>
          </a:p>
          <a:p>
            <a:pPr marL="0" indent="0">
              <a:buFontTx/>
              <a:buNone/>
              <a:defRPr/>
            </a:pPr>
            <a:r>
              <a:rPr lang="en-US" sz="2400" dirty="0" smtClean="0"/>
              <a:t> </a:t>
            </a:r>
            <a:endParaRPr lang="en-US" sz="2400" dirty="0"/>
          </a:p>
          <a:p>
            <a:pPr marL="0" indent="0">
              <a:buFontTx/>
              <a:buNone/>
              <a:defRPr/>
            </a:pPr>
            <a:r>
              <a:rPr lang="en-US" sz="2400" dirty="0" smtClean="0">
                <a:solidFill>
                  <a:srgbClr val="00B050"/>
                </a:solidFill>
              </a:rPr>
              <a:t>Agenda items:</a:t>
            </a:r>
          </a:p>
          <a:p>
            <a:pPr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Continue development of TDTMS Procedures</a:t>
            </a:r>
          </a:p>
          <a:p>
            <a:pPr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Begin update of RMS Procedures to reflect new name</a:t>
            </a:r>
            <a:endParaRPr lang="en-US" sz="2000" dirty="0" smtClean="0">
              <a:solidFill>
                <a:srgbClr val="00B050"/>
              </a:solidFill>
            </a:endParaRPr>
          </a:p>
          <a:p>
            <a:pPr marL="0" indent="0">
              <a:buFontTx/>
              <a:buNone/>
              <a:defRPr/>
            </a:pPr>
            <a:endParaRPr lang="en-US" sz="2400" dirty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0" indent="0">
              <a:buFontTx/>
              <a:buNone/>
              <a:defRPr/>
            </a:pPr>
            <a:endParaRPr lang="en-US" sz="2800" b="1" dirty="0" smtClean="0"/>
          </a:p>
          <a:p>
            <a:pPr marL="914400" lvl="2" indent="0">
              <a:buFontTx/>
              <a:buNone/>
              <a:defRPr/>
            </a:pPr>
            <a:r>
              <a:rPr lang="en-US" dirty="0" smtClean="0"/>
              <a:t>.</a:t>
            </a:r>
            <a:endParaRPr lang="en-US" dirty="0"/>
          </a:p>
          <a:p>
            <a:pPr marL="914400" lvl="2" indent="0">
              <a:buFontTx/>
              <a:buNone/>
              <a:defRPr/>
            </a:pPr>
            <a:r>
              <a:rPr lang="en-US" dirty="0"/>
              <a:t>		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95E20B-1868-4671-94AA-DED5C63A222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72CA27-D628-485C-803D-B136ACEEC2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2057400"/>
            <a:ext cx="4000500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19408</TotalTime>
  <Words>135</Words>
  <Application>Microsoft Office PowerPoint</Application>
  <PresentationFormat>On-screen Show (4:3)</PresentationFormat>
  <Paragraphs>41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TDTWG/TDTMS  Update to RMS</vt:lpstr>
      <vt:lpstr>PowerPoint Presentation</vt:lpstr>
      <vt:lpstr>  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Jim Lee</cp:lastModifiedBy>
  <cp:revision>929</cp:revision>
  <cp:lastPrinted>2002-09-24T18:27:58Z</cp:lastPrinted>
  <dcterms:created xsi:type="dcterms:W3CDTF">2002-07-29T21:45:07Z</dcterms:created>
  <dcterms:modified xsi:type="dcterms:W3CDTF">2015-10-01T02:24:21Z</dcterms:modified>
</cp:coreProperties>
</file>