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376" r:id="rId3"/>
    <p:sldId id="379" r:id="rId4"/>
    <p:sldId id="382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1830" y="-6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October 6</a:t>
            </a:r>
            <a:r>
              <a:rPr lang="en-US" sz="28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0" dirty="0" smtClean="0">
                <a:latin typeface="Calibri" panose="020F0502020204030204" pitchFamily="34" charset="0"/>
              </a:rPr>
              <a:t> 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Retail 101 Progress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Calibri" panose="020F0502020204030204" pitchFamily="34" charset="0"/>
              </a:rPr>
              <a:t>Retail Market 101 Training 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Develop training in sections (not necessarily in the order of presentation)</a:t>
            </a: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Introduction , Roles &amp; Responsibilities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Retail Transactions- </a:t>
            </a:r>
            <a:r>
              <a:rPr lang="en-US" sz="2800" b="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reviewed</a:t>
            </a:r>
            <a:endParaRPr lang="en-US" sz="2800" b="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Smart Meter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History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pic>
        <p:nvPicPr>
          <p:cNvPr id="1026" name="Picture 2" descr="C:\Users\xrnr\AppData\Local\Microsoft\Windows\Temporary Internet Files\Content.IE5\7RD6UX5L\600px-Red_check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19400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MarkeTrak</a:t>
            </a:r>
            <a:r>
              <a:rPr lang="en-US" sz="2800" dirty="0" smtClean="0">
                <a:latin typeface="Calibri" panose="020F0502020204030204" pitchFamily="34" charset="0"/>
              </a:rPr>
              <a:t> on-line training – 3 modules complete!  Market Notice sent out on 9/2/2015 announcing …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General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Blip>
                <a:blip r:embed="rId2"/>
              </a:buBlip>
            </a:pPr>
            <a:r>
              <a:rPr lang="en-US" dirty="0" smtClean="0">
                <a:latin typeface="Calibri" panose="020F0502020204030204" pitchFamily="34" charset="0"/>
              </a:rPr>
              <a:t>Inadvertent Gains/Losses &amp; Rescissions-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October launch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lvl="1">
              <a:buClr>
                <a:srgbClr val="FF0000"/>
              </a:buClr>
              <a:buBlip>
                <a:blip r:embed="rId2"/>
              </a:buBlip>
            </a:pPr>
            <a:r>
              <a:rPr lang="en-US" dirty="0" smtClean="0">
                <a:latin typeface="Calibri" panose="020F0502020204030204" pitchFamily="34" charset="0"/>
              </a:rPr>
              <a:t>Usage &amp; Billing –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targeting November launch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Data Extract Variances (DEV) 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Bulk Insert and Background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GUI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</a:rPr>
              <a:t>MarkeTrak</a:t>
            </a:r>
            <a:r>
              <a:rPr lang="en-US" dirty="0" smtClean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1" dirty="0" smtClean="0">
                <a:latin typeface="Calibri" panose="020F0502020204030204" pitchFamily="34" charset="0"/>
              </a:rPr>
              <a:t> On-line Training Series Success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three 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873533"/>
              </p:ext>
            </p:extLst>
          </p:nvPr>
        </p:nvGraphicFramePr>
        <p:xfrm>
          <a:off x="685800" y="2590800"/>
          <a:ext cx="2895600" cy="3179445"/>
        </p:xfrm>
        <a:graphic>
          <a:graphicData uri="http://schemas.openxmlformats.org/drawingml/2006/table">
            <a:tbl>
              <a:tblPr/>
              <a:tblGrid>
                <a:gridCol w="1419778"/>
                <a:gridCol w="1475822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 Module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42599"/>
              </p:ext>
            </p:extLst>
          </p:nvPr>
        </p:nvGraphicFramePr>
        <p:xfrm>
          <a:off x="4953000" y="2590800"/>
          <a:ext cx="2819400" cy="3200401"/>
        </p:xfrm>
        <a:graphic>
          <a:graphicData uri="http://schemas.openxmlformats.org/drawingml/2006/table">
            <a:tbl>
              <a:tblPr/>
              <a:tblGrid>
                <a:gridCol w="1371600"/>
                <a:gridCol w="1447800"/>
              </a:tblGrid>
              <a:tr h="7771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944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867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*via ERCOT </a:t>
            </a:r>
            <a:r>
              <a:rPr lang="en-US" dirty="0" smtClean="0"/>
              <a:t>LMS and does not include training outside of LMS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sign up?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5, 2015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457325" cy="157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October 7</a:t>
            </a:r>
            <a:r>
              <a:rPr lang="en-US" sz="28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 smtClean="0">
                <a:latin typeface="Calibri" panose="020F0502020204030204" pitchFamily="34" charset="0"/>
              </a:rPr>
              <a:t>, </a:t>
            </a:r>
            <a:r>
              <a:rPr lang="en-US" sz="2800" b="0" dirty="0" smtClean="0">
                <a:latin typeface="Calibri" panose="020F0502020204030204" pitchFamily="34" charset="0"/>
              </a:rPr>
              <a:t>2015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9:30 am to 2:30 pm</a:t>
            </a:r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ERCOT Met Center</a:t>
            </a:r>
            <a:endParaRPr lang="en-US" b="0" dirty="0" smtClean="0">
              <a:latin typeface="Arial Black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9144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581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 algn="ctr">
              <a:defRPr/>
            </a:pPr>
            <a:endParaRPr lang="en-US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u="sng" dirty="0" smtClean="0">
                <a:latin typeface="Calibri" panose="020F0502020204030204" pitchFamily="34" charset="0"/>
              </a:rPr>
              <a:t>Agenda Highlights</a:t>
            </a: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Calibri" panose="020F0502020204030204" pitchFamily="34" charset="0"/>
              </a:rPr>
              <a:t>Review of MT on-line training module – Usage &amp; Billing</a:t>
            </a: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Calibri" panose="020F0502020204030204" pitchFamily="34" charset="0"/>
              </a:rPr>
              <a:t>Review of Retail 101 training – Intro/Roles/Responsibilities</a:t>
            </a: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3249</TotalTime>
  <Words>415</Words>
  <Application>Microsoft Office PowerPoint</Application>
  <PresentationFormat>On-screen Show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Task Force</vt:lpstr>
      <vt:lpstr>Retail 101 Progress</vt:lpstr>
      <vt:lpstr>MarkeTrak On-line Training Series Update</vt:lpstr>
      <vt:lpstr>MarkeTrak On-line Training Series Success via  ERCOT Learning Management System </vt:lpstr>
      <vt:lpstr>MarkeTrak On-line Training Series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163</cp:revision>
  <cp:lastPrinted>2015-08-26T17:38:20Z</cp:lastPrinted>
  <dcterms:created xsi:type="dcterms:W3CDTF">2005-04-21T14:28:35Z</dcterms:created>
  <dcterms:modified xsi:type="dcterms:W3CDTF">2015-10-01T13:31:49Z</dcterms:modified>
</cp:coreProperties>
</file>