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9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2" r:id="rId1"/>
    <p:sldMasterId id="2147484574" r:id="rId2"/>
  </p:sldMasterIdLst>
  <p:notesMasterIdLst>
    <p:notesMasterId r:id="rId13"/>
  </p:notesMasterIdLst>
  <p:sldIdLst>
    <p:sldId id="256" r:id="rId3"/>
    <p:sldId id="328" r:id="rId4"/>
    <p:sldId id="329" r:id="rId5"/>
    <p:sldId id="332" r:id="rId6"/>
    <p:sldId id="333" r:id="rId7"/>
    <p:sldId id="331" r:id="rId8"/>
    <p:sldId id="334" r:id="rId9"/>
    <p:sldId id="330" r:id="rId10"/>
    <p:sldId id="324" r:id="rId11"/>
    <p:sldId id="322" r:id="rId12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3" autoAdjust="0"/>
    <p:restoredTop sz="92110" autoAdjust="0"/>
  </p:normalViewPr>
  <p:slideViewPr>
    <p:cSldViewPr>
      <p:cViewPr>
        <p:scale>
          <a:sx n="80" d="100"/>
          <a:sy n="80" d="100"/>
        </p:scale>
        <p:origin x="-55" y="1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connel\Documents\Inadvertent%20Stats%20Template.xlsx" TargetMode="External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IAS_Chart!$B$1</c:f>
              <c:strCache>
                <c:ptCount val="1"/>
                <c:pt idx="0">
                  <c:v>&lt; 500 - IAG%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IAS_Chart!$B$2:$B$34</c:f>
              <c:numCache>
                <c:formatCode>0.00%</c:formatCode>
                <c:ptCount val="33"/>
                <c:pt idx="0">
                  <c:v>1.0638297872340399E-2</c:v>
                </c:pt>
                <c:pt idx="1">
                  <c:v>0</c:v>
                </c:pt>
                <c:pt idx="2">
                  <c:v>5.9523809523809503E-3</c:v>
                </c:pt>
                <c:pt idx="3">
                  <c:v>3.7037037037037E-2</c:v>
                </c:pt>
                <c:pt idx="4">
                  <c:v>0</c:v>
                </c:pt>
                <c:pt idx="5">
                  <c:v>4.3859649122806998E-3</c:v>
                </c:pt>
                <c:pt idx="6">
                  <c:v>0</c:v>
                </c:pt>
                <c:pt idx="7">
                  <c:v>3.0927835051546299E-2</c:v>
                </c:pt>
                <c:pt idx="8">
                  <c:v>0</c:v>
                </c:pt>
                <c:pt idx="9">
                  <c:v>7.3800738007380002E-3</c:v>
                </c:pt>
                <c:pt idx="10">
                  <c:v>1.00806451612903E-2</c:v>
                </c:pt>
                <c:pt idx="11">
                  <c:v>0</c:v>
                </c:pt>
                <c:pt idx="12">
                  <c:v>1.9002375296912101E-2</c:v>
                </c:pt>
                <c:pt idx="13">
                  <c:v>0</c:v>
                </c:pt>
                <c:pt idx="14">
                  <c:v>9.1533180778032002E-3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</c:ser>
        <c:ser>
          <c:idx val="1"/>
          <c:order val="1"/>
          <c:tx>
            <c:strRef>
              <c:f>IAS_Chart!$C$1</c:f>
              <c:strCache>
                <c:ptCount val="1"/>
                <c:pt idx="0">
                  <c:v>&lt; 500 - IAL%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IAS_Chart!$C$2:$C$34</c:f>
              <c:numCache>
                <c:formatCode>0.00%</c:formatCode>
                <c:ptCount val="33"/>
                <c:pt idx="0">
                  <c:v>0</c:v>
                </c:pt>
                <c:pt idx="1">
                  <c:v>5.5555555555555497E-2</c:v>
                </c:pt>
                <c:pt idx="2">
                  <c:v>5.9523809523809503E-3</c:v>
                </c:pt>
                <c:pt idx="3">
                  <c:v>0</c:v>
                </c:pt>
                <c:pt idx="4">
                  <c:v>0.105263157894736</c:v>
                </c:pt>
                <c:pt idx="5">
                  <c:v>8.7719298245613996E-3</c:v>
                </c:pt>
                <c:pt idx="6">
                  <c:v>1.3636363636363599E-2</c:v>
                </c:pt>
                <c:pt idx="7">
                  <c:v>0</c:v>
                </c:pt>
                <c:pt idx="8">
                  <c:v>8.6956521739130405E-2</c:v>
                </c:pt>
                <c:pt idx="9">
                  <c:v>1.4760147601476E-2</c:v>
                </c:pt>
                <c:pt idx="10">
                  <c:v>6.0483870967741899E-3</c:v>
                </c:pt>
                <c:pt idx="11">
                  <c:v>0</c:v>
                </c:pt>
                <c:pt idx="12">
                  <c:v>4.75059382422802E-3</c:v>
                </c:pt>
                <c:pt idx="13">
                  <c:v>0</c:v>
                </c:pt>
                <c:pt idx="14">
                  <c:v>1.60183066361556E-2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</c:ser>
        <c:ser>
          <c:idx val="2"/>
          <c:order val="2"/>
          <c:tx>
            <c:strRef>
              <c:f>IAS_Chart!$D$1</c:f>
              <c:strCache>
                <c:ptCount val="1"/>
                <c:pt idx="0">
                  <c:v>&lt; 2500 - IAG%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IAS_Chart!$D$2:$D$34</c:f>
              <c:numCache>
                <c:formatCode>0.00%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9.6711798839458404E-3</c:v>
                </c:pt>
                <c:pt idx="12">
                  <c:v>0</c:v>
                </c:pt>
                <c:pt idx="13">
                  <c:v>1.06870229007633E-2</c:v>
                </c:pt>
                <c:pt idx="14">
                  <c:v>0</c:v>
                </c:pt>
                <c:pt idx="15">
                  <c:v>4.5537340619307802E-3</c:v>
                </c:pt>
                <c:pt idx="16">
                  <c:v>6.6225165562913899E-3</c:v>
                </c:pt>
                <c:pt idx="17">
                  <c:v>7.09219858156028E-3</c:v>
                </c:pt>
                <c:pt idx="18">
                  <c:v>1.7688679245283001E-2</c:v>
                </c:pt>
                <c:pt idx="19">
                  <c:v>4.6816479400748996E-3</c:v>
                </c:pt>
                <c:pt idx="20">
                  <c:v>1.30151843817787E-2</c:v>
                </c:pt>
                <c:pt idx="21">
                  <c:v>1.1379800853485E-2</c:v>
                </c:pt>
                <c:pt idx="22">
                  <c:v>0</c:v>
                </c:pt>
                <c:pt idx="23">
                  <c:v>6.1407652338214399E-3</c:v>
                </c:pt>
                <c:pt idx="24">
                  <c:v>0</c:v>
                </c:pt>
                <c:pt idx="25">
                  <c:v>0</c:v>
                </c:pt>
                <c:pt idx="26">
                  <c:v>7.1258907363420396E-3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</c:ser>
        <c:ser>
          <c:idx val="3"/>
          <c:order val="3"/>
          <c:tx>
            <c:strRef>
              <c:f>IAS_Chart!$E$1</c:f>
              <c:strCache>
                <c:ptCount val="1"/>
                <c:pt idx="0">
                  <c:v>&lt; 2500 - IAL%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IAS_Chart!$E$2:$E$34</c:f>
              <c:numCache>
                <c:formatCode>0.00%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7.7369439071566697E-3</c:v>
                </c:pt>
                <c:pt idx="12">
                  <c:v>0</c:v>
                </c:pt>
                <c:pt idx="13">
                  <c:v>6.1068702290076301E-3</c:v>
                </c:pt>
                <c:pt idx="14">
                  <c:v>0</c:v>
                </c:pt>
                <c:pt idx="15">
                  <c:v>6.37522768670309E-3</c:v>
                </c:pt>
                <c:pt idx="16">
                  <c:v>4.13907284768211E-3</c:v>
                </c:pt>
                <c:pt idx="17">
                  <c:v>5.31914893617021E-3</c:v>
                </c:pt>
                <c:pt idx="18">
                  <c:v>2.3584905660377301E-3</c:v>
                </c:pt>
                <c:pt idx="19">
                  <c:v>1.21722846441947E-2</c:v>
                </c:pt>
                <c:pt idx="20">
                  <c:v>7.23065798987707E-4</c:v>
                </c:pt>
                <c:pt idx="21">
                  <c:v>4.2674253200568899E-3</c:v>
                </c:pt>
                <c:pt idx="22">
                  <c:v>0</c:v>
                </c:pt>
                <c:pt idx="23">
                  <c:v>7.5578649031648503E-3</c:v>
                </c:pt>
                <c:pt idx="24">
                  <c:v>0</c:v>
                </c:pt>
                <c:pt idx="25">
                  <c:v>0</c:v>
                </c:pt>
                <c:pt idx="26">
                  <c:v>3.2462391132224801E-2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</c:numCache>
            </c:numRef>
          </c:val>
        </c:ser>
        <c:ser>
          <c:idx val="4"/>
          <c:order val="4"/>
          <c:tx>
            <c:strRef>
              <c:f>IAS_Chart!$F$1</c:f>
              <c:strCache>
                <c:ptCount val="1"/>
                <c:pt idx="0">
                  <c:v>&gt; 2500 - IAG%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IAS_Chart!$F$2:$F$34</c:f>
              <c:numCache>
                <c:formatCode>0.00%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6.3517268757443401E-3</c:v>
                </c:pt>
                <c:pt idx="23">
                  <c:v>0</c:v>
                </c:pt>
                <c:pt idx="24">
                  <c:v>5.3019145802650899E-3</c:v>
                </c:pt>
                <c:pt idx="25">
                  <c:v>6.0199120166705197E-3</c:v>
                </c:pt>
                <c:pt idx="26">
                  <c:v>0</c:v>
                </c:pt>
                <c:pt idx="27">
                  <c:v>7.6248570339306097E-3</c:v>
                </c:pt>
                <c:pt idx="28">
                  <c:v>8.21917808219178E-3</c:v>
                </c:pt>
                <c:pt idx="29">
                  <c:v>1.25517913721667E-2</c:v>
                </c:pt>
                <c:pt idx="30">
                  <c:v>4.2240300375469301E-3</c:v>
                </c:pt>
                <c:pt idx="31">
                  <c:v>7.7901998097050403E-3</c:v>
                </c:pt>
                <c:pt idx="32">
                  <c:v>7.3887581413168398E-3</c:v>
                </c:pt>
              </c:numCache>
            </c:numRef>
          </c:val>
        </c:ser>
        <c:ser>
          <c:idx val="5"/>
          <c:order val="5"/>
          <c:tx>
            <c:strRef>
              <c:f>IAS_Chart!$G$1</c:f>
              <c:strCache>
                <c:ptCount val="1"/>
                <c:pt idx="0">
                  <c:v>&gt; 2500 - IAL%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cat>
            <c:strRef>
              <c:f>IAS_Chart!$A$2:$A$34</c:f>
              <c:strCache>
                <c:ptCount val="33"/>
                <c:pt idx="0">
                  <c:v>REP 106</c:v>
                </c:pt>
                <c:pt idx="1">
                  <c:v>REP 97</c:v>
                </c:pt>
                <c:pt idx="2">
                  <c:v>REP 103</c:v>
                </c:pt>
                <c:pt idx="3">
                  <c:v>REP 70</c:v>
                </c:pt>
                <c:pt idx="4">
                  <c:v>REP 76</c:v>
                </c:pt>
                <c:pt idx="5">
                  <c:v>REP 65</c:v>
                </c:pt>
                <c:pt idx="6">
                  <c:v>REP 83</c:v>
                </c:pt>
                <c:pt idx="7">
                  <c:v>REP 51</c:v>
                </c:pt>
                <c:pt idx="8">
                  <c:v>REP 74</c:v>
                </c:pt>
                <c:pt idx="9">
                  <c:v>REP 43</c:v>
                </c:pt>
                <c:pt idx="10">
                  <c:v>REP 50</c:v>
                </c:pt>
                <c:pt idx="11">
                  <c:v>REP 57</c:v>
                </c:pt>
                <c:pt idx="12">
                  <c:v>REP 67</c:v>
                </c:pt>
                <c:pt idx="13">
                  <c:v>REP 36</c:v>
                </c:pt>
                <c:pt idx="14">
                  <c:v>REP 44</c:v>
                </c:pt>
                <c:pt idx="15">
                  <c:v>REP 39</c:v>
                </c:pt>
                <c:pt idx="16">
                  <c:v>REP 55</c:v>
                </c:pt>
                <c:pt idx="17">
                  <c:v>REP 34</c:v>
                </c:pt>
                <c:pt idx="18">
                  <c:v>REP 63</c:v>
                </c:pt>
                <c:pt idx="19">
                  <c:v>REP 38</c:v>
                </c:pt>
                <c:pt idx="20">
                  <c:v>REP 30</c:v>
                </c:pt>
                <c:pt idx="21">
                  <c:v>REP 27</c:v>
                </c:pt>
                <c:pt idx="22">
                  <c:v>REP 28</c:v>
                </c:pt>
                <c:pt idx="23">
                  <c:v>REP 23</c:v>
                </c:pt>
                <c:pt idx="24">
                  <c:v>REP 12</c:v>
                </c:pt>
                <c:pt idx="25">
                  <c:v>REP 14</c:v>
                </c:pt>
                <c:pt idx="26">
                  <c:v>REP 35</c:v>
                </c:pt>
                <c:pt idx="27">
                  <c:v>REP 11</c:v>
                </c:pt>
                <c:pt idx="28">
                  <c:v>REP 16</c:v>
                </c:pt>
                <c:pt idx="29">
                  <c:v>REP 7</c:v>
                </c:pt>
                <c:pt idx="30">
                  <c:v>REP 2</c:v>
                </c:pt>
                <c:pt idx="31">
                  <c:v>REP 5</c:v>
                </c:pt>
                <c:pt idx="32">
                  <c:v>REP 4</c:v>
                </c:pt>
              </c:strCache>
            </c:strRef>
          </c:cat>
          <c:val>
            <c:numRef>
              <c:f>IAS_Chart!$G$2:$G$34</c:f>
              <c:numCache>
                <c:formatCode>0.00%</c:formatCode>
                <c:ptCount val="3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3.96982929734021E-3</c:v>
                </c:pt>
                <c:pt idx="23">
                  <c:v>0</c:v>
                </c:pt>
                <c:pt idx="24">
                  <c:v>5.0073637702503599E-3</c:v>
                </c:pt>
                <c:pt idx="25">
                  <c:v>5.5568418615420199E-3</c:v>
                </c:pt>
                <c:pt idx="26">
                  <c:v>0</c:v>
                </c:pt>
                <c:pt idx="27">
                  <c:v>2.1349599695005699E-2</c:v>
                </c:pt>
                <c:pt idx="28">
                  <c:v>3.3623910336239098E-3</c:v>
                </c:pt>
                <c:pt idx="29">
                  <c:v>5.9712405556909499E-3</c:v>
                </c:pt>
                <c:pt idx="30">
                  <c:v>1.16551939924906E-2</c:v>
                </c:pt>
                <c:pt idx="31">
                  <c:v>7.6117982873453796E-3</c:v>
                </c:pt>
                <c:pt idx="32">
                  <c:v>1.01800667724809E-2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78048"/>
        <c:axId val="148179584"/>
      </c:barChart>
      <c:catAx>
        <c:axId val="1481780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148179584"/>
        <c:crosses val="autoZero"/>
        <c:auto val="1"/>
        <c:lblAlgn val="ctr"/>
        <c:lblOffset val="100"/>
        <c:tickLblSkip val="1"/>
        <c:noMultiLvlLbl val="0"/>
      </c:catAx>
      <c:valAx>
        <c:axId val="1481795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817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8DDC4-DB69-4F2A-83CD-4E8D4119A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081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80A8B711-F240-4E5E-91D1-FEF20888F7EB}" type="slidenum">
              <a:rPr lang="en-US" altLang="en-US" smtClean="0">
                <a:latin typeface="Arial" charset="0"/>
              </a:rPr>
              <a:pPr eaLnBrk="1" hangingPunct="1"/>
              <a:t>1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22E460FA-8076-4E01-BF2D-5D65BD5EAD48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8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F430D9B9-382B-42D1-AD46-2D4CEB47EB4F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 eaLnBrk="1" hangingPunct="1"/>
              <a:t>9</a:t>
            </a:fld>
            <a:endParaRPr lang="en-US" alt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fld id="{099F618B-811C-43E8-93A0-73BFDB3FC473}" type="slidenum">
              <a:rPr lang="en-US" altLang="en-US" smtClean="0">
                <a:latin typeface="Arial" charset="0"/>
              </a:rPr>
              <a:pPr eaLnBrk="1" hangingPunct="1"/>
              <a:t>10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E994F02-47C3-4C9F-BD5D-646428458A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63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94881-7A4B-44C4-99C2-CDAEF79E66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86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F0037-47D5-46B3-B2AB-05EEF1A955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81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2A376">
                    <a:tint val="20000"/>
                  </a:srgb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2818E55-4DD8-49C2-9030-868C37F06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50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1653-E62B-4138-B9CF-22E5FB3690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49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8DD8B3B5-2B6E-49FF-AE7F-BA8C908456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140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612E9A7-AE2E-416C-B41B-7CEAEEBC1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02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BFCA9D-6A3E-4413-B21E-6B31839A0E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260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A9D9C257-2052-4DE3-B1B6-DBB009D6C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798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7651-7530-4AB3-9960-BD900A0B83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09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3605C-DCAE-4B39-B557-1858B978A0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22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0C93E-D00E-41A8-85D0-91A372B164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246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9BD73346-ABF5-4EDD-B808-A084E08145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38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D0F06-52EE-408F-9FA1-A0F0586B11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993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9B03-76B0-49D5-BC9F-97731A49C4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6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0BD5A4-06D1-430A-8A6F-6321756308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87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45DA4C-A3D3-4161-B7FF-41B3F949B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1095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AF8B74-E0CE-4E69-93E4-3E26C9EDA7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87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E54DD7-837C-49F3-A14E-CFDC3DA058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3241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F9408-B006-44EC-A1F7-7F879404BD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965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D05195C-F9CA-428B-A623-5B5E84C234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086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4D8DDD-8618-45C3-BAEB-B7BC8478D1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35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DD3B2BA1-0615-417C-A0D1-69B7E2BB0D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0" r:id="rId1"/>
    <p:sldLayoutId id="2147485212" r:id="rId2"/>
    <p:sldLayoutId id="2147485221" r:id="rId3"/>
    <p:sldLayoutId id="2147485222" r:id="rId4"/>
    <p:sldLayoutId id="2147485223" r:id="rId5"/>
    <p:sldLayoutId id="2147485224" r:id="rId6"/>
    <p:sldLayoutId id="2147485213" r:id="rId7"/>
    <p:sldLayoutId id="2147485225" r:id="rId8"/>
    <p:sldLayoutId id="2147485226" r:id="rId9"/>
    <p:sldLayoutId id="2147485214" r:id="rId10"/>
    <p:sldLayoutId id="21474852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2147483647 h 588"/>
              <a:gd name="T6" fmla="*/ 2147483647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prstClr val="black"/>
                </a:solidFill>
                <a:cs typeface="Arial" charset="0"/>
              </a:defRPr>
            </a:lvl1pPr>
            <a:extLst/>
          </a:lstStyle>
          <a:p>
            <a:pPr>
              <a:defRPr/>
            </a:pPr>
            <a:fld id="{9F5BD0FA-C16E-4A95-8310-D6B1A6A369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16" r:id="rId2"/>
    <p:sldLayoutId id="2147485228" r:id="rId3"/>
    <p:sldLayoutId id="2147485229" r:id="rId4"/>
    <p:sldLayoutId id="2147485230" r:id="rId5"/>
    <p:sldLayoutId id="2147485231" r:id="rId6"/>
    <p:sldLayoutId id="2147485217" r:id="rId7"/>
    <p:sldLayoutId id="2147485232" r:id="rId8"/>
    <p:sldLayoutId id="2147485233" r:id="rId9"/>
    <p:sldLayoutId id="2147485218" r:id="rId10"/>
    <p:sldLayoutId id="214748521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client_svcs/mktrk_info/index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ercot.com/content/wcm/key_documents_lists/27306/MARKET_IAG_Training_Final_20150605_v2.ppt" TargetMode="External"/><Relationship Id="rId4" Type="http://schemas.openxmlformats.org/officeDocument/2006/relationships/hyperlink" Target="http://www.ercot.com/content/wcm/key_documents_lists/27306/MarkeTrak_SubTypes_Quick_Reference_20150510_v2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content/wcm/key_documents_lists/27306/MarkeTrak_SubTypes_Quick_Reference_20150510_v2.doc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47700" y="3429000"/>
            <a:ext cx="7772400" cy="1382713"/>
          </a:xfrm>
        </p:spPr>
        <p:txBody>
          <a:bodyPr/>
          <a:lstStyle/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alifornian FB" pitchFamily="18" charset="0"/>
              </a:rPr>
              <a:t>Update to RMS</a:t>
            </a: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alifornian FB" pitchFamily="18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alifornian FB" pitchFamily="18" charset="0"/>
              </a:rPr>
              <a:t>October 6</a:t>
            </a:r>
            <a:r>
              <a:rPr lang="en-US" altLang="en-US" sz="2400" baseline="30000" smtClean="0">
                <a:latin typeface="Californian FB" pitchFamily="18" charset="0"/>
              </a:rPr>
              <a:t>th</a:t>
            </a:r>
            <a:r>
              <a:rPr lang="en-US" altLang="en-US" sz="2400" smtClean="0">
                <a:latin typeface="Californian FB" pitchFamily="18" charset="0"/>
              </a:rPr>
              <a:t>, 2015</a:t>
            </a: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endParaRPr lang="en-US" altLang="en-US" sz="2400" smtClean="0">
              <a:latin typeface="Comic Sans MS" pitchFamily="66" charset="0"/>
            </a:endParaRPr>
          </a:p>
          <a:p>
            <a:pPr marR="0" eaLnBrk="1" hangingPunct="1">
              <a:lnSpc>
                <a:spcPct val="60000"/>
              </a:lnSpc>
            </a:pPr>
            <a:r>
              <a:rPr lang="en-US" altLang="en-US" sz="2400" smtClean="0">
                <a:latin typeface="Comic Sans MS" pitchFamily="66" charset="0"/>
              </a:rPr>
              <a:t> 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543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endParaRPr lang="en-US" altLang="en-US" sz="2400">
              <a:solidFill>
                <a:schemeClr val="tx2"/>
              </a:solidFill>
              <a:latin typeface="Lucida Sans Unicode" pitchFamily="34" charset="0"/>
            </a:endParaRPr>
          </a:p>
          <a:p>
            <a:pPr algn="ctr" eaLnBrk="1" hangingPunct="1"/>
            <a:endParaRPr lang="en-US" altLang="en-US" sz="240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1616075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176338"/>
            <a:ext cx="6370637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Questions </a:t>
            </a:r>
          </a:p>
        </p:txBody>
      </p:sp>
      <p:sp>
        <p:nvSpPr>
          <p:cNvPr id="26628" name="TextBox 2"/>
          <p:cNvSpPr txBox="1">
            <a:spLocks noChangeArrowheads="1"/>
          </p:cNvSpPr>
          <p:nvPr/>
        </p:nvSpPr>
        <p:spPr bwMode="auto">
          <a:xfrm>
            <a:off x="1906588" y="1066800"/>
            <a:ext cx="533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b="1">
              <a:latin typeface="Comic Sans MS" pitchFamily="66" charset="0"/>
            </a:endParaRPr>
          </a:p>
          <a:p>
            <a:pPr algn="ctr" eaLnBrk="1" hangingPunct="1"/>
            <a:r>
              <a:rPr lang="en-US" altLang="en-US" b="1" u="sng">
                <a:solidFill>
                  <a:schemeClr val="bg1"/>
                </a:solidFill>
                <a:latin typeface="Comic Sans MS" pitchFamily="66" charset="0"/>
              </a:rPr>
              <a:t>Next Meeting:</a:t>
            </a:r>
          </a:p>
          <a:p>
            <a:pPr algn="ctr" eaLnBrk="1" hangingPunct="1"/>
            <a:endParaRPr lang="en-US" altLang="en-US" b="1" u="sng">
              <a:solidFill>
                <a:schemeClr val="bg1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altLang="en-US" b="1">
                <a:solidFill>
                  <a:schemeClr val="bg1"/>
                </a:solidFill>
                <a:latin typeface="Comic Sans MS" pitchFamily="66" charset="0"/>
              </a:rPr>
              <a:t>Will be scheduled on an as-needed basis </a:t>
            </a:r>
          </a:p>
        </p:txBody>
      </p:sp>
      <p:pic>
        <p:nvPicPr>
          <p:cNvPr id="266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657600"/>
            <a:ext cx="1841500" cy="1695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0" name="TextBox 1"/>
          <p:cNvSpPr txBox="1">
            <a:spLocks noChangeArrowheads="1"/>
          </p:cNvSpPr>
          <p:nvPr/>
        </p:nvSpPr>
        <p:spPr bwMode="auto">
          <a:xfrm>
            <a:off x="381000" y="45720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endParaRPr lang="en-US" altLang="en-US" b="1">
              <a:latin typeface="Comic Sans MS" pitchFamily="66" charset="0"/>
            </a:endParaRPr>
          </a:p>
          <a:p>
            <a:pPr algn="ctr" eaLnBrk="1" hangingPunct="1"/>
            <a:endParaRPr lang="en-US" altLang="en-US" b="1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RMGRR129 – Revision to Customer Rescission Completion Timeline –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REMINDER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>
                <a:latin typeface="Comic Sans MS" panose="030F0702030302020204" pitchFamily="66" charset="0"/>
              </a:rPr>
              <a:t>T</a:t>
            </a:r>
            <a:r>
              <a:rPr lang="en-US" sz="2000" dirty="0" smtClean="0">
                <a:latin typeface="Comic Sans MS" panose="030F0702030302020204" pitchFamily="66" charset="0"/>
              </a:rPr>
              <a:t>imely execution of a customer rescission after completion of a switch transaction.</a:t>
            </a:r>
          </a:p>
          <a:p>
            <a:pPr>
              <a:defRPr/>
            </a:pPr>
            <a:r>
              <a:rPr lang="en-US" sz="1600" dirty="0" smtClean="0">
                <a:latin typeface="Comic Sans MS" panose="030F0702030302020204" pitchFamily="66" charset="0"/>
              </a:rPr>
              <a:t>Gaining CR submits timely Rescission MT</a:t>
            </a:r>
          </a:p>
          <a:p>
            <a:pPr>
              <a:defRPr/>
            </a:pPr>
            <a:r>
              <a:rPr lang="en-US" sz="1600" dirty="0" smtClean="0">
                <a:latin typeface="Comic Sans MS" panose="030F0702030302020204" pitchFamily="66" charset="0"/>
              </a:rPr>
              <a:t>Losing CR is provided two (2) Business Days to ‘agree’ and transition the Rescission MT </a:t>
            </a:r>
          </a:p>
          <a:p>
            <a:pPr>
              <a:defRPr/>
            </a:pPr>
            <a:r>
              <a:rPr lang="en-US" sz="1600" dirty="0" smtClean="0">
                <a:latin typeface="Comic Sans MS" panose="030F0702030302020204" pitchFamily="66" charset="0"/>
              </a:rPr>
              <a:t>Losing CR shall submit the appropriate back-dated Move-In transaction (BDMVI) within another (2) days of the TDSP updating the MT status to “ready to receive”</a:t>
            </a:r>
          </a:p>
          <a:p>
            <a:pPr>
              <a:defRPr/>
            </a:pPr>
            <a:endParaRPr lang="en-US" sz="1600" dirty="0" smtClean="0">
              <a:latin typeface="Comic Sans MS" panose="030F0702030302020204" pitchFamily="66" charset="0"/>
            </a:endParaRPr>
          </a:p>
          <a:p>
            <a:pPr marL="109537" indent="0" algn="ctr">
              <a:buFont typeface="Wingdings 3" pitchFamily="18" charset="2"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Effective date was October 1</a:t>
            </a:r>
            <a:r>
              <a:rPr lang="en-US" sz="3200" baseline="30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</a:t>
            </a:r>
            <a:r>
              <a:rPr lang="en-US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endParaRPr lang="en-U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z="3600" dirty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RMGRR 133 – Clarification of Inadvertent Gain Valid/Invalid Reject Reasons 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VOTE</a:t>
            </a:r>
            <a:endParaRPr lang="en-US" dirty="0" smtClean="0">
              <a:latin typeface="Comic Sans MS" panose="030F0702030302020204" pitchFamily="66" charset="0"/>
            </a:endParaRP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Minimize confusion of valid reject reasons to improve the resolution time for Inadvertent Gain </a:t>
            </a:r>
            <a:r>
              <a:rPr lang="en-US" sz="2000" dirty="0" err="1" smtClean="0">
                <a:latin typeface="Comic Sans MS" panose="030F0702030302020204" pitchFamily="66" charset="0"/>
              </a:rPr>
              <a:t>MarkeTraks</a:t>
            </a:r>
            <a:r>
              <a:rPr lang="en-US" sz="2000" dirty="0" smtClean="0">
                <a:latin typeface="Comic Sans MS" panose="030F0702030302020204" pitchFamily="66" charset="0"/>
              </a:rPr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Propose to strike the current language for </a:t>
            </a:r>
            <a:r>
              <a:rPr lang="en-US" sz="2000" dirty="0">
                <a:latin typeface="Comic Sans MS" panose="030F0702030302020204" pitchFamily="66" charset="0"/>
              </a:rPr>
              <a:t>valid reject/</a:t>
            </a:r>
            <a:r>
              <a:rPr lang="en-US" sz="2000" dirty="0" err="1">
                <a:latin typeface="Comic Sans MS" panose="030F0702030302020204" pitchFamily="66" charset="0"/>
              </a:rPr>
              <a:t>unexecutable</a:t>
            </a:r>
            <a:r>
              <a:rPr lang="en-US" sz="2000" dirty="0">
                <a:latin typeface="Comic Sans MS" panose="030F0702030302020204" pitchFamily="66" charset="0"/>
              </a:rPr>
              <a:t> reason (c) “</a:t>
            </a:r>
            <a:r>
              <a:rPr lang="en-US" sz="2000" i="1" dirty="0">
                <a:latin typeface="Comic Sans MS" panose="030F0702030302020204" pitchFamily="66" charset="0"/>
              </a:rPr>
              <a:t>Losing CR has confirmed Customer’s intent to change REPs”  </a:t>
            </a:r>
            <a:r>
              <a:rPr lang="en-US" sz="2000" dirty="0">
                <a:latin typeface="Comic Sans MS" panose="030F0702030302020204" pitchFamily="66" charset="0"/>
              </a:rPr>
              <a:t>where CRs are interpreting and rejecting MTs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>
              <a:defRPr/>
            </a:pPr>
            <a:endParaRPr lang="en-US" sz="3600" dirty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RMGRR 133 – Clarification of Inadvertent Gain Valid/Invalid Reject Reasons 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VOTE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IMPACTS</a:t>
            </a:r>
          </a:p>
          <a:p>
            <a:pPr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This leads to various MTs being rejected and the gaining CR with balances for which they may not be able to collect </a:t>
            </a:r>
          </a:p>
          <a:p>
            <a:pPr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Proposed changes will minimize “bad actor” behavior and “gaming” of the system by customers.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SUGGESTIONS</a:t>
            </a:r>
          </a:p>
          <a:p>
            <a:pPr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Since the losing CR has the authority to hold the occupant of the premise responsible, it is suggested a ‘current occupant’ process be followed if the losing CR’s customer indicates their REP of choice is not the losing CR.  The customer always has the right to select another provider.</a:t>
            </a:r>
          </a:p>
          <a:p>
            <a:pPr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>
              <a:defRPr/>
            </a:pPr>
            <a:endParaRPr lang="en-US" sz="36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dirty="0" smtClean="0">
                <a:latin typeface="Comic Sans MS" panose="030F0702030302020204" pitchFamily="66" charset="0"/>
              </a:rPr>
              <a:t>RMGRR 133 – Clarification of Inadvertent Gain Valid/Invalid Reject Reasons - </a:t>
            </a:r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VOTE</a:t>
            </a:r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Minimize confusion of valid reject reasons to improve the resolution time for Inadvertent Gain </a:t>
            </a:r>
            <a:r>
              <a:rPr lang="en-US" sz="2000" dirty="0" err="1">
                <a:latin typeface="Comic Sans MS" panose="030F0702030302020204" pitchFamily="66" charset="0"/>
              </a:rPr>
              <a:t>MarkeTraks</a:t>
            </a:r>
            <a:r>
              <a:rPr lang="en-US" sz="2000" dirty="0">
                <a:latin typeface="Comic Sans MS" panose="030F0702030302020204" pitchFamily="66" charset="0"/>
              </a:rPr>
              <a:t>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000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Proposed language for the gaining CR has also been clarified to read </a:t>
            </a:r>
            <a:r>
              <a:rPr lang="en-US" sz="2000" i="1" dirty="0" smtClean="0">
                <a:latin typeface="Comic Sans MS" panose="030F0702030302020204" pitchFamily="66" charset="0"/>
              </a:rPr>
              <a:t>“The gaining CR has confirmed with the customer that the customer’s REP of choice is the gaining CR”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000" i="1" dirty="0" smtClean="0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The intent is for the Gaining CR to reach out to their customer informing them of the IAS and have the customer confirm their REP of choice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000" i="1" dirty="0" smtClean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3363"/>
            <a:ext cx="8229600" cy="1143000"/>
          </a:xfrm>
        </p:spPr>
        <p:txBody>
          <a:bodyPr/>
          <a:lstStyle/>
          <a:p>
            <a:pPr>
              <a:defRPr/>
            </a:pPr>
            <a:endParaRPr lang="en-US" sz="3600" dirty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8835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b="1" dirty="0" smtClean="0">
                <a:latin typeface="Comic Sans MS" panose="030F0702030302020204" pitchFamily="66" charset="0"/>
              </a:rPr>
              <a:t>Inadvertent Gain Reporting – Impact by REP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Reviewed proposed reporting metrics as developed by ERCOT and market participants 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With the proposed format, all CRs will be represented on a single sheet, either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 in </a:t>
            </a:r>
            <a:r>
              <a:rPr lang="en-US" sz="2000" dirty="0">
                <a:latin typeface="Comic Sans MS" panose="030F0702030302020204" pitchFamily="66" charset="0"/>
              </a:rPr>
              <a:t>the top bar graph depicting CRs whose percentage is &gt;1%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>
                <a:latin typeface="Comic Sans MS" panose="030F0702030302020204" pitchFamily="66" charset="0"/>
              </a:rPr>
              <a:t> tallied in the matrix below within a respective % bucket &lt;1%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1% represents slightly below the market average % to serve as a GOAL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latin typeface="Comic Sans MS" panose="030F0702030302020204" pitchFamily="66" charset="0"/>
              </a:rPr>
              <a:t>ERCOT will provide monthly reporting until the end of 2015.  At that time, it will be evaluated if reporting will be effective on a quarterly basis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400" dirty="0" smtClean="0">
              <a:latin typeface="Comic Sans MS" panose="030F0702030302020204" pitchFamily="66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US" sz="2000" dirty="0" smtClean="0">
                <a:latin typeface="Comic Sans MS" panose="030F0702030302020204" pitchFamily="66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dirty="0" smtClean="0">
              <a:latin typeface="Comic Sans MS" panose="030F0702030302020204" pitchFamily="66" charset="0"/>
            </a:endParaRPr>
          </a:p>
          <a:p>
            <a:pPr marL="392113" lvl="1" indent="0">
              <a:buFont typeface="Verdana" pitchFamily="34" charset="0"/>
              <a:buNone/>
              <a:defRPr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>
                <a:latin typeface="Comic Sans MS" panose="030F0702030302020204" pitchFamily="66" charset="0"/>
              </a:rPr>
              <a:t>MarkeTrask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dirty="0" err="1" smtClean="0">
                <a:latin typeface="Comic Sans MS" panose="030F0702030302020204" pitchFamily="66" charset="0"/>
              </a:rPr>
              <a:t>TaskForce</a:t>
            </a:r>
            <a:r>
              <a:rPr lang="en-US" dirty="0" smtClean="0">
                <a:latin typeface="Comic Sans MS" panose="030F0702030302020204" pitchFamily="66" charset="0"/>
              </a:rPr>
              <a:t>: Updates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15671" y="966481"/>
          <a:ext cx="8901112" cy="3237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555" name="TextBox 12"/>
          <p:cNvSpPr txBox="1">
            <a:spLocks noChangeArrowheads="1"/>
          </p:cNvSpPr>
          <p:nvPr/>
        </p:nvSpPr>
        <p:spPr bwMode="auto">
          <a:xfrm>
            <a:off x="336550" y="3048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June 2015 – IAG/IAL % Greater Than 1% of Enrollments</a:t>
            </a:r>
          </a:p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1,485 Total IAG+IAL</a:t>
            </a:r>
          </a:p>
        </p:txBody>
      </p:sp>
      <p:sp>
        <p:nvSpPr>
          <p:cNvPr id="23556" name="TextBox 14"/>
          <p:cNvSpPr txBox="1">
            <a:spLocks noChangeArrowheads="1"/>
          </p:cNvSpPr>
          <p:nvPr/>
        </p:nvSpPr>
        <p:spPr bwMode="auto">
          <a:xfrm>
            <a:off x="336550" y="4800600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IAG/IAL % Less Than 1% of </a:t>
            </a:r>
            <a:r>
              <a:rPr lang="en-US" altLang="en-US" sz="1600">
                <a:solidFill>
                  <a:srgbClr val="000000"/>
                </a:solidFill>
              </a:rPr>
              <a:t>Enrollments</a:t>
            </a:r>
            <a:r>
              <a:rPr lang="en-US" altLang="en-US">
                <a:solidFill>
                  <a:srgbClr val="000000"/>
                </a:solidFill>
              </a:rPr>
              <a:t> - 1,837 Total IAG+IAL</a:t>
            </a:r>
          </a:p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Retail Electric Provider Counts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533400" y="4189413"/>
            <a:ext cx="7629525" cy="457200"/>
          </a:xfrm>
          <a:prstGeom prst="rightArrow">
            <a:avLst/>
          </a:prstGeom>
          <a:gradFill flip="none" rotWithShape="1">
            <a:gsLst>
              <a:gs pos="84000">
                <a:srgbClr val="EB9148"/>
              </a:gs>
              <a:gs pos="15000">
                <a:srgbClr val="F2B685"/>
              </a:gs>
              <a:gs pos="0">
                <a:schemeClr val="bg1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prstClr val="black"/>
                </a:solidFill>
              </a:rPr>
              <a:t>Gaining REP by total IAG+IAL count (Low to High)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146300" y="5475288"/>
          <a:ext cx="4838698" cy="1000125"/>
        </p:xfrm>
        <a:graphic>
          <a:graphicData uri="http://schemas.openxmlformats.org/drawingml/2006/table">
            <a:tbl>
              <a:tblPr/>
              <a:tblGrid>
                <a:gridCol w="1076674"/>
                <a:gridCol w="940506"/>
                <a:gridCol w="940506"/>
                <a:gridCol w="940506"/>
                <a:gridCol w="940506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Percent of Enrollments Resulting in IAG/IAL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Enrollment 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.00% to .25%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.26% to .50%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.51% to .75%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.76% to 1.00%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&lt;= 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500 and &lt;= 2500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&gt; 2500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592" name="TextBox 1"/>
          <p:cNvSpPr txBox="1">
            <a:spLocks noChangeArrowheads="1"/>
          </p:cNvSpPr>
          <p:nvPr/>
        </p:nvSpPr>
        <p:spPr bwMode="auto">
          <a:xfrm>
            <a:off x="8001000" y="1371600"/>
            <a:ext cx="1143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0000"/>
                </a:solidFill>
              </a:rPr>
              <a:t># of Enrollments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http://www.ercot.com/services/client_svcs/mktrk_info/index.html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http://www.ercot.com/content/meetings/rms/keydocs/2014/0110/08.__RMS_MarkeTrak_Task_Force_20140104.ppt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http://www.ercot.com/content/meetings/rms/keydocs/2014/0603/07.__RMS_MarkeTrak_Task_Force_20140603.ppt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http://www.ercot.com/content/meetings/rms/keydocs/2014/1028/07.__RMS_MarkeTrak_Task_Force_20141028.ppt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http://www.ercot.com/content/meetings/rms/keydocs/2015/0106/09.__RMS_MarkeTrak_Task_Force_20150106.ppt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http://www.ercot.com/committees/board/tac/rms/marketraktf/index.html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http://www.ercot.com/content/committees/board/tac/rms/marketraktf/keydocs/2014/PR010_03_training_FINAL.ppt</a:t>
            </a:r>
          </a:p>
          <a:p>
            <a:pPr eaLnBrk="1" hangingPunct="1">
              <a:defRPr/>
            </a:pPr>
            <a:r>
              <a:rPr lang="en-US" altLang="en-US" sz="1250" dirty="0" smtClean="0">
                <a:solidFill>
                  <a:srgbClr val="0000FF"/>
                </a:solidFill>
                <a:latin typeface="Comic Sans MS" pitchFamily="66" charset="0"/>
                <a:hlinkClick r:id="rId3"/>
              </a:rPr>
              <a:t>http://www.ercot.com/content/wcm/training_courses/97/MarkeTrak_Detailed_Training_102014.ppt</a:t>
            </a:r>
            <a:endParaRPr lang="en-US" altLang="en-US" sz="125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defRPr/>
            </a:pPr>
            <a:r>
              <a:rPr lang="en-US" sz="1200" dirty="0"/>
              <a:t>http://www.ercot.com/committees/board/tac/rms/marketraktf/</a:t>
            </a:r>
            <a:r>
              <a:rPr lang="en-US" sz="1200" u="sng" dirty="0">
                <a:hlinkClick r:id="rId4"/>
              </a:rPr>
              <a:t>MarkeTrak </a:t>
            </a:r>
            <a:r>
              <a:rPr lang="en-US" sz="1200" u="sng" dirty="0" err="1">
                <a:hlinkClick r:id="rId4"/>
              </a:rPr>
              <a:t>SubTypes</a:t>
            </a:r>
            <a:r>
              <a:rPr lang="en-US" sz="1200" u="sng" dirty="0">
                <a:hlinkClick r:id="rId4"/>
              </a:rPr>
              <a:t> Quick Reference 20150510 v2</a:t>
            </a:r>
            <a:endParaRPr lang="en-US" sz="1200" dirty="0"/>
          </a:p>
          <a:p>
            <a:pPr>
              <a:defRPr/>
            </a:pPr>
            <a:r>
              <a:rPr lang="en-US" sz="1200" dirty="0"/>
              <a:t>Link to IAG/Rescission training: http://www.ercot.com/committees/board/tac/rms/marketraktf/index.html/</a:t>
            </a:r>
            <a:r>
              <a:rPr lang="en-US" sz="1200" u="sng" dirty="0">
                <a:hlinkClick r:id="rId5"/>
              </a:rPr>
              <a:t>MarkeTrak IAG Training</a:t>
            </a:r>
            <a:endParaRPr lang="en-US" sz="1200" dirty="0"/>
          </a:p>
          <a:p>
            <a:pPr lvl="2" eaLnBrk="1" hangingPunct="1">
              <a:defRPr/>
            </a:pPr>
            <a:r>
              <a:rPr lang="en-US" altLang="en-US" sz="1200" dirty="0" smtClean="0">
                <a:latin typeface="Comic Sans MS" pitchFamily="66" charset="0"/>
              </a:rPr>
              <a:t>User Guide</a:t>
            </a:r>
          </a:p>
          <a:p>
            <a:pPr lvl="2" eaLnBrk="1" hangingPunct="1">
              <a:defRPr/>
            </a:pPr>
            <a:r>
              <a:rPr lang="en-US" altLang="en-US" sz="1200" dirty="0" smtClean="0">
                <a:latin typeface="Comic Sans MS" pitchFamily="66" charset="0"/>
              </a:rPr>
              <a:t>Bulk Insert Templates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Workflows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Tips and Tricks</a:t>
            </a:r>
          </a:p>
          <a:p>
            <a:pPr lvl="2" eaLnBrk="1" hangingPunct="1">
              <a:defRPr/>
            </a:pP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API WSDL/XSD</a:t>
            </a:r>
          </a:p>
          <a:p>
            <a:pPr lvl="2" eaLnBrk="1" hangingPunct="1">
              <a:defRPr/>
            </a:pPr>
            <a:endParaRPr lang="en-US" altLang="en-US" sz="1200" dirty="0" smtClean="0">
              <a:latin typeface="Comic Sans MS" pitchFamily="66" charset="0"/>
            </a:endParaRPr>
          </a:p>
          <a:p>
            <a:pPr lvl="2" eaLnBrk="1" hangingPunct="1">
              <a:buFont typeface="Verdana" pitchFamily="34" charset="0"/>
              <a:buNone/>
              <a:defRPr/>
            </a:pPr>
            <a:r>
              <a:rPr lang="en-US" altLang="en-US" sz="1200" dirty="0" smtClean="0">
                <a:latin typeface="Comic Sans MS" pitchFamily="66" charset="0"/>
              </a:rPr>
              <a:t>Also direct link from </a:t>
            </a:r>
            <a:r>
              <a:rPr lang="en-US" altLang="en-US" sz="1200" dirty="0" err="1" smtClean="0">
                <a:latin typeface="Comic Sans MS" pitchFamily="66" charset="0"/>
              </a:rPr>
              <a:t>MarkeTrak</a:t>
            </a:r>
            <a:r>
              <a:rPr lang="en-US" altLang="en-US" sz="1200" dirty="0" smtClean="0">
                <a:latin typeface="Comic Sans MS" pitchFamily="66" charset="0"/>
              </a:rPr>
              <a:t> tool</a:t>
            </a:r>
          </a:p>
          <a:p>
            <a:pPr lvl="1" eaLnBrk="1" hangingPunct="1">
              <a:defRPr/>
            </a:pPr>
            <a:endParaRPr lang="en-US" altLang="en-US" dirty="0" smtClean="0">
              <a:latin typeface="Comic Sans MS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MarkeTrak  Documentation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300"/>
          </a:xfrm>
        </p:spPr>
        <p:txBody>
          <a:bodyPr/>
          <a:lstStyle/>
          <a:p>
            <a:pPr marL="107950" indent="0" eaLnBrk="1" hangingPunct="1">
              <a:buFont typeface="Wingdings 3" pitchFamily="18" charset="2"/>
              <a:buNone/>
            </a:pPr>
            <a:r>
              <a:rPr lang="en-US" altLang="en-US" sz="1600" smtClean="0"/>
              <a:t>http://www.ercot.com/committees/board/tac/rms/marketraktf/</a:t>
            </a:r>
            <a:r>
              <a:rPr lang="en-US" altLang="en-US" sz="1600" u="sng" smtClean="0">
                <a:hlinkClick r:id="rId3"/>
              </a:rPr>
              <a:t>MarkeTrak SubTypes Quick Reference 20150510 v2</a:t>
            </a:r>
            <a:endParaRPr lang="en-US" altLang="en-US" sz="1600" u="sng" smtClean="0"/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en-US" sz="1600" u="sng" smtClean="0"/>
          </a:p>
          <a:p>
            <a:pPr marL="107950" indent="0" eaLnBrk="1" hangingPunct="1">
              <a:buFont typeface="Wingdings 3" pitchFamily="18" charset="2"/>
              <a:buNone/>
            </a:pPr>
            <a:endParaRPr lang="en-US" altLang="en-US" sz="1600" u="sng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mic Sans MS" panose="030F0702030302020204" pitchFamily="66" charset="0"/>
              </a:rPr>
              <a:t>MarkeTrak  Documentation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1752600"/>
            <a:ext cx="651033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7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8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9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  <a:fontScheme name="Concourse">
    <a:maj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ajorFont>
    <a:minorFont>
      <a:latin typeface="Lucida Sans Unicode"/>
      <a:ea typeface=""/>
      <a:cs typeface=""/>
      <a:font script="Jpan" typeface="ＭＳ Ｐゴシック"/>
      <a:font script="Hang" typeface="맑은 고딕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Uigh" typeface="Microsoft Uighur"/>
    </a:minorFont>
  </a:fontScheme>
  <a:fmtScheme name="Concourse">
    <a:fillStyleLst>
      <a:solidFill>
        <a:schemeClr val="phClr"/>
      </a:solidFill>
      <a:gradFill rotWithShape="1">
        <a:gsLst>
          <a:gs pos="0">
            <a:schemeClr val="phClr">
              <a:tint val="62000"/>
              <a:satMod val="180000"/>
            </a:schemeClr>
          </a:gs>
          <a:gs pos="65000">
            <a:schemeClr val="phClr">
              <a:tint val="32000"/>
              <a:satMod val="250000"/>
            </a:schemeClr>
          </a:gs>
          <a:gs pos="100000">
            <a:schemeClr val="phClr">
              <a:tint val="23000"/>
              <a:satMod val="300000"/>
            </a:schemeClr>
          </a:gs>
        </a:gsLst>
        <a:lin ang="16200000" scaled="0"/>
      </a:gradFill>
      <a:gradFill rotWithShape="1">
        <a:gsLst>
          <a:gs pos="0">
            <a:schemeClr val="phClr">
              <a:shade val="15000"/>
              <a:satMod val="180000"/>
            </a:schemeClr>
          </a:gs>
          <a:gs pos="50000">
            <a:schemeClr val="phClr">
              <a:shade val="45000"/>
              <a:satMod val="170000"/>
            </a:schemeClr>
          </a:gs>
          <a:gs pos="70000">
            <a:schemeClr val="phClr">
              <a:tint val="99000"/>
              <a:shade val="65000"/>
              <a:satMod val="155000"/>
            </a:schemeClr>
          </a:gs>
          <a:gs pos="100000">
            <a:schemeClr val="phClr">
              <a:tint val="95500"/>
              <a:shade val="100000"/>
              <a:satMod val="15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55000" cap="flat" cmpd="thickThin" algn="ctr">
        <a:solidFill>
          <a:schemeClr val="phClr"/>
        </a:solidFill>
        <a:prstDash val="solid"/>
      </a:ln>
      <a:ln w="63500" cap="flat" cmpd="thickThin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508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phClr">
              <a:satMod val="30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5000"/>
              <a:satMod val="300000"/>
            </a:schemeClr>
          </a:gs>
          <a:gs pos="40000">
            <a:schemeClr val="phClr">
              <a:tint val="65000"/>
              <a:satMod val="300000"/>
            </a:schemeClr>
          </a:gs>
          <a:gs pos="100000">
            <a:schemeClr val="phClr">
              <a:shade val="65000"/>
              <a:satMod val="300000"/>
            </a:schemeClr>
          </a:gs>
        </a:gsLst>
        <a:path path="circle">
          <a:fillToRect l="65000" b="98000"/>
        </a:path>
      </a:gradFill>
      <a:blipFill>
        <a:blip xmlns:r="http://schemas.openxmlformats.org/officeDocument/2006/relationships" r:embed="rId1">
          <a:duotone>
            <a:schemeClr val="phClr">
              <a:shade val="60000"/>
              <a:satMod val="110000"/>
            </a:schemeClr>
            <a:schemeClr val="phClr">
              <a:tint val="95000"/>
            </a:schemeClr>
          </a:duotone>
        </a:blip>
        <a:tile tx="0" ty="0" sx="50000" sy="5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37503</TotalTime>
  <Words>655</Words>
  <Application>Microsoft Office PowerPoint</Application>
  <PresentationFormat>On-screen Show (4:3)</PresentationFormat>
  <Paragraphs>102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Verdana</vt:lpstr>
      <vt:lpstr>Arial</vt:lpstr>
      <vt:lpstr>Lucida Sans Unicode</vt:lpstr>
      <vt:lpstr>Wingdings 3</vt:lpstr>
      <vt:lpstr>Wingdings 2</vt:lpstr>
      <vt:lpstr>Comic Sans MS</vt:lpstr>
      <vt:lpstr>Californian FB</vt:lpstr>
      <vt:lpstr>Wingdings</vt:lpstr>
      <vt:lpstr>Calibri</vt:lpstr>
      <vt:lpstr>Concourse</vt:lpstr>
      <vt:lpstr>1_Concourse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MarkeTrask TaskForce: Updates </vt:lpstr>
      <vt:lpstr>PowerPoint Presentation</vt:lpstr>
      <vt:lpstr>MarkeTrak  Documentation</vt:lpstr>
      <vt:lpstr>MarkeTrak  Documentation</vt:lpstr>
      <vt:lpstr>Questions </vt:lpstr>
    </vt:vector>
  </TitlesOfParts>
  <Company>CenterPoint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MarkeTrak Task Force</dc:title>
  <dc:creator>00015621</dc:creator>
  <cp:lastModifiedBy>Reed, Carolyn E.</cp:lastModifiedBy>
  <cp:revision>666</cp:revision>
  <cp:lastPrinted>2015-09-29T19:41:09Z</cp:lastPrinted>
  <dcterms:created xsi:type="dcterms:W3CDTF">2007-08-07T19:55:41Z</dcterms:created>
  <dcterms:modified xsi:type="dcterms:W3CDTF">2015-09-30T13:56:10Z</dcterms:modified>
</cp:coreProperties>
</file>