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3" r:id="rId3"/>
    <p:sldId id="264" r:id="rId4"/>
    <p:sldId id="267" r:id="rId5"/>
    <p:sldId id="268" r:id="rId6"/>
    <p:sldId id="266"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7" autoAdjust="0"/>
    <p:restoredTop sz="94660"/>
  </p:normalViewPr>
  <p:slideViewPr>
    <p:cSldViewPr snapToGrid="0">
      <p:cViewPr varScale="1">
        <p:scale>
          <a:sx n="48" d="100"/>
          <a:sy n="48" d="100"/>
        </p:scale>
        <p:origin x="67" y="7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AF0FC4-EADD-4D6B-A9A4-D65E47FD781D}" type="datetimeFigureOut">
              <a:rPr lang="en-US" smtClean="0"/>
              <a:t>9/28/2015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1623274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AF0FC4-EADD-4D6B-A9A4-D65E47FD781D}" type="datetimeFigureOut">
              <a:rPr lang="en-US" smtClean="0"/>
              <a:t>9/28/2015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1456250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AF0FC4-EADD-4D6B-A9A4-D65E47FD781D}" type="datetimeFigureOut">
              <a:rPr lang="en-US" smtClean="0"/>
              <a:t>9/28/2015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583461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AF0FC4-EADD-4D6B-A9A4-D65E47FD781D}" type="datetimeFigureOut">
              <a:rPr lang="en-US" smtClean="0"/>
              <a:t>9/28/2015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559268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AF0FC4-EADD-4D6B-A9A4-D65E47FD781D}" type="datetimeFigureOut">
              <a:rPr lang="en-US" smtClean="0"/>
              <a:t>9/28/2015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3602294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AF0FC4-EADD-4D6B-A9A4-D65E47FD781D}" type="datetimeFigureOut">
              <a:rPr lang="en-US" smtClean="0"/>
              <a:t>9/28/2015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416183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AF0FC4-EADD-4D6B-A9A4-D65E47FD781D}" type="datetimeFigureOut">
              <a:rPr lang="en-US" smtClean="0"/>
              <a:t>9/28/2015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1409230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AF0FC4-EADD-4D6B-A9A4-D65E47FD781D}" type="datetimeFigureOut">
              <a:rPr lang="en-US" smtClean="0"/>
              <a:t>9/28/2015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2863435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AF0FC4-EADD-4D6B-A9A4-D65E47FD781D}" type="datetimeFigureOut">
              <a:rPr lang="en-US" smtClean="0"/>
              <a:t>9/28/2015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223035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AF0FC4-EADD-4D6B-A9A4-D65E47FD781D}" type="datetimeFigureOut">
              <a:rPr lang="en-US" smtClean="0"/>
              <a:t>9/28/2015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1111645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AF0FC4-EADD-4D6B-A9A4-D65E47FD781D}" type="datetimeFigureOut">
              <a:rPr lang="en-US" smtClean="0"/>
              <a:t>9/28/2015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1837237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AF0FC4-EADD-4D6B-A9A4-D65E47FD781D}" type="datetimeFigureOut">
              <a:rPr lang="en-US" smtClean="0"/>
              <a:t>9/28/2015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FD2EBC-F77E-49D4-BCFC-C9C8DCB6BD47}" type="slidenum">
              <a:rPr lang="en-US" smtClean="0"/>
              <a:t>‹#›</a:t>
            </a:fld>
            <a:endParaRPr lang="en-US" dirty="0"/>
          </a:p>
        </p:txBody>
      </p:sp>
    </p:spTree>
    <p:extLst>
      <p:ext uri="{BB962C8B-B14F-4D97-AF65-F5344CB8AC3E}">
        <p14:creationId xmlns:p14="http://schemas.microsoft.com/office/powerpoint/2010/main" val="1516096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ercot.com/content/wcm/key_documents_lists/55050/RTASC_SENA_Comments.docx" TargetMode="External"/><Relationship Id="rId2" Type="http://schemas.openxmlformats.org/officeDocument/2006/relationships/hyperlink" Target="http://www.ercot.com/content/wcm/key_documents_lists/55046/Co_optimization_Multi_interval_DRAFT_08262015.docx" TargetMode="External"/><Relationship Id="rId1" Type="http://schemas.openxmlformats.org/officeDocument/2006/relationships/slideLayout" Target="../slideLayouts/slideLayout2.xml"/><Relationship Id="rId5" Type="http://schemas.openxmlformats.org/officeDocument/2006/relationships/hyperlink" Target="http://www.ercot.com/content/wcm/key_documents_lists/55050/SAWG_Examples_RT_Co_Opt.pptx" TargetMode="External"/><Relationship Id="rId4" Type="http://schemas.openxmlformats.org/officeDocument/2006/relationships/hyperlink" Target="http://www.ercot.com/content/wcm/key_documents_lists/55050/SAWG_Operational_Issues_RT_Co_Opt.pptx"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www.ercot.com/content/wcm/key_documents_lists/55030/SAWG_042915_MIRTM_Plan_For_Study_Process.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dirty="0" smtClean="0"/>
              <a:t>SAWG Update to WMS</a:t>
            </a:r>
          </a:p>
        </p:txBody>
      </p:sp>
      <p:sp>
        <p:nvSpPr>
          <p:cNvPr id="2051" name="Subtitle 2"/>
          <p:cNvSpPr>
            <a:spLocks noGrp="1"/>
          </p:cNvSpPr>
          <p:nvPr>
            <p:ph type="subTitle" idx="1"/>
          </p:nvPr>
        </p:nvSpPr>
        <p:spPr/>
        <p:txBody>
          <a:bodyPr/>
          <a:lstStyle/>
          <a:p>
            <a:r>
              <a:rPr lang="en-US" dirty="0" smtClean="0"/>
              <a:t>October 7</a:t>
            </a:r>
            <a:r>
              <a:rPr lang="en-US" baseline="30000" dirty="0" smtClean="0"/>
              <a:t>th</a:t>
            </a:r>
            <a:r>
              <a:rPr lang="en-US" dirty="0" smtClean="0"/>
              <a:t>, </a:t>
            </a:r>
            <a:r>
              <a:rPr lang="en-US" dirty="0" smtClean="0"/>
              <a:t>2015</a:t>
            </a:r>
          </a:p>
          <a:p>
            <a:endParaRPr lang="en-US" dirty="0" smtClean="0"/>
          </a:p>
          <a:p>
            <a:r>
              <a:rPr lang="en-US" dirty="0" smtClean="0"/>
              <a:t>Brandon Whittle</a:t>
            </a:r>
          </a:p>
        </p:txBody>
      </p:sp>
    </p:spTree>
    <p:extLst>
      <p:ext uri="{BB962C8B-B14F-4D97-AF65-F5344CB8AC3E}">
        <p14:creationId xmlns:p14="http://schemas.microsoft.com/office/powerpoint/2010/main" val="3836546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 Releases</a:t>
            </a:r>
            <a:endParaRPr lang="en-US" dirty="0"/>
          </a:p>
        </p:txBody>
      </p:sp>
      <p:sp>
        <p:nvSpPr>
          <p:cNvPr id="3" name="Content Placeholder 2"/>
          <p:cNvSpPr>
            <a:spLocks noGrp="1"/>
          </p:cNvSpPr>
          <p:nvPr>
            <p:ph idx="1"/>
          </p:nvPr>
        </p:nvSpPr>
        <p:spPr>
          <a:xfrm>
            <a:off x="838200" y="1825625"/>
            <a:ext cx="10515600" cy="1512887"/>
          </a:xfrm>
        </p:spPr>
        <p:txBody>
          <a:bodyPr>
            <a:normAutofit/>
          </a:bodyPr>
          <a:lstStyle/>
          <a:p>
            <a:pPr lvl="1"/>
            <a:r>
              <a:rPr lang="en-US" dirty="0" smtClean="0"/>
              <a:t>None</a:t>
            </a:r>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a:p>
        </p:txBody>
      </p:sp>
      <p:sp>
        <p:nvSpPr>
          <p:cNvPr id="4" name="Title 1"/>
          <p:cNvSpPr txBox="1">
            <a:spLocks/>
          </p:cNvSpPr>
          <p:nvPr/>
        </p:nvSpPr>
        <p:spPr>
          <a:xfrm>
            <a:off x="838200" y="3575050"/>
            <a:ext cx="10515600" cy="12731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t>Housekeeping</a:t>
            </a:r>
          </a:p>
          <a:p>
            <a:endParaRPr lang="en-US" dirty="0"/>
          </a:p>
        </p:txBody>
      </p:sp>
      <p:sp>
        <p:nvSpPr>
          <p:cNvPr id="5" name="Content Placeholder 2"/>
          <p:cNvSpPr txBox="1">
            <a:spLocks/>
          </p:cNvSpPr>
          <p:nvPr/>
        </p:nvSpPr>
        <p:spPr>
          <a:xfrm>
            <a:off x="838200" y="4464050"/>
            <a:ext cx="10515600" cy="151288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smtClean="0"/>
              <a:t>None</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023667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CDR</a:t>
            </a:r>
            <a:endParaRPr lang="en-US" dirty="0"/>
          </a:p>
        </p:txBody>
      </p:sp>
      <p:sp>
        <p:nvSpPr>
          <p:cNvPr id="3" name="Content Placeholder 2"/>
          <p:cNvSpPr>
            <a:spLocks noGrp="1"/>
          </p:cNvSpPr>
          <p:nvPr>
            <p:ph idx="1"/>
          </p:nvPr>
        </p:nvSpPr>
        <p:spPr>
          <a:xfrm>
            <a:off x="838200" y="1825625"/>
            <a:ext cx="10515600" cy="3999442"/>
          </a:xfrm>
        </p:spPr>
        <p:txBody>
          <a:bodyPr>
            <a:normAutofit/>
          </a:bodyPr>
          <a:lstStyle/>
          <a:p>
            <a:r>
              <a:rPr lang="en-US" dirty="0" smtClean="0"/>
              <a:t>Some questions concerned about how DG Solar is used in the CDR and how that is balanced with the Load Forecast.   Right now, ERCOT considers any registered generator which includes some DG.    This is an item for the nex</a:t>
            </a:r>
            <a:r>
              <a:rPr lang="en-US" dirty="0" smtClean="0"/>
              <a:t>t full review of the CDR.</a:t>
            </a:r>
          </a:p>
          <a:p>
            <a:r>
              <a:rPr lang="en-US" dirty="0" smtClean="0"/>
              <a:t>For the NERC LTRA, ERCOT is using 75% capacity for Solar in the Summer and 6% in the Winter.   This is likely to be similar in the CDR once installations in ERCOT exceed 200 MW (includes DG).</a:t>
            </a:r>
            <a:endParaRPr lang="en-US" sz="4800" dirty="0"/>
          </a:p>
          <a:p>
            <a:endParaRPr lang="en-US" dirty="0"/>
          </a:p>
        </p:txBody>
      </p:sp>
    </p:spTree>
    <p:extLst>
      <p:ext uri="{BB962C8B-B14F-4D97-AF65-F5344CB8AC3E}">
        <p14:creationId xmlns:p14="http://schemas.microsoft.com/office/powerpoint/2010/main" val="3085666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RT Co-op General Plan</a:t>
            </a:r>
            <a:endParaRPr lang="en-US" dirty="0"/>
          </a:p>
        </p:txBody>
      </p:sp>
      <p:sp>
        <p:nvSpPr>
          <p:cNvPr id="3" name="Content Placeholder 2"/>
          <p:cNvSpPr>
            <a:spLocks noGrp="1"/>
          </p:cNvSpPr>
          <p:nvPr>
            <p:ph idx="1"/>
          </p:nvPr>
        </p:nvSpPr>
        <p:spPr>
          <a:xfrm>
            <a:off x="479394" y="1464815"/>
            <a:ext cx="11504060" cy="5016195"/>
          </a:xfrm>
        </p:spPr>
        <p:txBody>
          <a:bodyPr numCol="2">
            <a:normAutofit/>
          </a:bodyPr>
          <a:lstStyle/>
          <a:p>
            <a:pPr marL="514350" indent="-514350">
              <a:buAutoNum type="arabicParenR"/>
            </a:pPr>
            <a:r>
              <a:rPr lang="en-US" strike="sngStrike" dirty="0" smtClean="0"/>
              <a:t>ERCOT </a:t>
            </a:r>
            <a:r>
              <a:rPr lang="en-US" strike="sngStrike" dirty="0"/>
              <a:t>provide Concept Paper </a:t>
            </a:r>
            <a:endParaRPr lang="en-US" strike="sngStrike" dirty="0" smtClean="0"/>
          </a:p>
          <a:p>
            <a:pPr marL="514350" indent="-514350">
              <a:buAutoNum type="arabicParenR"/>
            </a:pPr>
            <a:r>
              <a:rPr lang="en-US" strike="sngStrike" dirty="0" smtClean="0"/>
              <a:t>Get </a:t>
            </a:r>
            <a:r>
              <a:rPr lang="en-US" strike="sngStrike" dirty="0"/>
              <a:t>written comments on concept paper </a:t>
            </a:r>
            <a:endParaRPr lang="en-US" strike="sngStrike" dirty="0" smtClean="0"/>
          </a:p>
          <a:p>
            <a:pPr marL="514350" indent="-514350">
              <a:buAutoNum type="arabicParenR"/>
            </a:pPr>
            <a:r>
              <a:rPr lang="en-US" strike="sngStrike" dirty="0" smtClean="0"/>
              <a:t>ERCOT </a:t>
            </a:r>
            <a:r>
              <a:rPr lang="en-US" strike="sngStrike" dirty="0"/>
              <a:t>and MPs discuss the Concept Paper and comments </a:t>
            </a:r>
            <a:r>
              <a:rPr lang="en-US" strike="sngStrike" dirty="0" smtClean="0"/>
              <a:t>received and </a:t>
            </a:r>
            <a:r>
              <a:rPr lang="en-US" strike="sngStrike" dirty="0"/>
              <a:t>make policy cuts at </a:t>
            </a:r>
            <a:r>
              <a:rPr lang="en-US" strike="sngStrike" dirty="0" smtClean="0"/>
              <a:t>focused </a:t>
            </a:r>
            <a:r>
              <a:rPr lang="en-US" strike="sngStrike" dirty="0"/>
              <a:t>SAWG </a:t>
            </a:r>
            <a:r>
              <a:rPr lang="en-US" strike="sngStrike" dirty="0" smtClean="0"/>
              <a:t>meetings</a:t>
            </a:r>
            <a:endParaRPr lang="en-US" dirty="0" smtClean="0"/>
          </a:p>
          <a:p>
            <a:pPr marL="514350" indent="-514350">
              <a:buAutoNum type="arabicParenR"/>
            </a:pPr>
            <a:r>
              <a:rPr lang="en-US" dirty="0" smtClean="0"/>
              <a:t>ERCOT </a:t>
            </a:r>
            <a:r>
              <a:rPr lang="en-US" dirty="0"/>
              <a:t>write draft </a:t>
            </a:r>
            <a:r>
              <a:rPr lang="en-US" dirty="0" smtClean="0"/>
              <a:t>NPRRs </a:t>
            </a:r>
            <a:r>
              <a:rPr lang="en-US" dirty="0" smtClean="0">
                <a:solidFill>
                  <a:srgbClr val="FF0000"/>
                </a:solidFill>
              </a:rPr>
              <a:t>and provide updated Cost estimate.</a:t>
            </a:r>
            <a:endParaRPr lang="en-US" dirty="0" smtClean="0">
              <a:solidFill>
                <a:srgbClr val="FF0000"/>
              </a:solidFill>
            </a:endParaRPr>
          </a:p>
          <a:p>
            <a:pPr marL="573088" lvl="2" indent="-61913">
              <a:buNone/>
            </a:pPr>
            <a:r>
              <a:rPr lang="en-US" dirty="0" smtClean="0"/>
              <a:t>a. RT Co-optimization</a:t>
            </a:r>
          </a:p>
          <a:p>
            <a:pPr marL="573088" lvl="2" indent="-61913">
              <a:buNone/>
            </a:pPr>
            <a:r>
              <a:rPr lang="en-US" dirty="0" smtClean="0"/>
              <a:t>b</a:t>
            </a:r>
            <a:r>
              <a:rPr lang="en-US" dirty="0"/>
              <a:t>. Multi-Interval SCED</a:t>
            </a:r>
          </a:p>
          <a:p>
            <a:pPr marL="115888" indent="-61913">
              <a:buNone/>
            </a:pPr>
            <a:r>
              <a:rPr lang="en-US" dirty="0" smtClean="0">
                <a:solidFill>
                  <a:srgbClr val="FF0000"/>
                </a:solidFill>
              </a:rPr>
              <a:t>5) ERCOT will bring specific issues to SAWG when needed to proceed with NPRR and Cost Estimates.</a:t>
            </a:r>
          </a:p>
          <a:p>
            <a:pPr marL="115888" indent="-61913">
              <a:buNone/>
            </a:pPr>
            <a:r>
              <a:rPr lang="en-US" dirty="0" smtClean="0"/>
              <a:t>6</a:t>
            </a:r>
            <a:r>
              <a:rPr lang="en-US" dirty="0" smtClean="0"/>
              <a:t>) Market Participants provide comments on draft NPRRs</a:t>
            </a:r>
          </a:p>
          <a:p>
            <a:pPr marL="115888" indent="-61913">
              <a:buNone/>
            </a:pPr>
            <a:r>
              <a:rPr lang="en-US" dirty="0" smtClean="0"/>
              <a:t>8</a:t>
            </a:r>
            <a:r>
              <a:rPr lang="en-US" dirty="0"/>
              <a:t>) ERCOT provide numbered NPRRs with preliminary Impact </a:t>
            </a:r>
            <a:r>
              <a:rPr lang="en-US" dirty="0" smtClean="0"/>
              <a:t>Analysis</a:t>
            </a:r>
            <a:endParaRPr lang="en-US" dirty="0"/>
          </a:p>
        </p:txBody>
      </p:sp>
      <p:sp>
        <p:nvSpPr>
          <p:cNvPr id="4" name="Rectangle 3"/>
          <p:cNvSpPr/>
          <p:nvPr/>
        </p:nvSpPr>
        <p:spPr>
          <a:xfrm rot="20793567">
            <a:off x="867501" y="304631"/>
            <a:ext cx="10136719" cy="1446550"/>
          </a:xfrm>
          <a:prstGeom prst="rect">
            <a:avLst/>
          </a:prstGeom>
          <a:noFill/>
        </p:spPr>
        <p:txBody>
          <a:bodyPr wrap="square" lIns="91440" tIns="45720" rIns="91440" bIns="45720">
            <a:spAutoFit/>
          </a:bodyPr>
          <a:lstStyle/>
          <a:p>
            <a:pPr algn="ctr"/>
            <a:r>
              <a:rPr lang="en-US" sz="8800" b="1" dirty="0" smtClean="0">
                <a:ln w="12700">
                  <a:solidFill>
                    <a:schemeClr val="accent5"/>
                  </a:solidFill>
                  <a:prstDash val="solid"/>
                </a:ln>
                <a:solidFill>
                  <a:srgbClr val="FF0000"/>
                </a:solidFill>
              </a:rPr>
              <a:t>Modified</a:t>
            </a:r>
            <a:endParaRPr lang="en-US" sz="8800" b="1" cap="none" spc="0" dirty="0">
              <a:ln w="12700">
                <a:solidFill>
                  <a:schemeClr val="accent5"/>
                </a:solidFill>
                <a:prstDash val="solid"/>
              </a:ln>
              <a:solidFill>
                <a:srgbClr val="FF0000"/>
              </a:solidFill>
              <a:effectLst/>
            </a:endParaRPr>
          </a:p>
        </p:txBody>
      </p:sp>
    </p:spTree>
    <p:extLst>
      <p:ext uri="{BB962C8B-B14F-4D97-AF65-F5344CB8AC3E}">
        <p14:creationId xmlns:p14="http://schemas.microsoft.com/office/powerpoint/2010/main" val="790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RT Co-Optimization</a:t>
            </a:r>
            <a:endParaRPr lang="en-US" dirty="0"/>
          </a:p>
        </p:txBody>
      </p:sp>
      <p:sp>
        <p:nvSpPr>
          <p:cNvPr id="3" name="Content Placeholder 2"/>
          <p:cNvSpPr>
            <a:spLocks noGrp="1"/>
          </p:cNvSpPr>
          <p:nvPr>
            <p:ph idx="1"/>
          </p:nvPr>
        </p:nvSpPr>
        <p:spPr>
          <a:xfrm>
            <a:off x="838200" y="1825625"/>
            <a:ext cx="10515600" cy="4805994"/>
          </a:xfrm>
        </p:spPr>
        <p:txBody>
          <a:bodyPr>
            <a:normAutofit fontScale="92500"/>
          </a:bodyPr>
          <a:lstStyle/>
          <a:p>
            <a:r>
              <a:rPr lang="en-US" dirty="0" smtClean="0"/>
              <a:t>New</a:t>
            </a:r>
            <a:r>
              <a:rPr lang="en-US" dirty="0" smtClean="0"/>
              <a:t>, new </a:t>
            </a:r>
            <a:r>
              <a:rPr lang="en-US" dirty="0" smtClean="0">
                <a:hlinkClick r:id="rId2"/>
              </a:rPr>
              <a:t>Whitepaper </a:t>
            </a:r>
            <a:r>
              <a:rPr lang="en-US" dirty="0"/>
              <a:t>r</a:t>
            </a:r>
            <a:r>
              <a:rPr lang="en-US" dirty="0" smtClean="0"/>
              <a:t>eleased –  </a:t>
            </a:r>
            <a:r>
              <a:rPr lang="en-US" dirty="0" smtClean="0">
                <a:hlinkClick r:id="rId3"/>
              </a:rPr>
              <a:t>Shell provided comments</a:t>
            </a:r>
            <a:r>
              <a:rPr lang="en-US" dirty="0" smtClean="0"/>
              <a:t>.</a:t>
            </a:r>
            <a:endParaRPr lang="en-US" dirty="0"/>
          </a:p>
          <a:p>
            <a:r>
              <a:rPr lang="en-US" dirty="0" smtClean="0"/>
              <a:t>ERCOT </a:t>
            </a:r>
            <a:r>
              <a:rPr lang="en-US" dirty="0" smtClean="0">
                <a:hlinkClick r:id="rId4"/>
              </a:rPr>
              <a:t>Operational Issues</a:t>
            </a:r>
            <a:r>
              <a:rPr lang="en-US" dirty="0" smtClean="0"/>
              <a:t> – Expect further discussion concerning what to do in case of SCED Failure.  </a:t>
            </a:r>
            <a:endParaRPr lang="en-US" dirty="0"/>
          </a:p>
          <a:p>
            <a:r>
              <a:rPr lang="en-US" dirty="0" smtClean="0"/>
              <a:t>ERCOT </a:t>
            </a:r>
            <a:r>
              <a:rPr lang="en-US" dirty="0" smtClean="0">
                <a:hlinkClick r:id="rId5"/>
              </a:rPr>
              <a:t>Settlement Example </a:t>
            </a:r>
            <a:r>
              <a:rPr lang="en-US" dirty="0" smtClean="0"/>
              <a:t>– To confirm intention that RRS is not re-procured after deployment; don’t charge Load Resources providing RRS on UFR for replacement RRS while deployed.</a:t>
            </a:r>
            <a:endParaRPr lang="en-US" dirty="0"/>
          </a:p>
          <a:p>
            <a:r>
              <a:rPr lang="en-US" dirty="0" smtClean="0"/>
              <a:t>Response to TAC </a:t>
            </a:r>
            <a:r>
              <a:rPr lang="en-US" dirty="0"/>
              <a:t>C</a:t>
            </a:r>
            <a:r>
              <a:rPr lang="en-US" dirty="0" smtClean="0"/>
              <a:t>hair’s request for  QSE Cost estimates: </a:t>
            </a:r>
            <a:r>
              <a:rPr lang="en-US" dirty="0" smtClean="0"/>
              <a:t>QSEs don't </a:t>
            </a:r>
            <a:r>
              <a:rPr lang="en-US" dirty="0"/>
              <a:t>have enough </a:t>
            </a:r>
            <a:r>
              <a:rPr lang="en-US" dirty="0" smtClean="0"/>
              <a:t>information to </a:t>
            </a:r>
            <a:r>
              <a:rPr lang="en-US" dirty="0"/>
              <a:t>do cost estimates - e.g. telemetry points, ICCP points, charge types, settlement windows, reporting. </a:t>
            </a:r>
            <a:r>
              <a:rPr lang="en-US" dirty="0" smtClean="0"/>
              <a:t>  Once an NPRR is filed along with operating expectations from ERCOT, QSEs can better cost out their projects; however, there </a:t>
            </a:r>
            <a:r>
              <a:rPr lang="en-US" dirty="0"/>
              <a:t>is a question whether it </a:t>
            </a:r>
            <a:r>
              <a:rPr lang="en-US" dirty="0" smtClean="0"/>
              <a:t>is appropriate to include QSE costs in anything except a full economic CBA.</a:t>
            </a:r>
            <a:endParaRPr lang="en-US" dirty="0" smtClean="0"/>
          </a:p>
          <a:p>
            <a:pPr marL="457200" lvl="1" indent="0">
              <a:buNone/>
            </a:pPr>
            <a:endParaRPr lang="en-US" dirty="0" smtClean="0"/>
          </a:p>
          <a:p>
            <a:pPr marL="0" indent="0">
              <a:buNone/>
            </a:pPr>
            <a:endParaRPr lang="en-US" dirty="0"/>
          </a:p>
          <a:p>
            <a:pPr marL="0" indent="0">
              <a:buNone/>
            </a:pPr>
            <a:endParaRPr lang="en-US" dirty="0" smtClean="0"/>
          </a:p>
          <a:p>
            <a:pPr marL="457200" lvl="1" indent="0">
              <a:buNone/>
            </a:pPr>
            <a:endParaRPr lang="en-US" dirty="0" smtClean="0"/>
          </a:p>
          <a:p>
            <a:pPr marL="0" indent="0">
              <a:buNone/>
            </a:pPr>
            <a:endParaRPr lang="en-US" dirty="0" smtClean="0"/>
          </a:p>
          <a:p>
            <a:pPr marL="0" indent="0">
              <a:buNone/>
            </a:pPr>
            <a:endParaRPr lang="en-US" dirty="0" smtClean="0"/>
          </a:p>
          <a:p>
            <a:endParaRPr lang="en-US" dirty="0" smtClean="0"/>
          </a:p>
          <a:p>
            <a:endParaRPr lang="en-US" b="1" dirty="0"/>
          </a:p>
        </p:txBody>
      </p:sp>
    </p:spTree>
    <p:extLst>
      <p:ext uri="{BB962C8B-B14F-4D97-AF65-F5344CB8AC3E}">
        <p14:creationId xmlns:p14="http://schemas.microsoft.com/office/powerpoint/2010/main" val="1860492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Multi-Interval RTM </a:t>
            </a:r>
            <a:endParaRPr lang="en-US" dirty="0"/>
          </a:p>
        </p:txBody>
      </p:sp>
      <p:sp>
        <p:nvSpPr>
          <p:cNvPr id="3" name="Content Placeholder 2"/>
          <p:cNvSpPr>
            <a:spLocks noGrp="1"/>
          </p:cNvSpPr>
          <p:nvPr>
            <p:ph idx="1"/>
          </p:nvPr>
        </p:nvSpPr>
        <p:spPr/>
        <p:txBody>
          <a:bodyPr>
            <a:normAutofit/>
          </a:bodyPr>
          <a:lstStyle/>
          <a:p>
            <a:pPr lvl="1"/>
            <a:r>
              <a:rPr lang="en-US" dirty="0" smtClean="0">
                <a:hlinkClick r:id="rId2"/>
              </a:rPr>
              <a:t>Readiness Study </a:t>
            </a:r>
            <a:r>
              <a:rPr lang="en-US" dirty="0" smtClean="0"/>
              <a:t>is under review at ERCOT, Resources have begun to assemble and prepare for the study</a:t>
            </a:r>
          </a:p>
          <a:p>
            <a:pPr lvl="1" fontAlgn="ctr"/>
            <a:endParaRPr lang="en-US" dirty="0"/>
          </a:p>
          <a:p>
            <a:pPr lvl="1" fontAlgn="ctr"/>
            <a:r>
              <a:rPr lang="en-US" dirty="0" smtClean="0"/>
              <a:t>No significant progress expected until 2016</a:t>
            </a:r>
            <a:endParaRPr lang="en-US" dirty="0"/>
          </a:p>
          <a:p>
            <a:pPr lvl="1"/>
            <a:endParaRPr lang="en-US" dirty="0" smtClean="0"/>
          </a:p>
          <a:p>
            <a:pPr marL="0" indent="0">
              <a:buNone/>
            </a:pPr>
            <a:endParaRPr lang="en-US" dirty="0" smtClean="0"/>
          </a:p>
          <a:p>
            <a:pPr marL="0" indent="0">
              <a:buNone/>
            </a:pPr>
            <a:endParaRPr lang="en-US" dirty="0" smtClean="0"/>
          </a:p>
          <a:p>
            <a:endParaRPr lang="en-US" dirty="0" smtClean="0"/>
          </a:p>
          <a:p>
            <a:endParaRPr lang="en-US" b="1" dirty="0"/>
          </a:p>
        </p:txBody>
      </p:sp>
      <p:sp>
        <p:nvSpPr>
          <p:cNvPr id="4" name="Rectangle 3"/>
          <p:cNvSpPr/>
          <p:nvPr/>
        </p:nvSpPr>
        <p:spPr>
          <a:xfrm rot="20793567">
            <a:off x="8550867" y="369930"/>
            <a:ext cx="3291863" cy="923330"/>
          </a:xfrm>
          <a:prstGeom prst="rect">
            <a:avLst/>
          </a:prstGeom>
          <a:noFill/>
        </p:spPr>
        <p:txBody>
          <a:bodyPr wrap="none" lIns="91440" tIns="45720" rIns="91440" bIns="45720">
            <a:spAutoFit/>
          </a:bodyPr>
          <a:lstStyle/>
          <a:p>
            <a:pPr algn="ctr"/>
            <a:r>
              <a:rPr lang="en-US" sz="5400" b="1" cap="none" spc="0" dirty="0" smtClean="0">
                <a:ln w="12700">
                  <a:solidFill>
                    <a:schemeClr val="accent5"/>
                  </a:solidFill>
                  <a:prstDash val="solid"/>
                </a:ln>
                <a:solidFill>
                  <a:srgbClr val="FF0000"/>
                </a:solidFill>
                <a:effectLst/>
              </a:rPr>
              <a:t>No Change</a:t>
            </a:r>
            <a:endParaRPr lang="en-US" sz="5400" b="1" cap="none" spc="0" dirty="0">
              <a:ln w="12700">
                <a:solidFill>
                  <a:schemeClr val="accent5"/>
                </a:solidFill>
                <a:prstDash val="solid"/>
              </a:ln>
              <a:solidFill>
                <a:srgbClr val="FF0000"/>
              </a:solidFill>
              <a:effectLst/>
            </a:endParaRPr>
          </a:p>
        </p:txBody>
      </p:sp>
    </p:spTree>
    <p:extLst>
      <p:ext uri="{BB962C8B-B14F-4D97-AF65-F5344CB8AC3E}">
        <p14:creationId xmlns:p14="http://schemas.microsoft.com/office/powerpoint/2010/main" val="2232446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Next Meeting – </a:t>
            </a:r>
            <a:r>
              <a:rPr lang="en-US" dirty="0" smtClean="0"/>
              <a:t>October 28</a:t>
            </a:r>
            <a:r>
              <a:rPr lang="en-US" baseline="30000" dirty="0" smtClean="0"/>
              <a:t>th</a:t>
            </a:r>
            <a:r>
              <a:rPr lang="en-US" dirty="0" smtClean="0"/>
              <a:t>, </a:t>
            </a:r>
            <a:r>
              <a:rPr lang="en-US" dirty="0" smtClean="0"/>
              <a:t>2015</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dirty="0" smtClean="0"/>
              <a:t>Expected Agenda Items</a:t>
            </a:r>
          </a:p>
          <a:p>
            <a:r>
              <a:rPr lang="en-US" dirty="0" smtClean="0"/>
              <a:t>RT Co-optimization </a:t>
            </a:r>
            <a:r>
              <a:rPr lang="en-US" dirty="0"/>
              <a:t> </a:t>
            </a:r>
            <a:r>
              <a:rPr lang="en-US" dirty="0" smtClean="0"/>
              <a:t>-</a:t>
            </a:r>
          </a:p>
          <a:p>
            <a:pPr lvl="1"/>
            <a:r>
              <a:rPr lang="en-US" dirty="0" smtClean="0"/>
              <a:t> Operational Issues</a:t>
            </a:r>
          </a:p>
          <a:p>
            <a:pPr lvl="1"/>
            <a:r>
              <a:rPr lang="en-US" dirty="0" smtClean="0"/>
              <a:t>ERCOT Questions</a:t>
            </a:r>
          </a:p>
          <a:p>
            <a:r>
              <a:rPr lang="en-US" dirty="0" smtClean="0"/>
              <a:t>Multi Interval Real Time Market  - ERCOT is expecting to offer an update at the October Meeting.</a:t>
            </a:r>
            <a:endParaRPr lang="en-US" dirty="0" smtClean="0"/>
          </a:p>
          <a:p>
            <a:endParaRPr lang="en-US" dirty="0" smtClean="0"/>
          </a:p>
          <a:p>
            <a:endParaRPr lang="en-US" dirty="0" smtClean="0"/>
          </a:p>
        </p:txBody>
      </p:sp>
    </p:spTree>
    <p:extLst>
      <p:ext uri="{BB962C8B-B14F-4D97-AF65-F5344CB8AC3E}">
        <p14:creationId xmlns:p14="http://schemas.microsoft.com/office/powerpoint/2010/main" val="2572213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8914</TotalTime>
  <Words>396</Words>
  <Application>Microsoft Office PowerPoint</Application>
  <PresentationFormat>Widescreen</PresentationFormat>
  <Paragraphs>58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SAWG Update to WMS</vt:lpstr>
      <vt:lpstr>Report Releases</vt:lpstr>
      <vt:lpstr>CDR</vt:lpstr>
      <vt:lpstr>RT Co-op General Plan</vt:lpstr>
      <vt:lpstr>RT Co-Optimization</vt:lpstr>
      <vt:lpstr>Multi-Interval RTM </vt:lpstr>
      <vt:lpstr>Next Meeting – October 28th, 2015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Whittle</dc:creator>
  <cp:lastModifiedBy>Brandon Whittle</cp:lastModifiedBy>
  <cp:revision>71</cp:revision>
  <dcterms:created xsi:type="dcterms:W3CDTF">2014-06-25T14:47:16Z</dcterms:created>
  <dcterms:modified xsi:type="dcterms:W3CDTF">2015-09-28T15:53:00Z</dcterms:modified>
</cp:coreProperties>
</file>