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5" r:id="rId2"/>
  </p:sldMasterIdLst>
  <p:notesMasterIdLst>
    <p:notesMasterId r:id="rId34"/>
  </p:notesMasterIdLst>
  <p:sldIdLst>
    <p:sldId id="258" r:id="rId3"/>
    <p:sldId id="314" r:id="rId4"/>
    <p:sldId id="312" r:id="rId5"/>
    <p:sldId id="270" r:id="rId6"/>
    <p:sldId id="271" r:id="rId7"/>
    <p:sldId id="282" r:id="rId8"/>
    <p:sldId id="272" r:id="rId9"/>
    <p:sldId id="284" r:id="rId10"/>
    <p:sldId id="273" r:id="rId11"/>
    <p:sldId id="292" r:id="rId12"/>
    <p:sldId id="293" r:id="rId13"/>
    <p:sldId id="294" r:id="rId14"/>
    <p:sldId id="300" r:id="rId15"/>
    <p:sldId id="298" r:id="rId16"/>
    <p:sldId id="295" r:id="rId17"/>
    <p:sldId id="296" r:id="rId18"/>
    <p:sldId id="297" r:id="rId19"/>
    <p:sldId id="313" r:id="rId20"/>
    <p:sldId id="305" r:id="rId21"/>
    <p:sldId id="285" r:id="rId22"/>
    <p:sldId id="286" r:id="rId23"/>
    <p:sldId id="301" r:id="rId24"/>
    <p:sldId id="306" r:id="rId25"/>
    <p:sldId id="307" r:id="rId26"/>
    <p:sldId id="308" r:id="rId27"/>
    <p:sldId id="310" r:id="rId28"/>
    <p:sldId id="302" r:id="rId29"/>
    <p:sldId id="316" r:id="rId30"/>
    <p:sldId id="309" r:id="rId31"/>
    <p:sldId id="311" r:id="rId32"/>
    <p:sldId id="304"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25" autoAdjust="0"/>
  </p:normalViewPr>
  <p:slideViewPr>
    <p:cSldViewPr>
      <p:cViewPr varScale="1">
        <p:scale>
          <a:sx n="121" d="100"/>
          <a:sy n="121" d="100"/>
        </p:scale>
        <p:origin x="-114" y="-186"/>
      </p:cViewPr>
      <p:guideLst>
        <p:guide orient="horz" pos="2160"/>
        <p:guide pos="2880"/>
      </p:guideLst>
    </p:cSldViewPr>
  </p:slideViewPr>
  <p:notesTextViewPr>
    <p:cViewPr>
      <p:scale>
        <a:sx n="1" d="1"/>
        <a:sy n="1" d="1"/>
      </p:scale>
      <p:origin x="0" y="0"/>
    </p:cViewPr>
  </p:notesTextViewPr>
  <p:sorterViewPr>
    <p:cViewPr>
      <p:scale>
        <a:sx n="170" d="100"/>
        <a:sy n="170" d="100"/>
      </p:scale>
      <p:origin x="0" y="82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25T16:58:45.695" idx="19">
    <p:pos x="10" y="10"/>
    <p:text>Add line from PUCT to REP?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28T15:33:10.996" idx="21">
    <p:pos x="5" y="10"/>
    <p:text>Add PURA 39.151A3 language?  (provide info in timely manner)
Might be more conceptually relevant in the Data Transparency module.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9-15T00:21:10.206" idx="13">
    <p:pos x="5237" y="3594"/>
    <p:text>Need better picture that shows drop from distribution system to meter on side of house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9-15T01:59:11.659" idx="16">
    <p:pos x="5342" y="3134"/>
    <p:text>Need better picture here, too.</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9-28T15:28:17.826" idx="22">
    <p:pos x="10" y="10"/>
    <p:text>Add relationship info for REPs (CRs).  Rule enforcement?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Before, we go any further, let’s introduce the players in the Market.</a:t>
            </a:r>
            <a:r>
              <a:rPr lang="en-US" baseline="0" dirty="0" smtClean="0"/>
              <a:t>  This is a list of all of the entities who must register with ERCOT.  Over the next few slides, we will look at how these players fit into the overall market structure and focus on the relationships between them.</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Load serving entities (LSEs) provide electric service to end-use customers.  As mentioned in defining the audience for this course, 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13</a:t>
            </a:fld>
            <a:endParaRPr lang="en-US"/>
          </a:p>
        </p:txBody>
      </p:sp>
    </p:spTree>
    <p:extLst>
      <p:ext uri="{BB962C8B-B14F-4D97-AF65-F5344CB8AC3E}">
        <p14:creationId xmlns:p14="http://schemas.microsoft.com/office/powerpoint/2010/main" val="14843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14</a:t>
            </a:fld>
            <a:endParaRPr lang="en-US"/>
          </a:p>
        </p:txBody>
      </p:sp>
    </p:spTree>
    <p:extLst>
      <p:ext uri="{BB962C8B-B14F-4D97-AF65-F5344CB8AC3E}">
        <p14:creationId xmlns:p14="http://schemas.microsoft.com/office/powerpoint/2010/main" val="22397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a:lnSpc>
                <a:spcPct val="115000"/>
              </a:lnSpc>
            </a:pPr>
            <a:r>
              <a:rPr lang="en-US" dirty="0" smtClean="0">
                <a:solidFill>
                  <a:srgbClr val="000000"/>
                </a:solidFill>
                <a:ea typeface="Times New Roman"/>
                <a:cs typeface="Calibri"/>
              </a:rPr>
              <a:t>ERCOT’s primary responsibility is to ensure the day-to-day reliability of the ERCOT Transmission Grid.  To achieve reliability, ERCOT must match generation output and system demand, and make sure that the transmission system is operating within its established limits.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This process requires continual dispatch of generation to meet the rise and fall in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In order to be able to perform this dispatch at the least cost, ERCOT executes competitive markets to purchase energy and capacity services  needed to reliabl</a:t>
            </a:r>
            <a:r>
              <a:rPr lang="en-US" dirty="0" smtClean="0">
                <a:solidFill>
                  <a:srgbClr val="000000"/>
                </a:solidFill>
                <a:latin typeface="Tahoma"/>
                <a:ea typeface="Times New Roman"/>
                <a:cs typeface="Times New Roman"/>
              </a:rPr>
              <a:t>y</a:t>
            </a:r>
            <a:r>
              <a:rPr lang="en-US" dirty="0" smtClean="0">
                <a:solidFill>
                  <a:srgbClr val="000000"/>
                </a:solidFill>
                <a:ea typeface="Times New Roman"/>
                <a:cs typeface="Calibri"/>
              </a:rPr>
              <a:t> serve the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a:ea typeface="Times New Roman"/>
              <a:cs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27</a:t>
            </a:fld>
            <a:endParaRPr lang="en-US"/>
          </a:p>
        </p:txBody>
      </p:sp>
    </p:spTree>
    <p:extLst>
      <p:ext uri="{BB962C8B-B14F-4D97-AF65-F5344CB8AC3E}">
        <p14:creationId xmlns:p14="http://schemas.microsoft.com/office/powerpoint/2010/main" val="140740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28</a:t>
            </a:fld>
            <a:endParaRPr lang="en-US"/>
          </a:p>
        </p:txBody>
      </p:sp>
    </p:spTree>
    <p:extLst>
      <p:ext uri="{BB962C8B-B14F-4D97-AF65-F5344CB8AC3E}">
        <p14:creationId xmlns:p14="http://schemas.microsoft.com/office/powerpoint/2010/main" val="140740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endParaRPr lang="en-US" dirty="0"/>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6477000" y="76200"/>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7"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431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4107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pic>
        <p:nvPicPr>
          <p:cNvPr id="7"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309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cenario 1">
    <p:spTree>
      <p:nvGrpSpPr>
        <p:cNvPr id="1" name=""/>
        <p:cNvGrpSpPr/>
        <p:nvPr/>
      </p:nvGrpSpPr>
      <p:grpSpPr>
        <a:xfrm>
          <a:off x="0" y="0"/>
          <a:ext cx="0" cy="0"/>
          <a:chOff x="0" y="0"/>
          <a:chExt cx="0" cy="0"/>
        </a:xfrm>
      </p:grpSpPr>
      <p:pic>
        <p:nvPicPr>
          <p:cNvPr id="10"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896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Slide</a:t>
            </a:r>
            <a:endParaRPr lang="en-US"/>
          </a:p>
        </p:txBody>
      </p:sp>
      <p:sp>
        <p:nvSpPr>
          <p:cNvPr id="6" name="Slide Number Placeholder 5"/>
          <p:cNvSpPr>
            <a:spLocks noGrp="1"/>
          </p:cNvSpPr>
          <p:nvPr>
            <p:ph type="sldNum" sz="quarter" idx="12"/>
          </p:nvPr>
        </p:nvSpPr>
        <p:spPr>
          <a:xfrm>
            <a:off x="7500938" y="6573838"/>
            <a:ext cx="1511300" cy="284162"/>
          </a:xfrm>
          <a:prstGeom prst="rect">
            <a:avLst/>
          </a:prstGeom>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030724"/>
      </p:ext>
    </p:extLst>
  </p:cSld>
  <p:clrMapOvr>
    <a:masterClrMapping/>
  </p:clrMapOvr>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Aft>
                <a:spcPts val="600"/>
              </a:spcAft>
              <a:defRPr/>
            </a:lvl1pPr>
            <a:lvl2pPr>
              <a:spcAft>
                <a:spcPts val="1200"/>
              </a:spcAf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dirty="0"/>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4.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29" r:id="rId3"/>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5" name="Picture 3" descr="F:\ercotlogo\ERCOT Logo\ERCOT logo_white.png"/>
          <p:cNvPicPr>
            <a:picLocks noChangeAspect="1" noChangeArrowheads="1"/>
          </p:cNvPicPr>
          <p:nvPr/>
        </p:nvPicPr>
        <p:blipFill>
          <a:blip r:embed="rId26" cstate="print"/>
          <a:srcRect/>
          <a:stretch>
            <a:fillRect/>
          </a:stretch>
        </p:blipFill>
        <p:spPr bwMode="auto">
          <a:xfrm>
            <a:off x="101600" y="6611938"/>
            <a:ext cx="601663" cy="228600"/>
          </a:xfrm>
          <a:prstGeom prst="rect">
            <a:avLst/>
          </a:prstGeom>
          <a:noFill/>
          <a:ln w="9525">
            <a:noFill/>
            <a:miter lim="800000"/>
            <a:headEnd/>
            <a:tailEnd/>
          </a:ln>
        </p:spPr>
      </p:pic>
      <p:sp>
        <p:nvSpPr>
          <p:cNvPr id="3" name="TextBox 2"/>
          <p:cNvSpPr txBox="1"/>
          <p:nvPr/>
        </p:nvSpPr>
        <p:spPr>
          <a:xfrm>
            <a:off x="7501666" y="6571059"/>
            <a:ext cx="1508760" cy="283464"/>
          </a:xfrm>
          <a:prstGeom prst="rect">
            <a:avLst/>
          </a:prstGeom>
        </p:spPr>
        <p:txBody>
          <a:bodyPr/>
          <a:lstStyle>
            <a:defPPr>
              <a:defRPr lang="en-US"/>
            </a:defPPr>
            <a:lvl1pPr algn="r">
              <a:spcAft>
                <a:spcPct val="75000"/>
              </a:spcAft>
              <a:buFont typeface="Wingdings" pitchFamily="2" charset="2"/>
              <a:buNone/>
              <a:defRPr sz="1600" b="0">
                <a:solidFill>
                  <a:schemeClr val="bg1"/>
                </a:solidFill>
                <a:latin typeface="Arial" charset="0"/>
              </a:defRPr>
            </a:lvl1pPr>
          </a:lstStyle>
          <a:p>
            <a:pPr lvl="0"/>
            <a:r>
              <a:rPr lang="en-US" dirty="0" smtClean="0"/>
              <a:t>Slide </a:t>
            </a:r>
            <a:fld id="{C087A95A-A934-4FF6-8519-D58ACCC89185}" type="slidenum">
              <a:rPr lang="en-US" smtClean="0"/>
              <a:pPr lvl="0"/>
              <a:t>‹#›</a:t>
            </a:fld>
            <a:endParaRPr lang="en-US" dirty="0"/>
          </a:p>
        </p:txBody>
      </p:sp>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ts val="60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omments" Target="../comments/comment2.xml"/><Relationship Id="rId5" Type="http://schemas.openxmlformats.org/officeDocument/2006/relationships/image" Target="../media/image27.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comments" Target="../comments/commen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powertochoose.org/" TargetMode="Externa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1" y="1142998"/>
            <a:ext cx="8124767" cy="5556919"/>
          </a:xfrm>
          <a:prstGeom prst="rect">
            <a:avLst/>
          </a:prstGeom>
        </p:spPr>
      </p:pic>
    </p:spTree>
    <p:extLst>
      <p:ext uri="{BB962C8B-B14F-4D97-AF65-F5344CB8AC3E}">
        <p14:creationId xmlns:p14="http://schemas.microsoft.com/office/powerpoint/2010/main" val="33100134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3000"/>
            <a:ext cx="8124766" cy="5556918"/>
          </a:xfrm>
          <a:prstGeom prst="rect">
            <a:avLst/>
          </a:prstGeom>
        </p:spPr>
      </p:pic>
    </p:spTree>
    <p:extLst>
      <p:ext uri="{BB962C8B-B14F-4D97-AF65-F5344CB8AC3E}">
        <p14:creationId xmlns:p14="http://schemas.microsoft.com/office/powerpoint/2010/main" val="32050358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140722"/>
            <a:ext cx="8130688" cy="5560969"/>
          </a:xfrm>
          <a:prstGeom prst="rect">
            <a:avLst/>
          </a:prstGeom>
        </p:spPr>
      </p:pic>
    </p:spTree>
    <p:extLst>
      <p:ext uri="{BB962C8B-B14F-4D97-AF65-F5344CB8AC3E}">
        <p14:creationId xmlns:p14="http://schemas.microsoft.com/office/powerpoint/2010/main" val="22448844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140722"/>
            <a:ext cx="8130688" cy="5560969"/>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3241"/>
            <a:ext cx="4953000" cy="1328738"/>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A Load Serving Entity (LSE) provides electrical service to end-use </a:t>
            </a:r>
            <a:r>
              <a:rPr lang="en-US" sz="2400" b="1" dirty="0" smtClean="0">
                <a:latin typeface="Arial" pitchFamily="34" charset="0"/>
              </a:rPr>
              <a:t>customers</a:t>
            </a:r>
            <a:endParaRPr lang="en-US" sz="2400" b="1" dirty="0">
              <a:latin typeface="Arial" pitchFamily="34" charset="0"/>
            </a:endParaRPr>
          </a:p>
        </p:txBody>
      </p:sp>
    </p:spTree>
    <p:extLst>
      <p:ext uri="{BB962C8B-B14F-4D97-AF65-F5344CB8AC3E}">
        <p14:creationId xmlns:p14="http://schemas.microsoft.com/office/powerpoint/2010/main" val="4217799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140722"/>
            <a:ext cx="8130688" cy="5560969"/>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0824"/>
            <a:ext cx="5105400" cy="1736725"/>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Providers</a:t>
            </a:r>
          </a:p>
          <a:p>
            <a:pPr marL="914400" lvl="1" indent="-457200">
              <a:buFont typeface="Arial" pitchFamily="34" charset="0"/>
              <a:buChar char="•"/>
              <a:defRPr/>
            </a:pPr>
            <a:r>
              <a:rPr lang="en-US" sz="2400" dirty="0">
                <a:latin typeface="Arial" pitchFamily="34" charset="0"/>
              </a:rPr>
              <a:t>Electrical Cooperatives</a:t>
            </a:r>
          </a:p>
          <a:p>
            <a:pPr marL="914400" lvl="1" indent="-457200">
              <a:buFont typeface="Arial" pitchFamily="34" charset="0"/>
              <a:buChar char="•"/>
              <a:defRPr/>
            </a:pPr>
            <a:r>
              <a:rPr lang="en-US" sz="2400" dirty="0">
                <a:latin typeface="Arial" pitchFamily="34" charset="0"/>
              </a:rPr>
              <a:t>Municipally-Owned Utilities</a:t>
            </a:r>
            <a:endParaRPr lang="en-US" sz="2400" b="1" dirty="0">
              <a:latin typeface="Arial" pitchFamily="34" charset="0"/>
            </a:endParaRPr>
          </a:p>
        </p:txBody>
      </p:sp>
      <p:grpSp>
        <p:nvGrpSpPr>
          <p:cNvPr id="6" name="Group 5"/>
          <p:cNvGrpSpPr/>
          <p:nvPr/>
        </p:nvGrpSpPr>
        <p:grpSpPr>
          <a:xfrm>
            <a:off x="7562050" y="1331055"/>
            <a:ext cx="1379537" cy="1379538"/>
            <a:chOff x="7042978" y="2743200"/>
            <a:chExt cx="1379537" cy="1379538"/>
          </a:xfrm>
        </p:grpSpPr>
        <p:pic>
          <p:nvPicPr>
            <p:cNvPr id="7" name="Picture 6" descr="lse.png"/>
            <p:cNvPicPr>
              <a:picLocks noChangeAspect="1"/>
            </p:cNvPicPr>
            <p:nvPr/>
          </p:nvPicPr>
          <p:blipFill>
            <a:blip r:embed="rId4" cstate="print"/>
            <a:srcRect/>
            <a:stretch>
              <a:fillRect/>
            </a:stretch>
          </p:blipFill>
          <p:spPr bwMode="auto">
            <a:xfrm>
              <a:off x="7042978" y="2743200"/>
              <a:ext cx="1379537" cy="1379538"/>
            </a:xfrm>
            <a:prstGeom prst="rect">
              <a:avLst/>
            </a:prstGeom>
            <a:noFill/>
            <a:ln w="9525">
              <a:noFill/>
              <a:miter lim="800000"/>
              <a:headEnd/>
              <a:tailEnd/>
            </a:ln>
          </p:spPr>
        </p:pic>
        <p:pic>
          <p:nvPicPr>
            <p:cNvPr id="8" name="Picture 11" descr="nametag.png"/>
            <p:cNvPicPr>
              <a:picLocks noChangeAspect="1"/>
            </p:cNvPicPr>
            <p:nvPr/>
          </p:nvPicPr>
          <p:blipFill>
            <a:blip r:embed="rId5" cstate="print"/>
            <a:srcRect/>
            <a:stretch>
              <a:fillRect/>
            </a:stretch>
          </p:blipFill>
          <p:spPr bwMode="auto">
            <a:xfrm>
              <a:off x="7998619" y="3619500"/>
              <a:ext cx="255587" cy="96838"/>
            </a:xfrm>
            <a:prstGeom prst="rect">
              <a:avLst/>
            </a:prstGeom>
            <a:noFill/>
            <a:ln w="9525">
              <a:noFill/>
              <a:miter lim="800000"/>
              <a:headEnd/>
              <a:tailEnd/>
            </a:ln>
          </p:spPr>
        </p:pic>
      </p:grpSp>
    </p:spTree>
    <p:extLst>
      <p:ext uri="{BB962C8B-B14F-4D97-AF65-F5344CB8AC3E}">
        <p14:creationId xmlns:p14="http://schemas.microsoft.com/office/powerpoint/2010/main" val="1563124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140722"/>
            <a:ext cx="8130688" cy="5560969"/>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0824"/>
            <a:ext cx="5105400" cy="1736725"/>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Providers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Electrical Cooperatives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Municipally-Owned Utilities</a:t>
            </a:r>
            <a:endParaRPr lang="en-US" sz="2400" b="1" dirty="0">
              <a:solidFill>
                <a:schemeClr val="tx1">
                  <a:lumMod val="50000"/>
                  <a:lumOff val="50000"/>
                </a:schemeClr>
              </a:solidFill>
              <a:latin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193" y="1294092"/>
            <a:ext cx="1169250" cy="1525308"/>
          </a:xfrm>
          <a:prstGeom prst="rect">
            <a:avLst/>
          </a:prstGeom>
        </p:spPr>
      </p:pic>
    </p:spTree>
    <p:extLst>
      <p:ext uri="{BB962C8B-B14F-4D97-AF65-F5344CB8AC3E}">
        <p14:creationId xmlns:p14="http://schemas.microsoft.com/office/powerpoint/2010/main" val="249768154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Relationships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8" y="1140363"/>
            <a:ext cx="8130688" cy="5560969"/>
          </a:xfrm>
          <a:prstGeom prst="rect">
            <a:avLst/>
          </a:prstGeom>
        </p:spPr>
      </p:pic>
    </p:spTree>
    <p:extLst>
      <p:ext uri="{BB962C8B-B14F-4D97-AF65-F5344CB8AC3E}">
        <p14:creationId xmlns:p14="http://schemas.microsoft.com/office/powerpoint/2010/main" val="26263488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Relationships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6" y="1140364"/>
            <a:ext cx="8130690" cy="5560970"/>
          </a:xfrm>
          <a:prstGeom prst="rect">
            <a:avLst/>
          </a:prstGeom>
        </p:spPr>
      </p:pic>
    </p:spTree>
    <p:extLst>
      <p:ext uri="{BB962C8B-B14F-4D97-AF65-F5344CB8AC3E}">
        <p14:creationId xmlns:p14="http://schemas.microsoft.com/office/powerpoint/2010/main" val="39391456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Roles and Responsibilities </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1632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6700" y="1146175"/>
            <a:ext cx="8647113" cy="3990975"/>
          </a:xfrm>
          <a:prstGeom prst="rect">
            <a:avLst/>
          </a:prstGeom>
          <a:noFill/>
          <a:ln w="9525">
            <a:noFill/>
            <a:miter lim="800000"/>
            <a:headEnd/>
            <a:tailEnd/>
          </a:ln>
          <a:effectLst/>
        </p:spPr>
        <p:txBody>
          <a:bodyPr/>
          <a:lstStyle/>
          <a:p>
            <a:pPr marL="342900" lvl="1" indent="-228600">
              <a:spcBef>
                <a:spcPct val="20000"/>
              </a:spcBef>
              <a:defRPr/>
            </a:pPr>
            <a:endParaRPr lang="en-US" sz="2000" b="1" kern="0" dirty="0">
              <a:latin typeface="+mn-lt"/>
            </a:endParaRPr>
          </a:p>
        </p:txBody>
      </p:sp>
      <p:sp>
        <p:nvSpPr>
          <p:cNvPr id="60418" name="Rectangle 2"/>
          <p:cNvSpPr>
            <a:spLocks noGrp="1" noChangeArrowheads="1"/>
          </p:cNvSpPr>
          <p:nvPr>
            <p:ph type="title"/>
          </p:nvPr>
        </p:nvSpPr>
        <p:spPr/>
        <p:txBody>
          <a:bodyPr/>
          <a:lstStyle/>
          <a:p>
            <a:r>
              <a:rPr lang="en-US" dirty="0" smtClean="0"/>
              <a:t>ERCOT Responsibilities</a:t>
            </a:r>
          </a:p>
        </p:txBody>
      </p:sp>
      <p:sp>
        <p:nvSpPr>
          <p:cNvPr id="60419" name="Content Placeholder 8"/>
          <p:cNvSpPr>
            <a:spLocks noGrp="1"/>
          </p:cNvSpPr>
          <p:nvPr>
            <p:ph idx="1"/>
          </p:nvPr>
        </p:nvSpPr>
        <p:spPr/>
        <p:txBody>
          <a:bodyPr/>
          <a:lstStyle/>
          <a:p>
            <a:r>
              <a:rPr lang="en-US" dirty="0" smtClean="0">
                <a:latin typeface="Arial" charset="0"/>
                <a:cs typeface="Arial" charset="0"/>
              </a:rPr>
              <a:t>ERCOT’s Primary Responsibility is Reliability</a:t>
            </a:r>
          </a:p>
          <a:p>
            <a:endParaRPr lang="en-US" dirty="0" smtClean="0">
              <a:latin typeface="Arial" charset="0"/>
              <a:cs typeface="Arial" charset="0"/>
            </a:endParaRPr>
          </a:p>
          <a:p>
            <a:pPr marL="346075" indent="-346075">
              <a:buFont typeface="Arial" charset="0"/>
              <a:buChar char="•"/>
            </a:pPr>
            <a:r>
              <a:rPr lang="en-US" b="0" dirty="0" smtClean="0">
                <a:latin typeface="Arial" charset="0"/>
                <a:cs typeface="Arial" charset="0"/>
              </a:rPr>
              <a:t>Match generation with demand</a:t>
            </a:r>
          </a:p>
          <a:p>
            <a:pPr marL="346075" indent="-346075">
              <a:buFont typeface="Arial" charset="0"/>
              <a:buChar char="•"/>
            </a:pPr>
            <a:r>
              <a:rPr lang="en-US" b="0" dirty="0" smtClean="0">
                <a:latin typeface="Arial" charset="0"/>
                <a:cs typeface="Arial" charset="0"/>
              </a:rPr>
              <a:t>Operate transmission grid within established limits</a:t>
            </a:r>
          </a:p>
          <a:p>
            <a:pPr>
              <a:buFont typeface="Arial" charset="0"/>
              <a:buChar char="•"/>
            </a:pPr>
            <a:endParaRPr lang="en-US" b="0" dirty="0" smtClean="0">
              <a:latin typeface="Arial" charset="0"/>
              <a:cs typeface="Arial" charset="0"/>
            </a:endParaRPr>
          </a:p>
          <a:p>
            <a:pPr>
              <a:buFont typeface="Arial" charset="0"/>
              <a:buChar char="•"/>
            </a:pPr>
            <a:endParaRPr lang="en-US" b="0" dirty="0" smtClean="0">
              <a:latin typeface="Arial" charset="0"/>
              <a:cs typeface="Arial" charset="0"/>
            </a:endParaRPr>
          </a:p>
          <a:p>
            <a:pPr>
              <a:buFont typeface="Arial" charset="0"/>
              <a:buChar char="•"/>
            </a:pPr>
            <a:endParaRPr lang="en-US" b="0" dirty="0" smtClean="0">
              <a:latin typeface="Arial" charset="0"/>
              <a:cs typeface="Arial" charset="0"/>
            </a:endParaRPr>
          </a:p>
          <a:p>
            <a:endParaRPr lang="en-US" dirty="0" smtClean="0">
              <a:latin typeface="Arial" charset="0"/>
              <a:cs typeface="Arial" charset="0"/>
            </a:endParaRPr>
          </a:p>
        </p:txBody>
      </p:sp>
      <p:sp>
        <p:nvSpPr>
          <p:cNvPr id="7" name="AutoShape 44"/>
          <p:cNvSpPr>
            <a:spLocks noChangeArrowheads="1"/>
          </p:cNvSpPr>
          <p:nvPr/>
        </p:nvSpPr>
        <p:spPr bwMode="auto">
          <a:xfrm>
            <a:off x="740229" y="5635744"/>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Executes competitive markets for reliability services </a:t>
            </a:r>
            <a:endParaRPr lang="en-US" sz="2000" dirty="0">
              <a:latin typeface="+mn-lt"/>
            </a:endParaRPr>
          </a:p>
        </p:txBody>
      </p:sp>
      <p:pic>
        <p:nvPicPr>
          <p:cNvPr id="60421" name="Picture 19" descr="Transmission"/>
          <p:cNvPicPr>
            <a:picLocks noChangeAspect="1" noChangeArrowheads="1"/>
          </p:cNvPicPr>
          <p:nvPr>
            <p:custDataLst>
              <p:tags r:id="rId2"/>
            </p:custDataLst>
          </p:nvPr>
        </p:nvPicPr>
        <p:blipFill>
          <a:blip r:embed="rId5" cstate="print"/>
          <a:srcRect/>
          <a:stretch>
            <a:fillRect/>
          </a:stretch>
        </p:blipFill>
        <p:spPr bwMode="auto">
          <a:xfrm>
            <a:off x="1130300" y="3875088"/>
            <a:ext cx="6894513" cy="984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17819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Introductions, Roles and Responsibilities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00652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Customer Registration</a:t>
            </a:r>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
        <p:nvSpPr>
          <p:cNvPr id="163" name="AutoShape 44"/>
          <p:cNvSpPr>
            <a:spLocks noChangeArrowheads="1"/>
          </p:cNvSpPr>
          <p:nvPr/>
        </p:nvSpPr>
        <p:spPr bwMode="auto">
          <a:xfrm>
            <a:off x="608280" y="3186511"/>
            <a:ext cx="3112395"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ERCOT facilitates registration and switching of Retail Customers</a:t>
            </a:r>
            <a:endParaRPr lang="en-US" sz="2000" b="0" dirty="0">
              <a:solidFill>
                <a:prstClr val="black"/>
              </a:solidFill>
              <a:latin typeface="Calibri"/>
            </a:endParaRPr>
          </a:p>
        </p:txBody>
      </p:sp>
      <p:pic>
        <p:nvPicPr>
          <p:cNvPr id="19" name="Picture 45" descr="house.png"/>
          <p:cNvPicPr>
            <a:picLocks noChangeAspect="1"/>
          </p:cNvPicPr>
          <p:nvPr/>
        </p:nvPicPr>
        <p:blipFill>
          <a:blip r:embed="rId3" cstate="print"/>
          <a:srcRect/>
          <a:stretch>
            <a:fillRect/>
          </a:stretch>
        </p:blipFill>
        <p:spPr bwMode="auto">
          <a:xfrm>
            <a:off x="4361260" y="552161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3" cstate="print"/>
          <a:srcRect/>
          <a:stretch>
            <a:fillRect/>
          </a:stretch>
        </p:blipFill>
        <p:spPr bwMode="auto">
          <a:xfrm>
            <a:off x="5936175" y="5521610"/>
            <a:ext cx="904875" cy="750888"/>
          </a:xfrm>
          <a:prstGeom prst="rect">
            <a:avLst/>
          </a:prstGeom>
          <a:noFill/>
          <a:ln w="9525">
            <a:noFill/>
            <a:miter lim="800000"/>
            <a:headEnd/>
            <a:tailEnd/>
          </a:ln>
        </p:spPr>
      </p:pic>
      <p:pic>
        <p:nvPicPr>
          <p:cNvPr id="21" name="Picture 45" descr="house.png"/>
          <p:cNvPicPr>
            <a:picLocks noChangeAspect="1"/>
          </p:cNvPicPr>
          <p:nvPr/>
        </p:nvPicPr>
        <p:blipFill>
          <a:blip r:embed="rId3" cstate="print"/>
          <a:srcRect/>
          <a:stretch>
            <a:fillRect/>
          </a:stretch>
        </p:blipFill>
        <p:spPr bwMode="auto">
          <a:xfrm>
            <a:off x="7457273" y="5521610"/>
            <a:ext cx="904875" cy="750888"/>
          </a:xfrm>
          <a:prstGeom prst="rect">
            <a:avLst/>
          </a:prstGeom>
          <a:noFill/>
          <a:ln w="9525">
            <a:noFill/>
            <a:miter lim="800000"/>
            <a:headEnd/>
            <a:tailEnd/>
          </a:ln>
        </p:spPr>
      </p:pic>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cxnSp>
        <p:nvCxnSpPr>
          <p:cNvPr id="42" name="Elbow Connector 41"/>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385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Wholesale Market Settlement</a:t>
            </a:r>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6" name="Rectangle 145"/>
          <p:cNvSpPr/>
          <p:nvPr/>
        </p:nvSpPr>
        <p:spPr>
          <a:xfrm>
            <a:off x="1058588" y="563757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Meter Data </a:t>
            </a:r>
            <a:endParaRPr lang="en-US" sz="1800" b="0" dirty="0">
              <a:solidFill>
                <a:prstClr val="white"/>
              </a:solidFill>
            </a:endParaRPr>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3" name="Elbow Connector 2"/>
          <p:cNvCxnSpPr>
            <a:stCxn id="18" idx="0"/>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 idx="0"/>
            <a:endCxn id="147" idx="2"/>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pic>
        <p:nvPicPr>
          <p:cNvPr id="18"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86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7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712"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058588" y="501803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Losses</a:t>
            </a:r>
            <a:endParaRPr lang="en-US" sz="1800" b="0" dirty="0">
              <a:solidFill>
                <a:prstClr val="white"/>
              </a:solidFill>
            </a:endParaRPr>
          </a:p>
        </p:txBody>
      </p:sp>
      <p:sp>
        <p:nvSpPr>
          <p:cNvPr id="26" name="Rectangle 25"/>
          <p:cNvSpPr/>
          <p:nvPr/>
        </p:nvSpPr>
        <p:spPr>
          <a:xfrm>
            <a:off x="1058588" y="4401852"/>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Unaccounted For Energy (UFE)</a:t>
            </a:r>
            <a:endParaRPr lang="en-US" sz="1800" b="0" dirty="0">
              <a:solidFill>
                <a:prstClr val="white"/>
              </a:solidFill>
            </a:endParaRPr>
          </a:p>
        </p:txBody>
      </p:sp>
      <p:cxnSp>
        <p:nvCxnSpPr>
          <p:cNvPr id="30" name="Straight Arrow Connector 29"/>
          <p:cNvCxnSpPr>
            <a:stCxn id="26" idx="0"/>
          </p:cNvCxnSpPr>
          <p:nvPr/>
        </p:nvCxnSpPr>
        <p:spPr>
          <a:xfrm flipV="1">
            <a:off x="2034901" y="2933111"/>
            <a:ext cx="0" cy="1468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5845" y="2272189"/>
            <a:ext cx="3358111"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Adjusted Metered Load (QSE)</a:t>
            </a:r>
            <a:endParaRPr lang="en-US" sz="1800" b="0" dirty="0">
              <a:solidFill>
                <a:prstClr val="white"/>
              </a:solidFill>
            </a:endParaRPr>
          </a:p>
        </p:txBody>
      </p:sp>
      <p:pic>
        <p:nvPicPr>
          <p:cNvPr id="33" name="Picture 45" descr="house.png"/>
          <p:cNvPicPr>
            <a:picLocks noChangeAspect="1"/>
          </p:cNvPicPr>
          <p:nvPr/>
        </p:nvPicPr>
        <p:blipFill>
          <a:blip r:embed="rId4" cstate="print"/>
          <a:srcRect/>
          <a:stretch>
            <a:fillRect/>
          </a:stretch>
        </p:blipFill>
        <p:spPr bwMode="auto">
          <a:xfrm>
            <a:off x="4361260" y="5521610"/>
            <a:ext cx="904875" cy="750888"/>
          </a:xfrm>
          <a:prstGeom prst="rect">
            <a:avLst/>
          </a:prstGeom>
          <a:noFill/>
          <a:ln w="9525">
            <a:noFill/>
            <a:miter lim="800000"/>
            <a:headEnd/>
            <a:tailEnd/>
          </a:ln>
        </p:spPr>
      </p:pic>
      <p:pic>
        <p:nvPicPr>
          <p:cNvPr id="34" name="Picture 45" descr="house.png"/>
          <p:cNvPicPr>
            <a:picLocks noChangeAspect="1"/>
          </p:cNvPicPr>
          <p:nvPr/>
        </p:nvPicPr>
        <p:blipFill>
          <a:blip r:embed="rId4" cstate="print"/>
          <a:srcRect/>
          <a:stretch>
            <a:fillRect/>
          </a:stretch>
        </p:blipFill>
        <p:spPr bwMode="auto">
          <a:xfrm>
            <a:off x="5936175" y="5521610"/>
            <a:ext cx="904875" cy="750888"/>
          </a:xfrm>
          <a:prstGeom prst="rect">
            <a:avLst/>
          </a:prstGeom>
          <a:noFill/>
          <a:ln w="9525">
            <a:noFill/>
            <a:miter lim="800000"/>
            <a:headEnd/>
            <a:tailEnd/>
          </a:ln>
        </p:spPr>
      </p:pic>
      <p:pic>
        <p:nvPicPr>
          <p:cNvPr id="36" name="Picture 45" descr="house.png"/>
          <p:cNvPicPr>
            <a:picLocks noChangeAspect="1"/>
          </p:cNvPicPr>
          <p:nvPr/>
        </p:nvPicPr>
        <p:blipFill>
          <a:blip r:embed="rId4" cstate="print"/>
          <a:srcRect/>
          <a:stretch>
            <a:fillRect/>
          </a:stretch>
        </p:blipFill>
        <p:spPr bwMode="auto">
          <a:xfrm>
            <a:off x="7457111" y="5521610"/>
            <a:ext cx="904875" cy="750888"/>
          </a:xfrm>
          <a:prstGeom prst="rect">
            <a:avLst/>
          </a:prstGeom>
          <a:noFill/>
          <a:ln w="9525">
            <a:noFill/>
            <a:miter lim="800000"/>
            <a:headEnd/>
            <a:tailEnd/>
          </a:ln>
        </p:spPr>
      </p:pic>
      <p:cxnSp>
        <p:nvCxnSpPr>
          <p:cNvPr id="25" name="Elbow Connector 2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wipe(down)">
                                      <p:cBhvr>
                                        <p:cTn id="18" dur="5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4" grpId="0" animBg="1"/>
      <p:bldP spid="26"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Maintain Retail Customers</a:t>
            </a:r>
            <a:endParaRPr lang="en-US" dirty="0"/>
          </a:p>
          <a:p>
            <a:pPr marL="342900" indent="-342900">
              <a:buFont typeface="Arial" panose="020B0604020202020204" pitchFamily="34" charset="0"/>
              <a:buChar char="•"/>
            </a:pPr>
            <a:r>
              <a:rPr lang="en-US" b="0" dirty="0"/>
              <a:t>Negotiate competitive contracts with Retail Customers</a:t>
            </a:r>
          </a:p>
          <a:p>
            <a:pPr marL="342900" indent="-342900">
              <a:buFont typeface="Arial" panose="020B0604020202020204" pitchFamily="34" charset="0"/>
              <a:buChar char="•"/>
            </a:pPr>
            <a:r>
              <a:rPr lang="en-US" b="0" dirty="0"/>
              <a:t>Manage Retail Customer’s ESI IDs</a:t>
            </a:r>
          </a:p>
          <a:p>
            <a:pPr marL="342900" indent="-342900">
              <a:buFont typeface="Arial" panose="020B0604020202020204" pitchFamily="34" charset="0"/>
              <a:buChar char="•"/>
            </a:pPr>
            <a:r>
              <a:rPr lang="en-US" b="0" dirty="0"/>
              <a:t>Provide Retail Customer contact information to </a:t>
            </a:r>
            <a:r>
              <a:rPr lang="en-US" b="0" dirty="0" smtClean="0"/>
              <a:t>TDSP</a:t>
            </a:r>
            <a:endParaRPr lang="en-US" b="0"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800" y="4479141"/>
            <a:ext cx="1877184" cy="1877184"/>
          </a:xfrm>
          <a:prstGeom prst="rect">
            <a:avLst/>
          </a:prstGeom>
        </p:spPr>
      </p:pic>
      <p:grpSp>
        <p:nvGrpSpPr>
          <p:cNvPr id="31" name="Group 30"/>
          <p:cNvGrpSpPr/>
          <p:nvPr/>
        </p:nvGrpSpPr>
        <p:grpSpPr>
          <a:xfrm>
            <a:off x="3124200" y="3629025"/>
            <a:ext cx="2877031" cy="2295738"/>
            <a:chOff x="3553583" y="3605377"/>
            <a:chExt cx="2877031" cy="2295738"/>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583" y="3605377"/>
              <a:ext cx="2877031" cy="2295738"/>
            </a:xfrm>
            <a:prstGeom prst="rect">
              <a:avLst/>
            </a:prstGeom>
          </p:spPr>
        </p:pic>
        <p:pic>
          <p:nvPicPr>
            <p:cNvPr id="26" name="Picture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098" y="4125545"/>
              <a:ext cx="1524000" cy="1255402"/>
            </a:xfrm>
            <a:prstGeom prst="rect">
              <a:avLst/>
            </a:prstGeom>
          </p:spPr>
        </p:pic>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414" y="4572000"/>
            <a:ext cx="2604646" cy="1744047"/>
          </a:xfrm>
          <a:prstGeom prst="rect">
            <a:avLst/>
          </a:prstGeom>
        </p:spPr>
      </p:pic>
    </p:spTree>
    <p:extLst>
      <p:ext uri="{BB962C8B-B14F-4D97-AF65-F5344CB8AC3E}">
        <p14:creationId xmlns:p14="http://schemas.microsoft.com/office/powerpoint/2010/main" val="20565091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Financial Responsibilities</a:t>
            </a:r>
            <a:endParaRPr lang="en-US" dirty="0"/>
          </a:p>
          <a:p>
            <a:pPr marL="342900" indent="-342900">
              <a:buFont typeface="Arial" panose="020B0604020202020204" pitchFamily="34" charset="0"/>
              <a:buChar char="•"/>
            </a:pPr>
            <a:r>
              <a:rPr lang="en-US" b="0" dirty="0" smtClean="0"/>
              <a:t>Pay </a:t>
            </a:r>
            <a:r>
              <a:rPr lang="en-US" b="0" dirty="0"/>
              <a:t>and/or Dispute </a:t>
            </a:r>
            <a:r>
              <a:rPr lang="en-US" b="0" dirty="0" smtClean="0"/>
              <a:t>invoices</a:t>
            </a:r>
          </a:p>
          <a:p>
            <a:pPr marL="628650" lvl="1" indent="-342900">
              <a:buFont typeface="Arial" panose="020B0604020202020204" pitchFamily="34" charset="0"/>
              <a:buChar char="•"/>
            </a:pPr>
            <a:r>
              <a:rPr lang="en-US" b="0" dirty="0" smtClean="0"/>
              <a:t>QSE </a:t>
            </a:r>
            <a:r>
              <a:rPr lang="en-US" b="0" dirty="0"/>
              <a:t>for wholesale power costs</a:t>
            </a:r>
          </a:p>
          <a:p>
            <a:pPr marL="628650" lvl="1" indent="-342900">
              <a:buFont typeface="Arial" panose="020B0604020202020204" pitchFamily="34" charset="0"/>
              <a:buChar char="•"/>
            </a:pPr>
            <a:r>
              <a:rPr lang="en-US" b="0" dirty="0"/>
              <a:t>TDSPs for </a:t>
            </a:r>
            <a:r>
              <a:rPr lang="en-US" b="0" dirty="0" smtClean="0"/>
              <a:t>delivery costs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b="0" dirty="0" smtClean="0"/>
              <a:t>Invoice Retail Customers for their monthly usage</a:t>
            </a:r>
          </a:p>
        </p:txBody>
      </p:sp>
      <p:pic>
        <p:nvPicPr>
          <p:cNvPr id="16"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389" y="4801434"/>
            <a:ext cx="2286000" cy="14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27550"/>
            <a:ext cx="1248654" cy="154942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336" y="1443724"/>
            <a:ext cx="1048053" cy="138838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095" y="4634823"/>
            <a:ext cx="1934705" cy="182722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361" y="3352800"/>
            <a:ext cx="926878" cy="46167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425" y="2514600"/>
            <a:ext cx="931927" cy="670706"/>
          </a:xfrm>
          <a:prstGeom prst="rect">
            <a:avLst/>
          </a:prstGeom>
        </p:spPr>
      </p:pic>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Forensic Responsibilities</a:t>
            </a:r>
            <a:endParaRPr lang="en-US" dirty="0"/>
          </a:p>
          <a:p>
            <a:pPr marL="342900" indent="-342900">
              <a:buFont typeface="Arial" panose="020B0604020202020204" pitchFamily="34" charset="0"/>
              <a:buChar char="•"/>
            </a:pPr>
            <a:r>
              <a:rPr lang="en-US" b="0" dirty="0" smtClean="0"/>
              <a:t>Work with TDSPs and other REPs to resolve Inadvertent Gains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Physical Operational Responsibilities</a:t>
            </a:r>
          </a:p>
          <a:p>
            <a:pPr marL="342900" indent="-342900">
              <a:buFont typeface="Arial" panose="020B0604020202020204" pitchFamily="34" charset="0"/>
              <a:buChar char="•"/>
            </a:pPr>
            <a:r>
              <a:rPr lang="en-US" b="0" dirty="0" smtClean="0"/>
              <a:t>Physically connect customer premise to ERCOT grid</a:t>
            </a:r>
          </a:p>
          <a:p>
            <a:pPr marL="342900" indent="-342900">
              <a:buFont typeface="Arial" panose="020B0604020202020204" pitchFamily="34" charset="0"/>
              <a:buChar char="•"/>
            </a:pPr>
            <a:r>
              <a:rPr lang="en-US" b="0" dirty="0"/>
              <a:t>Maintain metering systems at customer Premises</a:t>
            </a:r>
          </a:p>
          <a:p>
            <a:pPr marL="342900" indent="-342900">
              <a:buFont typeface="Arial" panose="020B0604020202020204" pitchFamily="34" charset="0"/>
              <a:buChar char="•"/>
            </a:pPr>
            <a:r>
              <a:rPr lang="en-US" b="0" dirty="0" smtClean="0"/>
              <a:t>Resolve Power </a:t>
            </a:r>
            <a:r>
              <a:rPr lang="en-US" b="0" dirty="0"/>
              <a:t>Outages </a:t>
            </a:r>
            <a:endParaRPr lang="en-US" b="0" dirty="0" smtClean="0"/>
          </a:p>
          <a:p>
            <a:endParaRPr lang="en-US" dirty="0"/>
          </a:p>
        </p:txBody>
      </p:sp>
      <p:pic>
        <p:nvPicPr>
          <p:cNvPr id="9" name="Picture 19" descr="Transmission"/>
          <p:cNvPicPr>
            <a:picLocks noChangeAspect="1" noChangeArrowheads="1"/>
          </p:cNvPicPr>
          <p:nvPr>
            <p:custDataLst>
              <p:tags r:id="rId1"/>
            </p:custDataLst>
          </p:nvPr>
        </p:nvPicPr>
        <p:blipFill>
          <a:blip r:embed="rId3" cstate="print"/>
          <a:srcRect/>
          <a:stretch>
            <a:fillRect/>
          </a:stretch>
        </p:blipFill>
        <p:spPr bwMode="auto">
          <a:xfrm>
            <a:off x="1219200" y="5257800"/>
            <a:ext cx="6894513" cy="984250"/>
          </a:xfrm>
          <a:prstGeom prst="rect">
            <a:avLst/>
          </a:prstGeom>
          <a:noFill/>
          <a:ln w="9525">
            <a:noFill/>
            <a:miter lim="800000"/>
            <a:headEnd/>
            <a:tailEnd/>
          </a:ln>
        </p:spPr>
      </p:pic>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Retail Operational Responsibilities</a:t>
            </a:r>
          </a:p>
          <a:p>
            <a:pPr marL="342900" indent="-342900">
              <a:buFont typeface="Arial" panose="020B0604020202020204" pitchFamily="34" charset="0"/>
              <a:buChar char="•"/>
            </a:pPr>
            <a:r>
              <a:rPr lang="en-US" b="0" dirty="0" smtClean="0"/>
              <a:t>Establish ESI IDs</a:t>
            </a:r>
          </a:p>
          <a:p>
            <a:pPr marL="342900" indent="-342900">
              <a:buFont typeface="Arial" panose="020B0604020202020204" pitchFamily="34" charset="0"/>
              <a:buChar char="•"/>
            </a:pPr>
            <a:r>
              <a:rPr lang="en-US" b="0" dirty="0" smtClean="0"/>
              <a:t>Execute Enrollments and Service Order Requests </a:t>
            </a:r>
            <a:br>
              <a:rPr lang="en-US" b="0" dirty="0" smtClean="0"/>
            </a:br>
            <a:r>
              <a:rPr lang="en-US" b="0" dirty="0" smtClean="0"/>
              <a:t>from REPs</a:t>
            </a:r>
            <a:endParaRPr lang="en-US" b="0" dirty="0"/>
          </a:p>
          <a:p>
            <a:pPr marL="342900" indent="-342900">
              <a:buFont typeface="Arial" panose="020B0604020202020204" pitchFamily="34" charset="0"/>
              <a:buChar char="•"/>
            </a:pPr>
            <a:r>
              <a:rPr lang="en-US" b="0" dirty="0" smtClean="0"/>
              <a:t>Provide ESI ID usage data </a:t>
            </a:r>
            <a:br>
              <a:rPr lang="en-US" b="0" dirty="0" smtClean="0"/>
            </a:br>
            <a:r>
              <a:rPr lang="en-US" b="0" dirty="0" smtClean="0"/>
              <a:t>for ERCOT Settlements </a:t>
            </a:r>
            <a:br>
              <a:rPr lang="en-US" b="0" dirty="0" smtClean="0"/>
            </a:br>
            <a:r>
              <a:rPr lang="en-US" b="0" dirty="0" smtClean="0"/>
              <a:t>and REP Billing</a:t>
            </a:r>
            <a:endParaRPr lang="en-US" b="0" dirty="0"/>
          </a:p>
        </p:txBody>
      </p:sp>
      <p:sp>
        <p:nvSpPr>
          <p:cNvPr id="5" name="Rectangle 4"/>
          <p:cNvSpPr/>
          <p:nvPr/>
        </p:nvSpPr>
        <p:spPr>
          <a:xfrm>
            <a:off x="4914512"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cxnSp>
        <p:nvCxnSpPr>
          <p:cNvPr id="9" name="Elbow Connector 8"/>
          <p:cNvCxnSpPr/>
          <p:nvPr/>
        </p:nvCxnSpPr>
        <p:spPr>
          <a:xfrm rot="16200000" flipV="1">
            <a:off x="4643199"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8225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a:stCxn id="18" idx="0"/>
          </p:cNvCxnSpPr>
          <p:nvPr/>
        </p:nvCxnSpPr>
        <p:spPr>
          <a:xfrm rot="16200000" flipV="1">
            <a:off x="5808277" y="4379679"/>
            <a:ext cx="1431687" cy="85217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7732073"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8" idx="0"/>
          </p:cNvCxnSpPr>
          <p:nvPr/>
        </p:nvCxnSpPr>
        <p:spPr>
          <a:xfrm rot="5400000" flipH="1" flipV="1">
            <a:off x="6580497" y="4455775"/>
            <a:ext cx="1435546" cy="69612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4"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45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37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house.png"/>
          <p:cNvPicPr>
            <a:picLocks noChangeAspect="1"/>
          </p:cNvPicPr>
          <p:nvPr/>
        </p:nvPicPr>
        <p:blipFill>
          <a:blip r:embed="rId3" cstate="print"/>
          <a:srcRect/>
          <a:stretch>
            <a:fillRect/>
          </a:stretch>
        </p:blipFill>
        <p:spPr bwMode="auto">
          <a:xfrm>
            <a:off x="4922855" y="5521610"/>
            <a:ext cx="904875" cy="750888"/>
          </a:xfrm>
          <a:prstGeom prst="rect">
            <a:avLst/>
          </a:prstGeom>
          <a:noFill/>
          <a:ln w="9525">
            <a:noFill/>
            <a:miter lim="800000"/>
            <a:headEnd/>
            <a:tailEnd/>
          </a:ln>
        </p:spPr>
      </p:pic>
      <p:pic>
        <p:nvPicPr>
          <p:cNvPr id="18" name="Picture 45" descr="house.png"/>
          <p:cNvPicPr>
            <a:picLocks noChangeAspect="1"/>
          </p:cNvPicPr>
          <p:nvPr/>
        </p:nvPicPr>
        <p:blipFill>
          <a:blip r:embed="rId3" cstate="print"/>
          <a:srcRect/>
          <a:stretch>
            <a:fillRect/>
          </a:stretch>
        </p:blipFill>
        <p:spPr bwMode="auto">
          <a:xfrm>
            <a:off x="6497770" y="552161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3" cstate="print"/>
          <a:srcRect/>
          <a:stretch>
            <a:fillRect/>
          </a:stretch>
        </p:blipFill>
        <p:spPr bwMode="auto">
          <a:xfrm>
            <a:off x="8018706" y="5521610"/>
            <a:ext cx="904875" cy="750888"/>
          </a:xfrm>
          <a:prstGeom prst="rect">
            <a:avLst/>
          </a:prstGeom>
          <a:noFill/>
          <a:ln w="9525">
            <a:noFill/>
            <a:miter lim="800000"/>
            <a:headEnd/>
            <a:tailEnd/>
          </a:ln>
        </p:spPr>
      </p:pic>
    </p:spTree>
    <p:extLst>
      <p:ext uri="{BB962C8B-B14F-4D97-AF65-F5344CB8AC3E}">
        <p14:creationId xmlns:p14="http://schemas.microsoft.com/office/powerpoint/2010/main" val="2861027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2000"/>
                            </p:stCondLst>
                            <p:childTnLst>
                              <p:par>
                                <p:cTn id="42" presetID="10" presetClass="exit" presetSubtype="0" fill="hold" nodeType="after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500"/>
                                        <p:tgtEl>
                                          <p:spTgt spid="4">
                                            <p:txEl>
                                              <p:pRg st="3" end="3"/>
                                            </p:txEl>
                                          </p:spTgt>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The anatomy of an ESI ID</a:t>
            </a:r>
          </a:p>
          <a:p>
            <a:pPr algn="ctr">
              <a:spcBef>
                <a:spcPts val="1800"/>
              </a:spcBef>
            </a:pPr>
            <a:r>
              <a:rPr lang="en-US" sz="4000" dirty="0" smtClean="0">
                <a:latin typeface="Orator Std" pitchFamily="49" charset="0"/>
                <a:ea typeface="Verdana" panose="020B0604030504040204" pitchFamily="34" charset="0"/>
                <a:cs typeface="Verdana" panose="020B0604030504040204" pitchFamily="34" charset="0"/>
              </a:rPr>
              <a:t>10xxxxxzzz..zz</a:t>
            </a:r>
            <a:endParaRPr lang="en-US" sz="4000" dirty="0" smtClean="0">
              <a:latin typeface="Orator Std" pitchFamily="49" charset="0"/>
              <a:ea typeface="Verdana" panose="020B0604030504040204" pitchFamily="34" charset="0"/>
              <a:cs typeface="Verdana" panose="020B0604030504040204" pitchFamily="34" charset="0"/>
            </a:endParaRPr>
          </a:p>
          <a:p>
            <a:endParaRPr lang="en-US" b="0" dirty="0" smtClean="0"/>
          </a:p>
          <a:p>
            <a:r>
              <a:rPr lang="en-US" b="0" dirty="0" smtClean="0"/>
              <a:t>Where</a:t>
            </a:r>
            <a:r>
              <a:rPr lang="en-US" b="0" dirty="0" smtClean="0"/>
              <a:t>:</a:t>
            </a:r>
          </a:p>
          <a:p>
            <a:pPr marL="2743200" indent="-2743200"/>
            <a:r>
              <a:rPr lang="en-US" sz="3600" dirty="0">
                <a:solidFill>
                  <a:prstClr val="black"/>
                </a:solidFill>
                <a:latin typeface="Orator Std" pitchFamily="49" charset="0"/>
                <a:ea typeface="Verdana" panose="020B0604030504040204" pitchFamily="34" charset="0"/>
                <a:cs typeface="Verdana" panose="020B0604030504040204" pitchFamily="34" charset="0"/>
              </a:rPr>
              <a:t>10</a:t>
            </a:r>
            <a:r>
              <a:rPr lang="en-US" b="0" dirty="0" smtClean="0"/>
              <a:t>	Placeholder for future</a:t>
            </a:r>
            <a:endParaRPr lang="en-US" b="0" dirty="0"/>
          </a:p>
          <a:p>
            <a:pPr marL="2743200" indent="-2743200"/>
            <a:r>
              <a:rPr lang="en-US" sz="3600" dirty="0" smtClean="0">
                <a:solidFill>
                  <a:prstClr val="black"/>
                </a:solidFill>
                <a:latin typeface="Orator Std" pitchFamily="49" charset="0"/>
                <a:ea typeface="Verdana" panose="020B0604030504040204" pitchFamily="34" charset="0"/>
                <a:cs typeface="Verdana" panose="020B0604030504040204" pitchFamily="34" charset="0"/>
              </a:rPr>
              <a:t>xxxxx</a:t>
            </a:r>
            <a:r>
              <a:rPr lang="en-US" sz="4000" dirty="0" smtClean="0">
                <a:solidFill>
                  <a:prstClr val="black"/>
                </a:solidFill>
                <a:latin typeface="Orator Std" pitchFamily="49" charset="0"/>
                <a:ea typeface="Verdana" panose="020B0604030504040204" pitchFamily="34" charset="0"/>
                <a:cs typeface="Verdana" panose="020B0604030504040204" pitchFamily="34" charset="0"/>
              </a:rPr>
              <a:t>	</a:t>
            </a:r>
            <a:r>
              <a:rPr lang="en-US" b="0" dirty="0" smtClean="0"/>
              <a:t>Five digit TDSP Code</a:t>
            </a:r>
            <a:endParaRPr lang="en-US" b="0" dirty="0"/>
          </a:p>
          <a:p>
            <a:pPr marL="2743200" indent="-2743200"/>
            <a:r>
              <a:rPr lang="en-US" sz="3600" dirty="0" err="1" smtClean="0">
                <a:solidFill>
                  <a:prstClr val="black"/>
                </a:solidFill>
                <a:latin typeface="Orator Std" pitchFamily="49" charset="0"/>
                <a:ea typeface="Verdana" panose="020B0604030504040204" pitchFamily="34" charset="0"/>
                <a:cs typeface="Verdana" panose="020B0604030504040204" pitchFamily="34" charset="0"/>
              </a:rPr>
              <a:t>zzz</a:t>
            </a:r>
            <a:r>
              <a:rPr lang="en-US" sz="3600" dirty="0" smtClean="0">
                <a:solidFill>
                  <a:prstClr val="black"/>
                </a:solidFill>
                <a:latin typeface="Orator Std" pitchFamily="49" charset="0"/>
                <a:ea typeface="Verdana" panose="020B0604030504040204" pitchFamily="34" charset="0"/>
                <a:cs typeface="Verdana" panose="020B0604030504040204" pitchFamily="34" charset="0"/>
              </a:rPr>
              <a:t>..</a:t>
            </a:r>
            <a:r>
              <a:rPr lang="en-US" sz="3600" dirty="0" err="1" smtClean="0">
                <a:solidFill>
                  <a:prstClr val="black"/>
                </a:solidFill>
                <a:latin typeface="Orator Std" pitchFamily="49" charset="0"/>
                <a:ea typeface="Verdana" panose="020B0604030504040204" pitchFamily="34" charset="0"/>
                <a:cs typeface="Verdana" panose="020B0604030504040204" pitchFamily="34" charset="0"/>
              </a:rPr>
              <a:t>zz</a:t>
            </a:r>
            <a:r>
              <a:rPr lang="en-US" sz="3600" dirty="0" smtClean="0">
                <a:solidFill>
                  <a:prstClr val="black"/>
                </a:solidFill>
                <a:latin typeface="Orator Std" pitchFamily="49" charset="0"/>
                <a:ea typeface="Verdana" panose="020B0604030504040204" pitchFamily="34" charset="0"/>
                <a:cs typeface="Verdana" panose="020B0604030504040204" pitchFamily="34" charset="0"/>
              </a:rPr>
              <a:t> </a:t>
            </a:r>
            <a:r>
              <a:rPr lang="en-US" sz="4000" b="0" dirty="0" smtClean="0"/>
              <a:t>	</a:t>
            </a:r>
            <a:r>
              <a:rPr lang="en-US" b="0" dirty="0" smtClean="0"/>
              <a:t>Up to 29 alphanumeric characters assigned by TDSP</a:t>
            </a:r>
            <a:endParaRPr lang="en-US" b="0" dirty="0"/>
          </a:p>
          <a:p>
            <a:endParaRPr lang="en-US" b="0" dirty="0">
              <a:latin typeface="Orator Std" pitchFamily="49" charset="0"/>
            </a:endParaRPr>
          </a:p>
        </p:txBody>
      </p:sp>
    </p:spTree>
    <p:extLst>
      <p:ext uri="{BB962C8B-B14F-4D97-AF65-F5344CB8AC3E}">
        <p14:creationId xmlns:p14="http://schemas.microsoft.com/office/powerpoint/2010/main" val="44572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rgbClr val="A5A5A5"/>
                                      </p:to>
                                    </p:animClr>
                                    <p:animClr clrSpc="rgb" dir="cw">
                                      <p:cBhvr>
                                        <p:cTn id="7" dur="500" fill="hold"/>
                                        <p:tgtEl>
                                          <p:spTgt spid="4">
                                            <p:txEl>
                                              <p:pRg st="4" end="4"/>
                                            </p:txEl>
                                          </p:spTgt>
                                        </p:tgtEl>
                                        <p:attrNameLst>
                                          <p:attrName>fillcolor</p:attrName>
                                        </p:attrNameLst>
                                      </p:cBhvr>
                                      <p:to>
                                        <a:srgbClr val="A5A5A5"/>
                                      </p:to>
                                    </p:animClr>
                                    <p:set>
                                      <p:cBhvr>
                                        <p:cTn id="8" dur="500" fill="hold"/>
                                        <p:tgtEl>
                                          <p:spTgt spid="4">
                                            <p:txEl>
                                              <p:pRg st="4" end="4"/>
                                            </p:txEl>
                                          </p:spTgt>
                                        </p:tgtEl>
                                        <p:attrNameLst>
                                          <p:attrName>fill.type</p:attrName>
                                        </p:attrNameLst>
                                      </p:cBhvr>
                                      <p:to>
                                        <p:strVal val="solid"/>
                                      </p:to>
                                    </p:set>
                                    <p:set>
                                      <p:cBhvr>
                                        <p:cTn id="9" dur="500" fill="hold"/>
                                        <p:tgtEl>
                                          <p:spTgt spid="4">
                                            <p:txEl>
                                              <p:pRg st="4" end="4"/>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6" end="6"/>
                                            </p:txEl>
                                          </p:spTgt>
                                        </p:tgtEl>
                                        <p:attrNameLst>
                                          <p:attrName>style.color</p:attrName>
                                        </p:attrNameLst>
                                      </p:cBhvr>
                                      <p:to>
                                        <a:srgbClr val="A5A5A5"/>
                                      </p:to>
                                    </p:animClr>
                                    <p:animClr clrSpc="rgb" dir="cw">
                                      <p:cBhvr>
                                        <p:cTn id="12" dur="500" fill="hold"/>
                                        <p:tgtEl>
                                          <p:spTgt spid="4">
                                            <p:txEl>
                                              <p:pRg st="6" end="6"/>
                                            </p:txEl>
                                          </p:spTgt>
                                        </p:tgtEl>
                                        <p:attrNameLst>
                                          <p:attrName>fillcolor</p:attrName>
                                        </p:attrNameLst>
                                      </p:cBhvr>
                                      <p:to>
                                        <a:srgbClr val="A5A5A5"/>
                                      </p:to>
                                    </p:animClr>
                                    <p:set>
                                      <p:cBhvr>
                                        <p:cTn id="13" dur="500" fill="hold"/>
                                        <p:tgtEl>
                                          <p:spTgt spid="4">
                                            <p:txEl>
                                              <p:pRg st="6" end="6"/>
                                            </p:txEl>
                                          </p:spTgt>
                                        </p:tgtEl>
                                        <p:attrNameLst>
                                          <p:attrName>fill.type</p:attrName>
                                        </p:attrNameLst>
                                      </p:cBhvr>
                                      <p:to>
                                        <p:strVal val="solid"/>
                                      </p:to>
                                    </p:set>
                                    <p:set>
                                      <p:cBhvr>
                                        <p:cTn id="14" dur="500" fill="hold"/>
                                        <p:tgtEl>
                                          <p:spTgt spid="4">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The anatomy of an ESI ID</a:t>
            </a:r>
          </a:p>
          <a:p>
            <a:pPr algn="ctr">
              <a:spcBef>
                <a:spcPts val="1800"/>
              </a:spcBef>
            </a:pPr>
            <a:r>
              <a:rPr lang="en-US" sz="4000" dirty="0" smtClean="0">
                <a:latin typeface="Orator Std" pitchFamily="49" charset="0"/>
                <a:ea typeface="Verdana" panose="020B0604030504040204" pitchFamily="34" charset="0"/>
                <a:cs typeface="Verdana" panose="020B0604030504040204" pitchFamily="34" charset="0"/>
              </a:rPr>
              <a:t>10xxxxxzzz..zz</a:t>
            </a:r>
            <a:endParaRPr lang="en-US" sz="4000" dirty="0" smtClean="0">
              <a:latin typeface="Orator Std" pitchFamily="49" charset="0"/>
              <a:ea typeface="Verdana" panose="020B0604030504040204" pitchFamily="34" charset="0"/>
              <a:cs typeface="Verdana" panose="020B0604030504040204" pitchFamily="34" charset="0"/>
            </a:endParaRPr>
          </a:p>
          <a:p>
            <a:endParaRPr lang="en-US" b="0" dirty="0" smtClean="0"/>
          </a:p>
          <a:p>
            <a:pPr marL="0" lvl="1" indent="0">
              <a:buNone/>
            </a:pPr>
            <a:r>
              <a:rPr lang="en-US" b="0" dirty="0" smtClean="0"/>
              <a:t>	</a:t>
            </a:r>
            <a:r>
              <a:rPr lang="en-US" sz="4000" b="0" dirty="0" smtClean="0"/>
              <a:t>	</a:t>
            </a:r>
            <a:endParaRPr lang="en-US" b="0" dirty="0">
              <a:latin typeface="Orator Std"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84557569"/>
              </p:ext>
            </p:extLst>
          </p:nvPr>
        </p:nvGraphicFramePr>
        <p:xfrm>
          <a:off x="1295400" y="2743200"/>
          <a:ext cx="6781800" cy="3733800"/>
        </p:xfrm>
        <a:graphic>
          <a:graphicData uri="http://schemas.openxmlformats.org/drawingml/2006/table">
            <a:tbl>
              <a:tblPr firstRow="1" bandRow="1">
                <a:tableStyleId>{5C22544A-7EE6-4342-B048-85BDC9FD1C3A}</a:tableStyleId>
              </a:tblPr>
              <a:tblGrid>
                <a:gridCol w="2025732"/>
                <a:gridCol w="4756068"/>
              </a:tblGrid>
              <a:tr h="373380">
                <a:tc>
                  <a:txBody>
                    <a:bodyPr/>
                    <a:lstStyle/>
                    <a:p>
                      <a:pPr algn="ctr"/>
                      <a:r>
                        <a:rPr lang="en-US" sz="1800" dirty="0" smtClean="0">
                          <a:latin typeface="Arial" panose="020B0604020202020204" pitchFamily="34" charset="0"/>
                          <a:cs typeface="Arial" panose="020B0604020202020204" pitchFamily="34" charset="0"/>
                        </a:rPr>
                        <a:t>XXXXX</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TDSP Name</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20404</a:t>
                      </a:r>
                      <a:endParaRPr lang="en-US" sz="1800" dirty="0">
                        <a:latin typeface="Arial" panose="020B0604020202020204" pitchFamily="34" charset="0"/>
                        <a:cs typeface="Arial" panose="020B0604020202020204" pitchFamily="34" charset="0"/>
                      </a:endParaRPr>
                    </a:p>
                  </a:txBody>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AEP TX North </a:t>
                      </a:r>
                    </a:p>
                  </a:txBody>
                  <a:tcPr/>
                </a:tc>
              </a:tr>
              <a:tr h="373380">
                <a:tc>
                  <a:txBody>
                    <a:bodyPr/>
                    <a:lstStyle/>
                    <a:p>
                      <a:pPr algn="ctr"/>
                      <a:r>
                        <a:rPr lang="en-US" sz="1800" dirty="0" smtClean="0">
                          <a:latin typeface="Arial" panose="020B0604020202020204" pitchFamily="34" charset="0"/>
                          <a:cs typeface="Arial" panose="020B0604020202020204" pitchFamily="34" charset="0"/>
                        </a:rPr>
                        <a:t>03278</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AEP TX Central</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08901</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CenterPoint</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17699</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Oncor</a:t>
                      </a:r>
                      <a:r>
                        <a:rPr lang="en-US" sz="1800" dirty="0" smtClean="0">
                          <a:latin typeface="Arial" panose="020B0604020202020204" pitchFamily="34" charset="0"/>
                          <a:cs typeface="Arial" panose="020B0604020202020204" pitchFamily="34" charset="0"/>
                        </a:rPr>
                        <a:t>/SESCO</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03109</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Sharyland</a:t>
                      </a:r>
                      <a:r>
                        <a:rPr lang="en-US" sz="1800" dirty="0" smtClean="0">
                          <a:latin typeface="Arial" panose="020B0604020202020204" pitchFamily="34" charset="0"/>
                          <a:cs typeface="Arial" panose="020B0604020202020204" pitchFamily="34" charset="0"/>
                        </a:rPr>
                        <a:t> Utilities</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17008</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Sharyland</a:t>
                      </a:r>
                      <a:r>
                        <a:rPr lang="en-US" sz="1800" dirty="0" smtClean="0">
                          <a:latin typeface="Arial" panose="020B0604020202020204" pitchFamily="34" charset="0"/>
                          <a:cs typeface="Arial" panose="020B0604020202020204" pitchFamily="34" charset="0"/>
                        </a:rPr>
                        <a:t> Utilities-McAllen</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13830</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Nueces Electric Coop </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44372</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Oncor</a:t>
                      </a:r>
                      <a:r>
                        <a:rPr lang="en-US" sz="1800" dirty="0" smtClean="0">
                          <a:latin typeface="Arial" panose="020B0604020202020204" pitchFamily="34" charset="0"/>
                          <a:cs typeface="Arial" panose="020B0604020202020204" pitchFamily="34" charset="0"/>
                        </a:rPr>
                        <a:t> Electric Delivery</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40051</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Texas New Mexico Power</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(TNMP)</a:t>
                      </a:r>
                      <a:endParaRPr lang="en-US" sz="1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156731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Financial Responsibilities</a:t>
            </a:r>
          </a:p>
          <a:p>
            <a:pPr marL="342900" indent="-342900">
              <a:buFont typeface="Arial" panose="020B0604020202020204" pitchFamily="34" charset="0"/>
              <a:buChar char="•"/>
            </a:pPr>
            <a:r>
              <a:rPr lang="en-US" b="0" dirty="0" smtClean="0"/>
              <a:t>Invoice REPs for delivery costs</a:t>
            </a:r>
          </a:p>
          <a:p>
            <a:endParaRPr lang="en-US" dirty="0"/>
          </a:p>
        </p:txBody>
      </p:sp>
      <p:pic>
        <p:nvPicPr>
          <p:cNvPr id="5" name="Picture 19" descr="Transmission"/>
          <p:cNvPicPr>
            <a:picLocks noChangeAspect="1" noChangeArrowheads="1"/>
          </p:cNvPicPr>
          <p:nvPr>
            <p:custDataLst>
              <p:tags r:id="rId1"/>
            </p:custDataLst>
          </p:nvPr>
        </p:nvPicPr>
        <p:blipFill rotWithShape="1">
          <a:blip r:embed="rId3" cstate="print"/>
          <a:srcRect l="14794"/>
          <a:stretch/>
        </p:blipFill>
        <p:spPr bwMode="auto">
          <a:xfrm>
            <a:off x="614433" y="4876800"/>
            <a:ext cx="8148567" cy="1365250"/>
          </a:xfrm>
          <a:prstGeom prst="rect">
            <a:avLst/>
          </a:prstGeom>
          <a:noFill/>
          <a:ln w="9525">
            <a:noFill/>
            <a:miter lim="800000"/>
            <a:headEnd/>
            <a:tailEnd/>
          </a:ln>
        </p:spPr>
      </p:pic>
      <p:sp>
        <p:nvSpPr>
          <p:cNvPr id="7" name="TextBox 6"/>
          <p:cNvSpPr txBox="1"/>
          <p:nvPr/>
        </p:nvSpPr>
        <p:spPr>
          <a:xfrm>
            <a:off x="843031" y="2322255"/>
            <a:ext cx="7691367" cy="2554545"/>
          </a:xfrm>
          <a:prstGeom prst="rect">
            <a:avLst/>
          </a:prstGeom>
          <a:noFill/>
          <a:ln>
            <a:solidFill>
              <a:srgbClr val="FF0000"/>
            </a:solidFill>
            <a:prstDash val="lgDashDotDot"/>
          </a:ln>
          <a:scene3d>
            <a:camera prst="perspectiveAbove"/>
            <a:lightRig rig="threePt" dir="t"/>
          </a:scene3d>
        </p:spPr>
        <p:txBody>
          <a:bodyPr wrap="square" rtlCol="0">
            <a:spAutoFit/>
          </a:bodyPr>
          <a:lstStyle/>
          <a:p>
            <a:r>
              <a:rPr lang="en-US" sz="2000" i="1" dirty="0" smtClean="0">
                <a:solidFill>
                  <a:srgbClr val="FF0000"/>
                </a:solidFill>
              </a:rPr>
              <a:t>Need some help here.  How is the best way to generalize for the target audience?</a:t>
            </a:r>
          </a:p>
          <a:p>
            <a:pPr marL="342900" indent="-342900">
              <a:buFont typeface="Arial" panose="020B0604020202020204" pitchFamily="34" charset="0"/>
              <a:buChar char="•"/>
            </a:pPr>
            <a:r>
              <a:rPr lang="en-US" sz="2000" i="1" dirty="0" smtClean="0">
                <a:solidFill>
                  <a:srgbClr val="FF0000"/>
                </a:solidFill>
              </a:rPr>
              <a:t>TSPs charge DSPs based on share of Load across 4-CP</a:t>
            </a:r>
          </a:p>
          <a:p>
            <a:pPr marL="342900" indent="-342900">
              <a:buFont typeface="Arial" panose="020B0604020202020204" pitchFamily="34" charset="0"/>
              <a:buChar char="•"/>
            </a:pPr>
            <a:r>
              <a:rPr lang="en-US" sz="2000" i="1" dirty="0" smtClean="0">
                <a:solidFill>
                  <a:srgbClr val="FF0000"/>
                </a:solidFill>
              </a:rPr>
              <a:t>DSPs charge LSEs (REPs, </a:t>
            </a:r>
            <a:r>
              <a:rPr lang="en-US" sz="2000" i="1" dirty="0" err="1" smtClean="0">
                <a:solidFill>
                  <a:srgbClr val="FF0000"/>
                </a:solidFill>
              </a:rPr>
              <a:t>Munis</a:t>
            </a:r>
            <a:r>
              <a:rPr lang="en-US" sz="2000" i="1" dirty="0" smtClean="0">
                <a:solidFill>
                  <a:srgbClr val="FF0000"/>
                </a:solidFill>
              </a:rPr>
              <a:t> and Co-ops) based on tariff derived from 4-CP related charges</a:t>
            </a:r>
          </a:p>
          <a:p>
            <a:pPr marL="800100" lvl="1" indent="-342900">
              <a:buFont typeface="Arial" panose="020B0604020202020204" pitchFamily="34" charset="0"/>
              <a:buChar char="•"/>
            </a:pPr>
            <a:r>
              <a:rPr lang="en-US" sz="2000" i="1" dirty="0" smtClean="0">
                <a:solidFill>
                  <a:srgbClr val="FF0000"/>
                </a:solidFill>
              </a:rPr>
              <a:t>Flat rate + discretionary charges</a:t>
            </a:r>
          </a:p>
          <a:p>
            <a:pPr marL="800100" lvl="1" indent="-342900">
              <a:buFont typeface="Arial" panose="020B0604020202020204" pitchFamily="34" charset="0"/>
              <a:buChar char="•"/>
            </a:pPr>
            <a:r>
              <a:rPr lang="en-US" sz="2000" i="1" dirty="0" smtClean="0">
                <a:solidFill>
                  <a:srgbClr val="FF0000"/>
                </a:solidFill>
              </a:rPr>
              <a:t>Could be different for each DSP</a:t>
            </a:r>
          </a:p>
          <a:p>
            <a:pPr marL="342900" indent="-342900">
              <a:buFont typeface="Arial" panose="020B0604020202020204" pitchFamily="34" charset="0"/>
              <a:buChar char="•"/>
            </a:pPr>
            <a:r>
              <a:rPr lang="en-US" sz="2000" i="1" dirty="0" smtClean="0">
                <a:solidFill>
                  <a:srgbClr val="FF0000"/>
                </a:solidFill>
              </a:rPr>
              <a:t>REPs may pass charges through to customer</a:t>
            </a:r>
            <a:endParaRPr lang="en-US" sz="2000" i="1" dirty="0">
              <a:solidFill>
                <a:srgbClr val="FF0000"/>
              </a:solidFill>
            </a:endParaRPr>
          </a:p>
        </p:txBody>
      </p:sp>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pPr lvl="1">
              <a:spcBef>
                <a:spcPts val="600"/>
              </a:spcBef>
              <a:buFont typeface="Arial" charset="0"/>
              <a:buNone/>
            </a:pPr>
            <a:r>
              <a:rPr lang="en-US" b="1" dirty="0" smtClean="0">
                <a:latin typeface="Arial" charset="0"/>
                <a:cs typeface="Arial" charset="0"/>
              </a:rPr>
              <a:t>Topics in this lesson . . .</a:t>
            </a:r>
          </a:p>
          <a:p>
            <a:pPr lvl="1">
              <a:spcBef>
                <a:spcPts val="600"/>
              </a:spcBef>
            </a:pPr>
            <a:r>
              <a:rPr lang="en-US" dirty="0" smtClean="0">
                <a:latin typeface="Arial" charset="0"/>
                <a:cs typeface="Arial" charset="0"/>
              </a:rPr>
              <a:t>Two Basic Definitions</a:t>
            </a:r>
          </a:p>
          <a:p>
            <a:pPr lvl="1">
              <a:spcBef>
                <a:spcPts val="600"/>
              </a:spcBef>
            </a:pPr>
            <a:r>
              <a:rPr lang="en-US" dirty="0" smtClean="0">
                <a:latin typeface="Arial" charset="0"/>
                <a:cs typeface="Arial" charset="0"/>
              </a:rPr>
              <a:t>Market Relationships</a:t>
            </a:r>
          </a:p>
          <a:p>
            <a:pPr lvl="1">
              <a:spcBef>
                <a:spcPts val="600"/>
              </a:spcBef>
            </a:pPr>
            <a:r>
              <a:rPr lang="en-US" dirty="0" smtClean="0">
                <a:latin typeface="Arial" charset="0"/>
                <a:cs typeface="Arial" charset="0"/>
              </a:rPr>
              <a:t>Roles </a:t>
            </a:r>
            <a:r>
              <a:rPr lang="en-US" dirty="0">
                <a:latin typeface="Arial" charset="0"/>
                <a:cs typeface="Arial" charset="0"/>
              </a:rPr>
              <a:t>and Responsibilities</a:t>
            </a:r>
          </a:p>
          <a:p>
            <a:pPr lvl="2">
              <a:spcBef>
                <a:spcPts val="600"/>
              </a:spcBef>
            </a:pPr>
            <a:r>
              <a:rPr lang="en-US" dirty="0">
                <a:latin typeface="Arial" charset="0"/>
                <a:cs typeface="Arial" charset="0"/>
              </a:rPr>
              <a:t>ERCOT</a:t>
            </a:r>
          </a:p>
          <a:p>
            <a:pPr lvl="2">
              <a:spcBef>
                <a:spcPts val="600"/>
              </a:spcBef>
            </a:pPr>
            <a:r>
              <a:rPr lang="en-US" dirty="0" smtClean="0">
                <a:latin typeface="Arial" charset="0"/>
                <a:cs typeface="Arial" charset="0"/>
              </a:rPr>
              <a:t>REPs</a:t>
            </a:r>
            <a:endParaRPr lang="en-US" dirty="0">
              <a:latin typeface="Arial" charset="0"/>
              <a:cs typeface="Arial" charset="0"/>
            </a:endParaRPr>
          </a:p>
          <a:p>
            <a:pPr lvl="2">
              <a:spcBef>
                <a:spcPts val="600"/>
              </a:spcBef>
            </a:pPr>
            <a:r>
              <a:rPr lang="en-US" dirty="0" smtClean="0">
                <a:latin typeface="Arial" charset="0"/>
                <a:cs typeface="Arial" charset="0"/>
              </a:rPr>
              <a:t>TDSPs</a:t>
            </a:r>
            <a:endParaRPr lang="en-US" dirty="0">
              <a:latin typeface="Arial" charset="0"/>
              <a:cs typeface="Arial" charset="0"/>
            </a:endParaRPr>
          </a:p>
          <a:p>
            <a:pPr lvl="2">
              <a:spcBef>
                <a:spcPts val="600"/>
              </a:spcBef>
            </a:pPr>
            <a:r>
              <a:rPr lang="en-US" dirty="0" smtClean="0">
                <a:latin typeface="Arial" charset="0"/>
                <a:cs typeface="Arial" charset="0"/>
              </a:rPr>
              <a:t>PUCT</a:t>
            </a:r>
            <a:endParaRPr lang="en-US" dirty="0">
              <a:latin typeface="Arial" charset="0"/>
              <a:cs typeface="Arial" charset="0"/>
            </a:endParaRPr>
          </a:p>
          <a:p>
            <a:pPr lvl="2">
              <a:spcBef>
                <a:spcPts val="600"/>
              </a:spcBef>
            </a:pPr>
            <a:endParaRPr lang="en-US" dirty="0" smtClean="0">
              <a:latin typeface="Arial" charset="0"/>
              <a:cs typeface="Arial" charset="0"/>
            </a:endParaRPr>
          </a:p>
        </p:txBody>
      </p:sp>
    </p:spTree>
    <p:extLst>
      <p:ext uri="{BB962C8B-B14F-4D97-AF65-F5344CB8AC3E}">
        <p14:creationId xmlns:p14="http://schemas.microsoft.com/office/powerpoint/2010/main" val="17639444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Forensic Responsibilities</a:t>
            </a:r>
            <a:endParaRPr lang="en-US" dirty="0"/>
          </a:p>
          <a:p>
            <a:pPr marL="342900" indent="-342900">
              <a:buFont typeface="Arial" panose="020B0604020202020204" pitchFamily="34" charset="0"/>
              <a:buChar char="•"/>
            </a:pPr>
            <a:r>
              <a:rPr lang="en-US" b="0" dirty="0" smtClean="0"/>
              <a:t>Work with REPs to resolve Inadvertent Gains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091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PUCT Responsibilities</a:t>
            </a:r>
            <a:endParaRPr lang="en-US" dirty="0"/>
          </a:p>
        </p:txBody>
      </p:sp>
      <p:sp>
        <p:nvSpPr>
          <p:cNvPr id="4" name="Content Placeholder 3"/>
          <p:cNvSpPr>
            <a:spLocks noGrp="1"/>
          </p:cNvSpPr>
          <p:nvPr>
            <p:ph idx="1"/>
          </p:nvPr>
        </p:nvSpPr>
        <p:spPr/>
        <p:txBody>
          <a:bodyPr/>
          <a:lstStyle/>
          <a:p>
            <a:r>
              <a:rPr lang="en-US" dirty="0" smtClean="0"/>
              <a:t>Public Utility Commission of Texas (PUCT)</a:t>
            </a:r>
          </a:p>
          <a:p>
            <a:pPr marL="342900" indent="-342900">
              <a:buFont typeface="Arial" panose="020B0604020202020204" pitchFamily="34" charset="0"/>
              <a:buChar char="•"/>
            </a:pPr>
            <a:r>
              <a:rPr lang="en-US" b="0" dirty="0" smtClean="0"/>
              <a:t>Provides Regulatory Oversight</a:t>
            </a:r>
          </a:p>
          <a:p>
            <a:pPr marL="628650" lvl="1" indent="-342900">
              <a:buFont typeface="Arial" panose="020B0604020202020204" pitchFamily="34" charset="0"/>
              <a:buChar char="•"/>
            </a:pPr>
            <a:r>
              <a:rPr lang="en-US" dirty="0" smtClean="0"/>
              <a:t>ERCOT operations and budget</a:t>
            </a:r>
          </a:p>
          <a:p>
            <a:pPr marL="628650" lvl="1" indent="-342900">
              <a:buFont typeface="Arial" panose="020B0604020202020204" pitchFamily="34" charset="0"/>
              <a:buChar char="•"/>
            </a:pPr>
            <a:r>
              <a:rPr lang="en-US" b="0" dirty="0" smtClean="0"/>
              <a:t>TDSPs operations and tariffs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b="0" dirty="0" smtClean="0"/>
              <a:t>Provides </a:t>
            </a:r>
            <a:r>
              <a:rPr lang="en-US" b="0" dirty="0"/>
              <a:t>Consumer </a:t>
            </a:r>
            <a:r>
              <a:rPr lang="en-US" b="0" dirty="0" smtClean="0"/>
              <a:t>protection</a:t>
            </a:r>
            <a:endParaRPr lang="en-US" dirty="0" smtClean="0"/>
          </a:p>
          <a:p>
            <a:pPr marL="628650" lvl="1" indent="-342900">
              <a:buFont typeface="Arial" panose="020B0604020202020204" pitchFamily="34" charset="0"/>
              <a:buChar char="•"/>
            </a:pPr>
            <a:r>
              <a:rPr lang="en-US" dirty="0" smtClean="0"/>
              <a:t>Creates </a:t>
            </a:r>
            <a:r>
              <a:rPr lang="en-US" b="0" dirty="0" smtClean="0"/>
              <a:t>Substantive Rules that govern all other </a:t>
            </a:r>
            <a:br>
              <a:rPr lang="en-US" b="0" dirty="0" smtClean="0"/>
            </a:br>
            <a:r>
              <a:rPr lang="en-US" b="0" dirty="0" smtClean="0"/>
              <a:t>Market Rules and Protocols</a:t>
            </a:r>
          </a:p>
          <a:p>
            <a:pPr marL="628650" lvl="1" indent="-342900">
              <a:buFont typeface="Arial" panose="020B0604020202020204" pitchFamily="34" charset="0"/>
              <a:buChar char="•"/>
            </a:pPr>
            <a:r>
              <a:rPr lang="en-US" dirty="0" smtClean="0"/>
              <a:t>Maintains </a:t>
            </a:r>
            <a:r>
              <a:rPr lang="en-US" dirty="0" smtClean="0">
                <a:hlinkClick r:id="rId2"/>
              </a:rPr>
              <a:t>Power to Choose </a:t>
            </a:r>
            <a:r>
              <a:rPr lang="en-US" dirty="0" smtClean="0"/>
              <a:t>website</a:t>
            </a:r>
          </a:p>
          <a:p>
            <a:pPr marL="628650" lvl="1" indent="-342900">
              <a:buFont typeface="Arial" panose="020B0604020202020204" pitchFamily="34" charset="0"/>
              <a:buChar char="•"/>
            </a:pPr>
            <a:r>
              <a:rPr lang="en-US" b="0" dirty="0" smtClean="0"/>
              <a:t>Receives and investigates customer complaints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203" y="1828800"/>
            <a:ext cx="1981200" cy="1981200"/>
          </a:xfrm>
          <a:prstGeom prst="rect">
            <a:avLst/>
          </a:prstGeom>
        </p:spPr>
      </p:pic>
    </p:spTree>
    <p:extLst>
      <p:ext uri="{BB962C8B-B14F-4D97-AF65-F5344CB8AC3E}">
        <p14:creationId xmlns:p14="http://schemas.microsoft.com/office/powerpoint/2010/main" val="1515947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Two Basic Definitions</a:t>
            </a:r>
            <a:br>
              <a:rPr lang="en-US" dirty="0" smtClean="0"/>
            </a:b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70220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429000"/>
            <a:ext cx="5229879" cy="2819400"/>
          </a:xfrm>
          <a:prstGeom prst="rect">
            <a:avLst/>
          </a:prstGeom>
        </p:spPr>
      </p:pic>
      <p:sp>
        <p:nvSpPr>
          <p:cNvPr id="4" name="Title 3"/>
          <p:cNvSpPr>
            <a:spLocks noGrp="1"/>
          </p:cNvSpPr>
          <p:nvPr>
            <p:ph type="title"/>
          </p:nvPr>
        </p:nvSpPr>
        <p:spPr/>
        <p:txBody>
          <a:bodyPr/>
          <a:lstStyle/>
          <a:p>
            <a:r>
              <a:rPr lang="en-US" dirty="0" smtClean="0"/>
              <a:t>Two Basic </a:t>
            </a:r>
            <a:r>
              <a:rPr lang="en-US" dirty="0"/>
              <a:t>Definitions</a:t>
            </a:r>
          </a:p>
        </p:txBody>
      </p:sp>
      <p:sp>
        <p:nvSpPr>
          <p:cNvPr id="5" name="Content Placeholder 4"/>
          <p:cNvSpPr>
            <a:spLocks noGrp="1"/>
          </p:cNvSpPr>
          <p:nvPr>
            <p:ph idx="1"/>
          </p:nvPr>
        </p:nvSpPr>
        <p:spPr/>
        <p:txBody>
          <a:bodyPr/>
          <a:lstStyle/>
          <a:p>
            <a:r>
              <a:rPr lang="en-US" dirty="0" smtClean="0"/>
              <a:t>Premise </a:t>
            </a:r>
            <a:r>
              <a:rPr lang="en-US" b="0" dirty="0" smtClean="0"/>
              <a:t>–</a:t>
            </a:r>
            <a:r>
              <a:rPr lang="en-US" dirty="0" smtClean="0"/>
              <a:t> </a:t>
            </a:r>
            <a:r>
              <a:rPr lang="en-US" b="0" dirty="0"/>
              <a:t>A Service Delivery Point or combination of Service Delivery Points that is assigned a single </a:t>
            </a:r>
            <a:r>
              <a:rPr lang="en-US" b="0" dirty="0" smtClean="0"/>
              <a:t>identifier for </a:t>
            </a:r>
            <a:r>
              <a:rPr lang="en-US" b="0" dirty="0"/>
              <a:t>Settlement and registration</a:t>
            </a:r>
            <a:r>
              <a:rPr lang="en-US" b="0" dirty="0" smtClean="0"/>
              <a:t>.</a:t>
            </a:r>
            <a:endParaRPr lang="en-US" b="0" dirty="0"/>
          </a:p>
          <a:p>
            <a:pPr marL="628650" lvl="1" indent="-342900">
              <a:buFont typeface="Arial" panose="020B0604020202020204" pitchFamily="34" charset="0"/>
              <a:buChar char="•"/>
            </a:pPr>
            <a:r>
              <a:rPr lang="en-US" b="0" dirty="0" smtClean="0"/>
              <a:t>Typically metered</a:t>
            </a:r>
          </a:p>
          <a:p>
            <a:pPr marL="628650" lvl="1" indent="-342900">
              <a:buFont typeface="Arial" panose="020B0604020202020204" pitchFamily="34" charset="0"/>
              <a:buChar char="•"/>
            </a:pPr>
            <a:r>
              <a:rPr lang="en-US" b="0" dirty="0" smtClean="0"/>
              <a:t>Might be unmetered</a:t>
            </a:r>
          </a:p>
          <a:p>
            <a:pPr marL="919163" lvl="2" indent="-342900">
              <a:buFont typeface="Arial" panose="020B0604020202020204" pitchFamily="34" charset="0"/>
              <a:buChar char="•"/>
            </a:pPr>
            <a:r>
              <a:rPr lang="en-US" dirty="0" smtClean="0"/>
              <a:t>Street Lights</a:t>
            </a:r>
          </a:p>
          <a:p>
            <a:pPr marL="919163" lvl="2" indent="-342900">
              <a:buFont typeface="Arial" panose="020B0604020202020204" pitchFamily="34" charset="0"/>
              <a:buChar char="•"/>
            </a:pPr>
            <a:r>
              <a:rPr lang="en-US" b="0" dirty="0" smtClean="0"/>
              <a:t>Traffic Lights</a:t>
            </a:r>
          </a:p>
          <a:p>
            <a:pPr marL="919163" lvl="2" indent="-342900">
              <a:buFont typeface="Arial" panose="020B0604020202020204" pitchFamily="34" charset="0"/>
              <a:buChar char="•"/>
            </a:pPr>
            <a:r>
              <a:rPr lang="en-US" dirty="0" smtClean="0"/>
              <a:t>Billboards</a:t>
            </a:r>
            <a:endParaRPr lang="en-US" b="0" dirty="0" smtClean="0"/>
          </a:p>
        </p:txBody>
      </p:sp>
      <p:sp>
        <p:nvSpPr>
          <p:cNvPr id="3" name="Rectangle 2"/>
          <p:cNvSpPr/>
          <p:nvPr/>
        </p:nvSpPr>
        <p:spPr>
          <a:xfrm>
            <a:off x="6827520" y="5410200"/>
            <a:ext cx="1295400" cy="228600"/>
          </a:xfrm>
          <a:prstGeom prst="rect">
            <a:avLst/>
          </a:prstGeom>
          <a:solidFill>
            <a:schemeClr val="bg1">
              <a:lumMod val="95000"/>
            </a:schemeClr>
          </a:solidFill>
          <a:ln w="19050">
            <a:solidFill>
              <a:schemeClr val="tx1">
                <a:lumMod val="65000"/>
                <a:lumOff val="35000"/>
              </a:schemeClr>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Nueva Std" pitchFamily="34" charset="0"/>
                <a:cs typeface="Narkisim" panose="020E0502050101010101" pitchFamily="34" charset="-79"/>
              </a:rPr>
              <a:t>Electrons R Us</a:t>
            </a:r>
            <a:endParaRPr lang="en-US" sz="1600" dirty="0">
              <a:solidFill>
                <a:schemeClr val="tx1"/>
              </a:solidFill>
              <a:latin typeface="Nueva Std" pitchFamily="34" charset="0"/>
              <a:cs typeface="Narkisim" panose="020E0502050101010101" pitchFamily="34" charset="-79"/>
            </a:endParaRPr>
          </a:p>
        </p:txBody>
      </p:sp>
    </p:spTree>
    <p:extLst>
      <p:ext uri="{BB962C8B-B14F-4D97-AF65-F5344CB8AC3E}">
        <p14:creationId xmlns:p14="http://schemas.microsoft.com/office/powerpoint/2010/main" val="27467674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Basic Definitions</a:t>
            </a:r>
            <a:endParaRPr lang="en-US" dirty="0"/>
          </a:p>
        </p:txBody>
      </p:sp>
      <p:sp>
        <p:nvSpPr>
          <p:cNvPr id="8" name="Content Placeholder 7"/>
          <p:cNvSpPr>
            <a:spLocks noGrp="1"/>
          </p:cNvSpPr>
          <p:nvPr>
            <p:ph idx="1"/>
          </p:nvPr>
        </p:nvSpPr>
        <p:spPr/>
        <p:txBody>
          <a:bodyPr/>
          <a:lstStyle/>
          <a:p>
            <a:r>
              <a:rPr lang="en-US" dirty="0" smtClean="0"/>
              <a:t>ESI ID </a:t>
            </a:r>
            <a:r>
              <a:rPr lang="en-US" b="0" dirty="0"/>
              <a:t>–</a:t>
            </a:r>
            <a:r>
              <a:rPr lang="en-US" dirty="0" smtClean="0"/>
              <a:t> </a:t>
            </a:r>
            <a:r>
              <a:rPr lang="en-US" b="0" dirty="0"/>
              <a:t>The </a:t>
            </a:r>
            <a:r>
              <a:rPr lang="en-US" b="0" dirty="0" smtClean="0"/>
              <a:t>unique identifier </a:t>
            </a:r>
            <a:r>
              <a:rPr lang="en-US" b="0" dirty="0"/>
              <a:t>assigned to each </a:t>
            </a:r>
            <a:r>
              <a:rPr lang="en-US" b="0" dirty="0" smtClean="0"/>
              <a:t>Premise.</a:t>
            </a:r>
          </a:p>
          <a:p>
            <a:endParaRPr lang="en-US" b="0" dirty="0" smtClean="0"/>
          </a:p>
          <a:p>
            <a:pPr marL="342900" indent="-342900">
              <a:buFont typeface="Arial" panose="020B0604020202020204" pitchFamily="34" charset="0"/>
              <a:buChar char="•"/>
            </a:pPr>
            <a:r>
              <a:rPr lang="en-US" b="0" dirty="0" smtClean="0"/>
              <a:t>Used for all Retail Communications in ERCOT</a:t>
            </a:r>
          </a:p>
          <a:p>
            <a:pPr marL="628650" lvl="1" indent="-342900">
              <a:buFont typeface="Arial" panose="020B0604020202020204" pitchFamily="34" charset="0"/>
              <a:buChar char="•"/>
            </a:pPr>
            <a:r>
              <a:rPr lang="en-US" dirty="0" smtClean="0"/>
              <a:t>Enrolling customers</a:t>
            </a:r>
          </a:p>
          <a:p>
            <a:pPr marL="628650" lvl="1" indent="-342900">
              <a:buFont typeface="Arial" panose="020B0604020202020204" pitchFamily="34" charset="0"/>
              <a:buChar char="•"/>
            </a:pPr>
            <a:r>
              <a:rPr lang="en-US" b="0" dirty="0" smtClean="0"/>
              <a:t>Switching Retail Providers</a:t>
            </a:r>
          </a:p>
          <a:p>
            <a:pPr marL="628650" lvl="1" indent="-342900">
              <a:buFont typeface="Arial" panose="020B0604020202020204" pitchFamily="34" charset="0"/>
              <a:buChar char="•"/>
            </a:pPr>
            <a:r>
              <a:rPr lang="en-US" dirty="0" smtClean="0"/>
              <a:t>Load Metering</a:t>
            </a:r>
            <a:endParaRPr lang="en-US" b="0" dirty="0" smtClean="0"/>
          </a:p>
          <a:p>
            <a:pPr marL="342900" indent="-342900">
              <a:buFont typeface="Arial" panose="020B0604020202020204" pitchFamily="34" charset="0"/>
              <a:buChar char="•"/>
            </a:pPr>
            <a:endParaRPr lang="en-US" b="0" dirty="0"/>
          </a:p>
          <a:p>
            <a:endParaRPr lang="en-US" dirty="0"/>
          </a:p>
        </p:txBody>
      </p:sp>
      <p:sp>
        <p:nvSpPr>
          <p:cNvPr id="12" name="Rectangle 11"/>
          <p:cNvSpPr/>
          <p:nvPr/>
        </p:nvSpPr>
        <p:spPr>
          <a:xfrm>
            <a:off x="5181600" y="3323898"/>
            <a:ext cx="314983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cxnSp>
        <p:nvCxnSpPr>
          <p:cNvPr id="13" name="Elbow Connector 12"/>
          <p:cNvCxnSpPr/>
          <p:nvPr/>
        </p:nvCxnSpPr>
        <p:spPr>
          <a:xfrm rot="5400000" flipH="1" flipV="1">
            <a:off x="4743710"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2" idx="2"/>
          </p:cNvCxnSpPr>
          <p:nvPr/>
        </p:nvCxnSpPr>
        <p:spPr>
          <a:xfrm flipV="1">
            <a:off x="6756515" y="398481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8" name="Picture 45" descr="house.png"/>
          <p:cNvPicPr>
            <a:picLocks noChangeAspect="1"/>
          </p:cNvPicPr>
          <p:nvPr/>
        </p:nvPicPr>
        <p:blipFill>
          <a:blip r:embed="rId2" cstate="print"/>
          <a:srcRect/>
          <a:stretch>
            <a:fillRect/>
          </a:stretch>
        </p:blipFill>
        <p:spPr bwMode="auto">
          <a:xfrm>
            <a:off x="4729161" y="542846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2" cstate="print"/>
          <a:srcRect/>
          <a:stretch>
            <a:fillRect/>
          </a:stretch>
        </p:blipFill>
        <p:spPr bwMode="auto">
          <a:xfrm>
            <a:off x="6304076" y="542846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2" cstate="print"/>
          <a:srcRect/>
          <a:stretch>
            <a:fillRect/>
          </a:stretch>
        </p:blipFill>
        <p:spPr bwMode="auto">
          <a:xfrm>
            <a:off x="7825012" y="5428460"/>
            <a:ext cx="904875" cy="750888"/>
          </a:xfrm>
          <a:prstGeom prst="rect">
            <a:avLst/>
          </a:prstGeom>
          <a:noFill/>
          <a:ln w="9525">
            <a:noFill/>
            <a:miter lim="800000"/>
            <a:headEnd/>
            <a:tailEnd/>
          </a:ln>
        </p:spPr>
      </p:pic>
      <p:cxnSp>
        <p:nvCxnSpPr>
          <p:cNvPr id="21" name="Elbow Connector 20"/>
          <p:cNvCxnSpPr/>
          <p:nvPr/>
        </p:nvCxnSpPr>
        <p:spPr>
          <a:xfrm rot="16200000" flipV="1">
            <a:off x="7261082"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171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Market Relationships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575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t>Market Participants</a:t>
            </a:r>
          </a:p>
        </p:txBody>
      </p:sp>
      <p:sp>
        <p:nvSpPr>
          <p:cNvPr id="78850" name="Rectangle 3"/>
          <p:cNvSpPr>
            <a:spLocks noGrp="1" noChangeArrowheads="1"/>
          </p:cNvSpPr>
          <p:nvPr>
            <p:ph idx="1"/>
          </p:nvPr>
        </p:nvSpPr>
        <p:spPr/>
        <p:txBody>
          <a:bodyPr/>
          <a:lstStyle/>
          <a:p>
            <a:pPr lvl="1">
              <a:buFont typeface="Arial" charset="0"/>
              <a:buNone/>
            </a:pPr>
            <a:r>
              <a:rPr lang="en-US" b="1" dirty="0" smtClean="0">
                <a:latin typeface="Arial" charset="0"/>
                <a:cs typeface="Arial" charset="0"/>
              </a:rPr>
              <a:t>Who are the Players?</a:t>
            </a:r>
          </a:p>
        </p:txBody>
      </p:sp>
      <p:sp>
        <p:nvSpPr>
          <p:cNvPr id="24" name="Slide Number Placeholder 3"/>
          <p:cNvSpPr>
            <a:spLocks noGrp="1"/>
          </p:cNvSpPr>
          <p:nvPr>
            <p:ph type="sldNum" sz="quarter" idx="4294967295"/>
          </p:nvPr>
        </p:nvSpPr>
        <p:spPr>
          <a:xfrm>
            <a:off x="7632700" y="6573838"/>
            <a:ext cx="1511300" cy="284162"/>
          </a:xfrm>
          <a:prstGeom prst="rect">
            <a:avLst/>
          </a:prstGeom>
        </p:spPr>
        <p:txBody>
          <a:bodyPr/>
          <a:lstStyle/>
          <a:p>
            <a:pPr algn="r">
              <a:defRPr/>
            </a:pPr>
            <a:r>
              <a:rPr lang="en-US" sz="1600" dirty="0" smtClean="0"/>
              <a:t>Slide </a:t>
            </a:r>
            <a:fld id="{E2243D31-365D-468B-BC2E-01C372FC6DAC}" type="slidenum">
              <a:rPr lang="en-US" sz="1600" smtClean="0"/>
              <a:pPr algn="r">
                <a:defRPr/>
              </a:pPr>
              <a:t>8</a:t>
            </a:fld>
            <a:endParaRPr lang="en-US" sz="1600" dirty="0"/>
          </a:p>
        </p:txBody>
      </p:sp>
      <p:grpSp>
        <p:nvGrpSpPr>
          <p:cNvPr id="25" name="Group 24"/>
          <p:cNvGrpSpPr/>
          <p:nvPr/>
        </p:nvGrpSpPr>
        <p:grpSpPr>
          <a:xfrm>
            <a:off x="1523365" y="1960011"/>
            <a:ext cx="1417955" cy="859390"/>
            <a:chOff x="929005" y="1836299"/>
            <a:chExt cx="1524635" cy="924046"/>
          </a:xfrm>
        </p:grpSpPr>
        <p:pic>
          <p:nvPicPr>
            <p:cNvPr id="26"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27" name="TextBox 26"/>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QSE</a:t>
              </a:r>
              <a:endParaRPr lang="en-US" sz="2800" b="1" dirty="0">
                <a:latin typeface="Arial" panose="020B0604020202020204" pitchFamily="34" charset="0"/>
                <a:cs typeface="Arial" panose="020B0604020202020204" pitchFamily="34" charset="0"/>
              </a:endParaRPr>
            </a:p>
          </p:txBody>
        </p:sp>
      </p:grpSp>
      <p:grpSp>
        <p:nvGrpSpPr>
          <p:cNvPr id="28" name="Group 27"/>
          <p:cNvGrpSpPr/>
          <p:nvPr/>
        </p:nvGrpSpPr>
        <p:grpSpPr>
          <a:xfrm>
            <a:off x="1523365" y="3103010"/>
            <a:ext cx="1417955" cy="859390"/>
            <a:chOff x="929005" y="1836299"/>
            <a:chExt cx="1524635" cy="924046"/>
          </a:xfrm>
        </p:grpSpPr>
        <p:pic>
          <p:nvPicPr>
            <p:cNvPr id="29"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0" name="TextBox 29"/>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LSE</a:t>
              </a:r>
              <a:endParaRPr lang="en-US" sz="2800" b="1" dirty="0">
                <a:latin typeface="Arial" panose="020B0604020202020204" pitchFamily="34" charset="0"/>
                <a:cs typeface="Arial" panose="020B0604020202020204" pitchFamily="34" charset="0"/>
              </a:endParaRPr>
            </a:p>
          </p:txBody>
        </p:sp>
      </p:grpSp>
      <p:grpSp>
        <p:nvGrpSpPr>
          <p:cNvPr id="31" name="Group 30"/>
          <p:cNvGrpSpPr/>
          <p:nvPr/>
        </p:nvGrpSpPr>
        <p:grpSpPr>
          <a:xfrm>
            <a:off x="1523365" y="4246010"/>
            <a:ext cx="1417955" cy="859390"/>
            <a:chOff x="929005" y="1836299"/>
            <a:chExt cx="1524635" cy="924046"/>
          </a:xfrm>
        </p:grpSpPr>
        <p:pic>
          <p:nvPicPr>
            <p:cNvPr id="32"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3" name="TextBox 32"/>
            <p:cNvSpPr txBox="1"/>
            <p:nvPr/>
          </p:nvSpPr>
          <p:spPr>
            <a:xfrm>
              <a:off x="929005" y="2026920"/>
              <a:ext cx="1524635"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TDSP</a:t>
              </a:r>
              <a:endParaRPr lang="en-US" sz="2800" b="1" dirty="0">
                <a:latin typeface="Arial" panose="020B0604020202020204" pitchFamily="34" charset="0"/>
                <a:cs typeface="Arial" panose="020B0604020202020204" pitchFamily="34" charset="0"/>
              </a:endParaRPr>
            </a:p>
          </p:txBody>
        </p:sp>
      </p:grpSp>
      <p:grpSp>
        <p:nvGrpSpPr>
          <p:cNvPr id="37" name="Group 36"/>
          <p:cNvGrpSpPr/>
          <p:nvPr/>
        </p:nvGrpSpPr>
        <p:grpSpPr>
          <a:xfrm>
            <a:off x="1523365" y="5389011"/>
            <a:ext cx="1417955" cy="859389"/>
            <a:chOff x="929005" y="1836299"/>
            <a:chExt cx="1524635" cy="924046"/>
          </a:xfrm>
        </p:grpSpPr>
        <p:pic>
          <p:nvPicPr>
            <p:cNvPr id="38"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9" name="TextBox 38"/>
            <p:cNvSpPr txBox="1"/>
            <p:nvPr/>
          </p:nvSpPr>
          <p:spPr>
            <a:xfrm>
              <a:off x="929006" y="1927178"/>
              <a:ext cx="1524634" cy="761145"/>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Resource</a:t>
              </a:r>
            </a:p>
            <a:p>
              <a:pPr algn="ctr"/>
              <a:r>
                <a:rPr lang="en-US" sz="2000" b="1" dirty="0" smtClean="0">
                  <a:latin typeface="Arial" panose="020B0604020202020204" pitchFamily="34" charset="0"/>
                  <a:cs typeface="Arial" panose="020B0604020202020204" pitchFamily="34" charset="0"/>
                </a:rPr>
                <a:t>Entity</a:t>
              </a:r>
              <a:endParaRPr lang="en-US" sz="2000" b="1" dirty="0">
                <a:latin typeface="Arial" panose="020B0604020202020204" pitchFamily="34" charset="0"/>
                <a:cs typeface="Arial" panose="020B0604020202020204" pitchFamily="34" charset="0"/>
              </a:endParaRPr>
            </a:p>
          </p:txBody>
        </p:sp>
      </p:grpSp>
      <p:sp>
        <p:nvSpPr>
          <p:cNvPr id="40" name="Rectangle 39"/>
          <p:cNvSpPr/>
          <p:nvPr/>
        </p:nvSpPr>
        <p:spPr>
          <a:xfrm>
            <a:off x="2819400" y="2142918"/>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Qualified Scheduling Entities</a:t>
            </a:r>
          </a:p>
        </p:txBody>
      </p:sp>
      <p:sp>
        <p:nvSpPr>
          <p:cNvPr id="41" name="Rectangle 40"/>
          <p:cNvSpPr/>
          <p:nvPr/>
        </p:nvSpPr>
        <p:spPr>
          <a:xfrm>
            <a:off x="2819400" y="3285917"/>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Load Serving Entities</a:t>
            </a:r>
          </a:p>
        </p:txBody>
      </p:sp>
      <p:sp>
        <p:nvSpPr>
          <p:cNvPr id="42" name="Rectangle 41"/>
          <p:cNvSpPr/>
          <p:nvPr/>
        </p:nvSpPr>
        <p:spPr>
          <a:xfrm>
            <a:off x="2804160" y="4260206"/>
            <a:ext cx="6324600" cy="830997"/>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Transmission and/or Distribution Service Providers</a:t>
            </a:r>
          </a:p>
        </p:txBody>
      </p:sp>
      <p:sp>
        <p:nvSpPr>
          <p:cNvPr id="44" name="Rectangle 43"/>
          <p:cNvSpPr/>
          <p:nvPr/>
        </p:nvSpPr>
        <p:spPr>
          <a:xfrm>
            <a:off x="2804160" y="5571919"/>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Resource Entities</a:t>
            </a:r>
          </a:p>
        </p:txBody>
      </p:sp>
    </p:spTree>
    <p:extLst>
      <p:ext uri="{BB962C8B-B14F-4D97-AF65-F5344CB8AC3E}">
        <p14:creationId xmlns:p14="http://schemas.microsoft.com/office/powerpoint/2010/main" val="33273232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Relationships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1471"/>
            <a:ext cx="8128060" cy="5559171"/>
          </a:xfrm>
          <a:prstGeom prst="rect">
            <a:avLst/>
          </a:prstGeom>
        </p:spPr>
      </p:pic>
    </p:spTree>
    <p:extLst>
      <p:ext uri="{BB962C8B-B14F-4D97-AF65-F5344CB8AC3E}">
        <p14:creationId xmlns:p14="http://schemas.microsoft.com/office/powerpoint/2010/main" val="24397504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ab91d1a-aeae-4194-a2d4-8e4990dcdf36"/>
  <p:tag name="ARTICULATE_SLIDE_PAUSE" val="1"/>
  <p:tag name="ARTICULATE_NAV_LEVEL" val="2"/>
  <p:tag name="ARTICULATE_PLAYLIST_ID" val="-1"/>
  <p:tag name="ARTICULATE_LOCK_SLIDE" val="0"/>
  <p:tag name="AUDIO_IMPORT" val="C:\Documents and Settings\naomiu\Desktop\Nodal101 0410\M1\slide11.mp3"/>
  <p:tag name="AUDIO_ID" val="631"/>
  <p:tag name="ELAPSEDTIME" val="35.919"/>
  <p:tag name="TIMELINE" val="25.6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BULLET_10"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heme/theme1.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14585</TotalTime>
  <Words>1014</Words>
  <Application>Microsoft Office PowerPoint</Application>
  <PresentationFormat>On-screen Show (4:3)</PresentationFormat>
  <Paragraphs>207</Paragraphs>
  <Slides>31</Slides>
  <Notes>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2_Course Title Master</vt:lpstr>
      <vt:lpstr>1_Retail 101_ILT Working Copy</vt:lpstr>
      <vt:lpstr>ERCOT MARKET EDUCATION</vt:lpstr>
      <vt:lpstr>Introductions, Roles and Responsibilities</vt:lpstr>
      <vt:lpstr>Overview</vt:lpstr>
      <vt:lpstr>Two Basic Definitions </vt:lpstr>
      <vt:lpstr>Two Basic Definitions</vt:lpstr>
      <vt:lpstr>Two Basic Definitions</vt:lpstr>
      <vt:lpstr>Market Relationships</vt:lpstr>
      <vt:lpstr>Market Participants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Roles and Responsibilities </vt:lpstr>
      <vt:lpstr>ERCOT Responsibilities</vt:lpstr>
      <vt:lpstr>ERCOT Responsibilities</vt:lpstr>
      <vt:lpstr>ERCOT Responsibilities</vt:lpstr>
      <vt:lpstr>REP Responsibilities</vt:lpstr>
      <vt:lpstr>REP Responsibilities</vt:lpstr>
      <vt:lpstr>REP Responsibilities</vt:lpstr>
      <vt:lpstr>TDSP Responsibilities</vt:lpstr>
      <vt:lpstr>TDSP Responsibilities</vt:lpstr>
      <vt:lpstr>TDSP Responsibilities</vt:lpstr>
      <vt:lpstr>TDSP Responsibilities</vt:lpstr>
      <vt:lpstr>TDSP Responsibilities</vt:lpstr>
      <vt:lpstr>TDSP Responsibilities</vt:lpstr>
      <vt:lpstr>PUCT Responsibilities</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108</cp:revision>
  <dcterms:created xsi:type="dcterms:W3CDTF">2015-08-07T17:29:06Z</dcterms:created>
  <dcterms:modified xsi:type="dcterms:W3CDTF">2015-09-29T15:51:15Z</dcterms:modified>
</cp:coreProperties>
</file>