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2"/>
  </p:notesMasterIdLst>
  <p:sldIdLst>
    <p:sldId id="256" r:id="rId3"/>
    <p:sldId id="264" r:id="rId4"/>
    <p:sldId id="270" r:id="rId5"/>
    <p:sldId id="272" r:id="rId6"/>
    <p:sldId id="271" r:id="rId7"/>
    <p:sldId id="268" r:id="rId8"/>
    <p:sldId id="269" r:id="rId9"/>
    <p:sldId id="261" r:id="rId10"/>
    <p:sldId id="262" r:id="rId11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6" tIns="46438" rIns="92876" bIns="4643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76" tIns="46438" rIns="92876" bIns="464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9/28/2015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October 6,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7900"/>
          </a:xfrm>
        </p:spPr>
        <p:txBody>
          <a:bodyPr/>
          <a:lstStyle/>
          <a:p>
            <a:r>
              <a:rPr lang="en-US" altLang="en-US" dirty="0" smtClean="0"/>
              <a:t>SMT performing maintenance on the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and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Sunday/month (includes patching)</a:t>
            </a:r>
          </a:p>
          <a:p>
            <a:r>
              <a:rPr lang="en-US" altLang="en-US" dirty="0" smtClean="0"/>
              <a:t>Reviewed initial revisions to the AMWG CR processes</a:t>
            </a:r>
          </a:p>
          <a:p>
            <a:pPr lvl="1"/>
            <a:r>
              <a:rPr lang="en-US" altLang="en-US" dirty="0" smtClean="0"/>
              <a:t>Additional revisions/comments to be reviewed at October AMWG</a:t>
            </a:r>
          </a:p>
          <a:p>
            <a:r>
              <a:rPr lang="en-US" altLang="en-US" dirty="0" smtClean="0"/>
              <a:t>Disaster recovery exercise occurred 8/21-8/22 and </a:t>
            </a:r>
            <a:r>
              <a:rPr lang="en-US" altLang="en-US" dirty="0" smtClean="0"/>
              <a:t>8/28-8/29…no </a:t>
            </a:r>
            <a:r>
              <a:rPr lang="en-US" altLang="en-US" dirty="0" smtClean="0"/>
              <a:t>issues, but some challenges</a:t>
            </a:r>
          </a:p>
          <a:p>
            <a:pPr lvl="1"/>
            <a:r>
              <a:rPr lang="en-US" altLang="en-US" dirty="0" smtClean="0"/>
              <a:t>Next DR exercise is October 23 &amp; 24, October 30 &amp; 31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September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879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October 16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@ ERCOT Met Center Room 206</a:t>
            </a:r>
          </a:p>
          <a:p>
            <a:pPr lvl="1"/>
            <a:r>
              <a:rPr lang="en-US" altLang="en-US" dirty="0" smtClean="0"/>
              <a:t>Room 206 9:30 a.m. – 1:00 p.m.</a:t>
            </a:r>
          </a:p>
          <a:p>
            <a:r>
              <a:rPr lang="en-US" altLang="en-US" dirty="0" smtClean="0"/>
              <a:t>Agenda preparations continue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Improving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Party Access to SMT</a:t>
            </a:r>
            <a:br>
              <a:rPr lang="en-US" sz="4000" dirty="0" smtClean="0"/>
            </a:br>
            <a:r>
              <a:rPr lang="en-US" sz="4000" dirty="0" smtClean="0"/>
              <a:t>Workshop II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 2015-033:  revised cost estimate in progress</a:t>
            </a:r>
          </a:p>
          <a:p>
            <a:r>
              <a:rPr lang="en-US" dirty="0" smtClean="0"/>
              <a:t>CR 2015-041:  delayed at AMWG, needs scope and cost revisions</a:t>
            </a:r>
          </a:p>
          <a:p>
            <a:r>
              <a:rPr lang="en-US" dirty="0" smtClean="0"/>
              <a:t>CR2013-017:  deemed complete, previous status was interim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5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43000"/>
            <a:ext cx="8991599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Requests (CRs)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714	 </a:t>
            </a:r>
            <a:r>
              <a:rPr lang="en-US" altLang="en-US" dirty="0" smtClean="0">
                <a:solidFill>
                  <a:srgbClr val="FF0000"/>
                </a:solidFill>
              </a:rPr>
              <a:t>(-257)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695	 </a:t>
            </a:r>
            <a:r>
              <a:rPr lang="en-US" altLang="en-US" dirty="0" smtClean="0">
                <a:solidFill>
                  <a:srgbClr val="FF0000"/>
                </a:solidFill>
              </a:rPr>
              <a:t>(-170)</a:t>
            </a:r>
          </a:p>
          <a:p>
            <a:pPr lvl="1"/>
            <a:r>
              <a:rPr lang="en-US" altLang="en-US" dirty="0" smtClean="0"/>
              <a:t>Residential = 623</a:t>
            </a:r>
            <a:r>
              <a:rPr lang="en-US" altLang="en-US" dirty="0" smtClean="0">
                <a:solidFill>
                  <a:srgbClr val="FF0000"/>
                </a:solidFill>
              </a:rPr>
              <a:t>(-145)</a:t>
            </a:r>
          </a:p>
          <a:p>
            <a:pPr lvl="2"/>
            <a:r>
              <a:rPr lang="en-US" altLang="en-US" dirty="0" smtClean="0"/>
              <a:t>GUI access issues = 221 </a:t>
            </a:r>
            <a:r>
              <a:rPr lang="en-US" altLang="en-US" dirty="0" smtClean="0">
                <a:solidFill>
                  <a:srgbClr val="FF0000"/>
                </a:solidFill>
              </a:rPr>
              <a:t>(-71)</a:t>
            </a:r>
          </a:p>
          <a:p>
            <a:pPr lvl="2"/>
            <a:r>
              <a:rPr lang="en-US" altLang="en-US" dirty="0" smtClean="0"/>
              <a:t>Registration issues = 244 </a:t>
            </a:r>
            <a:r>
              <a:rPr lang="en-US" altLang="en-US" dirty="0" smtClean="0">
                <a:solidFill>
                  <a:srgbClr val="FF0000"/>
                </a:solidFill>
              </a:rPr>
              <a:t>(-24)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61,176 (+1,111)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7,060,198 (+11,216)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6,990,921 (+12,957)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Selected SMT Statistics - August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Energy Data Agreements		337 (+88)</a:t>
            </a:r>
          </a:p>
          <a:p>
            <a:pPr lvl="1"/>
            <a:r>
              <a:rPr lang="en-US" altLang="en-US" dirty="0" smtClean="0"/>
              <a:t>AEPN = 1; CNP = 79;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257</a:t>
            </a:r>
          </a:p>
          <a:p>
            <a:r>
              <a:rPr lang="en-US" altLang="en-US" dirty="0" smtClean="0"/>
              <a:t>HAN Device Agreements		389 (NC)</a:t>
            </a:r>
          </a:p>
          <a:p>
            <a:r>
              <a:rPr lang="en-US" altLang="en-US" dirty="0" smtClean="0"/>
              <a:t>HAN Devices				9,651 (+183)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59 </a:t>
            </a:r>
            <a:r>
              <a:rPr lang="en-US" altLang="en-US" dirty="0" smtClean="0">
                <a:solidFill>
                  <a:srgbClr val="FF0000"/>
                </a:solidFill>
              </a:rPr>
              <a:t>(-7)</a:t>
            </a:r>
          </a:p>
          <a:p>
            <a:r>
              <a:rPr lang="en-US" altLang="en-US" dirty="0" smtClean="0"/>
              <a:t>REPs Registered @ SMT		98 (NC)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Customers				4,803</a:t>
            </a:r>
          </a:p>
          <a:p>
            <a:pPr lvl="1"/>
            <a:r>
              <a:rPr lang="en-US" altLang="en-US" dirty="0" smtClean="0"/>
              <a:t>REPs					21</a:t>
            </a:r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2</a:t>
            </a:r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Monthly, alternating between in-person and WebEx</a:t>
            </a:r>
          </a:p>
          <a:p>
            <a:pPr eaLnBrk="1" hangingPunct="1"/>
            <a:r>
              <a:rPr lang="en-US" altLang="en-US" dirty="0" smtClean="0"/>
              <a:t>Next meeting is October 21nd, 9:00 – 3:30</a:t>
            </a:r>
            <a:endParaRPr lang="en-US" altLang="en-US" dirty="0"/>
          </a:p>
          <a:p>
            <a:pPr lvl="1" eaLnBrk="1" hangingPunct="1"/>
            <a:r>
              <a:rPr lang="en-US" altLang="en-US" sz="1500" dirty="0" smtClean="0"/>
              <a:t>WebEx only</a:t>
            </a:r>
          </a:p>
          <a:p>
            <a:pPr eaLnBrk="1" hangingPunct="1"/>
            <a:r>
              <a:rPr lang="en-US" altLang="en-US" dirty="0" smtClean="0"/>
              <a:t>Remaining meetings for 2015: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November 17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Room 209 at ERCOT</a:t>
            </a:r>
          </a:p>
          <a:p>
            <a:pPr lvl="1" eaLnBrk="1" hangingPunct="1"/>
            <a:r>
              <a:rPr lang="en-US" altLang="en-US" sz="1600" dirty="0" smtClean="0"/>
              <a:t>December 15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– WebEx only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2015 Meetings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1980</TotalTime>
  <Words>200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S&amp;C-2010</vt:lpstr>
      <vt:lpstr>Advanced Metering Working Group (AMWG)</vt:lpstr>
      <vt:lpstr>Noteworthy September Meeting Items</vt:lpstr>
      <vt:lpstr>Improving 3rd Party Access to SMT Workshop II</vt:lpstr>
      <vt:lpstr>Change Request Update</vt:lpstr>
      <vt:lpstr>Change Requests (CRs)</vt:lpstr>
      <vt:lpstr>Selected SMT Statistics - August</vt:lpstr>
      <vt:lpstr>August Stats – Cont.</vt:lpstr>
      <vt:lpstr>2015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94</cp:revision>
  <cp:lastPrinted>2015-09-28T20:42:09Z</cp:lastPrinted>
  <dcterms:created xsi:type="dcterms:W3CDTF">2014-12-16T20:53:10Z</dcterms:created>
  <dcterms:modified xsi:type="dcterms:W3CDTF">2015-09-28T22:00:04Z</dcterms:modified>
</cp:coreProperties>
</file>