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6"/>
  </p:notesMasterIdLst>
  <p:handoutMasterIdLst>
    <p:handoutMasterId r:id="rId17"/>
  </p:handoutMasterIdLst>
  <p:sldIdLst>
    <p:sldId id="260" r:id="rId6"/>
    <p:sldId id="263" r:id="rId7"/>
    <p:sldId id="261" r:id="rId8"/>
    <p:sldId id="265" r:id="rId9"/>
    <p:sldId id="288" r:id="rId10"/>
    <p:sldId id="277" r:id="rId11"/>
    <p:sldId id="289" r:id="rId12"/>
    <p:sldId id="290" r:id="rId13"/>
    <p:sldId id="291" r:id="rId14"/>
    <p:sldId id="287"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05" autoAdjust="0"/>
    <p:restoredTop sz="89249" autoAdjust="0"/>
  </p:normalViewPr>
  <p:slideViewPr>
    <p:cSldViewPr snapToGrid="0" snapToObjects="1">
      <p:cViewPr varScale="1">
        <p:scale>
          <a:sx n="101" d="100"/>
          <a:sy n="101" d="100"/>
        </p:scale>
        <p:origin x="-150" y="-90"/>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27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9/23/2015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9/23/2015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4</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5</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6</a:t>
            </a:fld>
            <a:endParaRPr lang="en-US"/>
          </a:p>
        </p:txBody>
      </p:sp>
    </p:spTree>
    <p:extLst>
      <p:ext uri="{BB962C8B-B14F-4D97-AF65-F5344CB8AC3E}">
        <p14:creationId xmlns:p14="http://schemas.microsoft.com/office/powerpoint/2010/main" val="2858394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7</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8</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E41B3D22-F502-4A52-A06E-717BD3D70E2C}" type="slidenum">
              <a:rPr lang="en-US" smtClean="0"/>
              <a:t>9</a:t>
            </a:fld>
            <a:endParaRPr lang="en-US"/>
          </a:p>
        </p:txBody>
      </p:sp>
    </p:spTree>
    <p:extLst>
      <p:ext uri="{BB962C8B-B14F-4D97-AF65-F5344CB8AC3E}">
        <p14:creationId xmlns:p14="http://schemas.microsoft.com/office/powerpoint/2010/main" val="2858394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10</a:t>
            </a:fld>
            <a:endParaRPr lang="en-US"/>
          </a:p>
        </p:txBody>
      </p:sp>
    </p:spTree>
    <p:extLst>
      <p:ext uri="{BB962C8B-B14F-4D97-AF65-F5344CB8AC3E}">
        <p14:creationId xmlns:p14="http://schemas.microsoft.com/office/powerpoint/2010/main" val="120449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EWS Modification Workshop</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EWS Modification</a:t>
            </a:r>
            <a:r>
              <a:rPr lang="en-US" sz="1050" b="1" baseline="0" dirty="0" smtClean="0"/>
              <a:t> Workshop</a:t>
            </a:r>
            <a:endParaRPr lang="en-US" sz="1050" b="1" dirty="0"/>
          </a:p>
          <a:p>
            <a:pPr algn="l"/>
            <a:fld id="{49486E62-95B4-4F6D-B8CE-32A4032D4A48}" type="datetimeFigureOut">
              <a:rPr lang="en-US" sz="1050" smtClean="0"/>
              <a:pPr algn="l"/>
              <a:t>9/23/2015</a:t>
            </a:fld>
            <a:endParaRPr lang="en-US" sz="1050" dirty="0"/>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14, 2014</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EWS Modification Workshop</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w3.org/2001/XMLSchem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www.tibco.com/schemas/NotificationServices/ProjectResource/Schema/XSD/RptDetails.xsd"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354314"/>
            <a:chOff x="603250" y="546100"/>
            <a:chExt cx="7727950" cy="4354314"/>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769989"/>
            </a:xfrm>
            <a:prstGeom prst="rect">
              <a:avLst/>
            </a:prstGeom>
            <a:noFill/>
          </p:spPr>
          <p:txBody>
            <a:bodyPr wrap="square" rtlCol="0">
              <a:spAutoFit/>
            </a:bodyPr>
            <a:lstStyle/>
            <a:p>
              <a:r>
                <a:rPr lang="en-US" sz="3200" b="1" dirty="0" smtClean="0"/>
                <a:t>EWS Modification Workshop</a:t>
              </a:r>
            </a:p>
            <a:p>
              <a:r>
                <a:rPr lang="en-US" sz="3200" b="1" dirty="0" smtClean="0"/>
                <a:t>Session 3 </a:t>
              </a:r>
            </a:p>
            <a:p>
              <a:endParaRPr lang="en-US" b="1" dirty="0" smtClean="0"/>
            </a:p>
            <a:p>
              <a:r>
                <a:rPr lang="en-US" sz="2000" i="1" dirty="0" smtClean="0"/>
                <a:t>Brian Brandaw</a:t>
              </a:r>
            </a:p>
            <a:p>
              <a:r>
                <a:rPr lang="en-US" dirty="0" smtClean="0"/>
                <a:t>Manager, IT Common Platforms</a:t>
              </a:r>
            </a:p>
            <a:p>
              <a:r>
                <a:rPr lang="en-US" dirty="0" smtClean="0"/>
                <a:t> </a:t>
              </a:r>
            </a:p>
            <a:p>
              <a:r>
                <a:rPr lang="en-US" dirty="0" smtClean="0"/>
                <a:t>EWS Modification Workshop</a:t>
              </a:r>
            </a:p>
            <a:p>
              <a:r>
                <a:rPr lang="en-US" dirty="0" smtClean="0"/>
                <a:t>September 22, 2015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r>
              <a:rPr lang="en-US" dirty="0" smtClean="0"/>
              <a:t>What Next?</a:t>
            </a:r>
            <a:endParaRPr lang="en-US" dirty="0"/>
          </a:p>
        </p:txBody>
      </p:sp>
      <p:sp>
        <p:nvSpPr>
          <p:cNvPr id="3" name="Rectangle 2"/>
          <p:cNvSpPr/>
          <p:nvPr/>
        </p:nvSpPr>
        <p:spPr>
          <a:xfrm>
            <a:off x="471852" y="728139"/>
            <a:ext cx="8367348" cy="2985433"/>
          </a:xfrm>
          <a:prstGeom prst="rect">
            <a:avLst/>
          </a:prstGeom>
        </p:spPr>
        <p:txBody>
          <a:bodyPr wrap="square">
            <a:spAutoFit/>
          </a:bodyPr>
          <a:lstStyle/>
          <a:p>
            <a:r>
              <a:rPr lang="en-US" sz="2000" b="1" dirty="0" smtClean="0"/>
              <a:t>Estimates on Level of Effort and continued research by Development where necessary</a:t>
            </a:r>
          </a:p>
          <a:p>
            <a:endParaRPr lang="en-US" sz="2000" b="1" dirty="0"/>
          </a:p>
          <a:p>
            <a:r>
              <a:rPr lang="en-US" sz="2000" b="1" dirty="0" smtClean="0"/>
              <a:t>Determination by ERCOT and MISUG as to what mechanism will be used for formally requesting the change</a:t>
            </a:r>
          </a:p>
          <a:p>
            <a:endParaRPr lang="en-US" sz="2000" b="1" dirty="0"/>
          </a:p>
          <a:p>
            <a:r>
              <a:rPr lang="en-US" sz="2000" b="1" dirty="0" smtClean="0"/>
              <a:t>Approvals, triage, scheduling, etc.</a:t>
            </a:r>
            <a:endParaRPr lang="en-US" sz="2000" dirty="0"/>
          </a:p>
          <a:p>
            <a:pPr marL="342900" indent="-342900">
              <a:buFont typeface="Arial" panose="020B0604020202020204" pitchFamily="34" charset="0"/>
              <a:buChar char="•"/>
            </a:pPr>
            <a:endParaRPr lang="en-US" sz="1600" dirty="0"/>
          </a:p>
          <a:p>
            <a:endParaRPr lang="en-US" sz="1600" dirty="0" smtClean="0"/>
          </a:p>
          <a:p>
            <a:endParaRPr lang="en-US" sz="1600" dirty="0"/>
          </a:p>
        </p:txBody>
      </p:sp>
    </p:spTree>
    <p:extLst>
      <p:ext uri="{BB962C8B-B14F-4D97-AF65-F5344CB8AC3E}">
        <p14:creationId xmlns:p14="http://schemas.microsoft.com/office/powerpoint/2010/main" val="3491465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endParaRPr lang="en-US" sz="2000" dirty="0"/>
          </a:p>
          <a:p>
            <a:pPr marL="0" indent="0">
              <a:buNone/>
            </a:pPr>
            <a:r>
              <a:rPr lang="en-US" sz="2000" dirty="0" smtClean="0"/>
              <a:t>ERCOT </a:t>
            </a:r>
            <a:r>
              <a:rPr lang="en-US" sz="2000" dirty="0"/>
              <a:t>strictly prohibits Market Participants and their employees who are participating in ERCOT activities from using their participation in ERCOT activities as a forum for engaging in practices or communications that violate the antitrust laws. The ERCOT Board has approved guidelines for members of ERCOT Committees, Subcommittees and Working Groups to be reviewed and followed by each Market Participant attending ERCOT meetings. If you have not received a copy of these Guidelines, copies are available at the Client Relations desk. Please remember your ongoing obligation to comply with all applicable laws, including the antitrust laws. </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Anti-Trust Admonition	</a:t>
            </a:r>
            <a:endParaRPr lang="en-US" dirty="0"/>
          </a:p>
        </p:txBody>
      </p:sp>
    </p:spTree>
    <p:extLst>
      <p:ext uri="{BB962C8B-B14F-4D97-AF65-F5344CB8AC3E}">
        <p14:creationId xmlns:p14="http://schemas.microsoft.com/office/powerpoint/2010/main" val="284873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ln>
            <a:solidFill>
              <a:schemeClr val="accent1"/>
            </a:solidFill>
          </a:ln>
        </p:spPr>
        <p:txBody>
          <a:bodyPr>
            <a:normAutofit/>
          </a:bodyPr>
          <a:lstStyle/>
          <a:p>
            <a:pPr lvl="0"/>
            <a:r>
              <a:rPr lang="en-US" sz="2000" dirty="0" smtClean="0"/>
              <a:t>Introductions</a:t>
            </a:r>
          </a:p>
          <a:p>
            <a:pPr lvl="0"/>
            <a:r>
              <a:rPr lang="en-US" sz="2000" dirty="0" smtClean="0"/>
              <a:t>Objectives and Expectations</a:t>
            </a:r>
          </a:p>
          <a:p>
            <a:r>
              <a:rPr lang="en-US" sz="2000" dirty="0" smtClean="0"/>
              <a:t>Demonstration of </a:t>
            </a:r>
            <a:r>
              <a:rPr lang="en-US" sz="2000" dirty="0" err="1" smtClean="0"/>
              <a:t>WebSockets</a:t>
            </a:r>
            <a:endParaRPr lang="en-US" sz="2000" dirty="0"/>
          </a:p>
          <a:p>
            <a:r>
              <a:rPr lang="en-US" sz="2000" dirty="0" smtClean="0"/>
              <a:t>Discussion and Feedback</a:t>
            </a:r>
          </a:p>
          <a:p>
            <a:r>
              <a:rPr lang="en-US" sz="2000" dirty="0" smtClean="0"/>
              <a:t>Functional Requirements Discussion</a:t>
            </a:r>
          </a:p>
          <a:p>
            <a:pPr lvl="1"/>
            <a:r>
              <a:rPr lang="en-US" sz="1600" dirty="0" smtClean="0"/>
              <a:t>Notification of Report Availability</a:t>
            </a:r>
          </a:p>
          <a:p>
            <a:pPr lvl="1"/>
            <a:r>
              <a:rPr lang="en-US" sz="1600" dirty="0" smtClean="0"/>
              <a:t>Self-care Subscription Function</a:t>
            </a:r>
          </a:p>
          <a:p>
            <a:pPr lvl="0"/>
            <a:r>
              <a:rPr lang="en-US" sz="2000" dirty="0" smtClean="0"/>
              <a:t>Next Steps</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3191636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lvl="0" indent="0">
              <a:buNone/>
            </a:pPr>
            <a:r>
              <a:rPr lang="en-US" sz="2000" b="1" dirty="0" smtClean="0"/>
              <a:t>Demonstrate </a:t>
            </a:r>
            <a:r>
              <a:rPr lang="en-US" sz="2000" b="1" dirty="0" err="1" smtClean="0"/>
              <a:t>WebSockets</a:t>
            </a:r>
            <a:endParaRPr lang="en-US" sz="2000" b="1" dirty="0"/>
          </a:p>
          <a:p>
            <a:r>
              <a:rPr lang="en-US" sz="2000" dirty="0" smtClean="0"/>
              <a:t>Technology could bring benefit to a number of interactions with ERCOT</a:t>
            </a:r>
          </a:p>
          <a:p>
            <a:r>
              <a:rPr lang="en-US" sz="2000" dirty="0" smtClean="0"/>
              <a:t>Use case being shown is the broadcast of LMPs</a:t>
            </a:r>
          </a:p>
          <a:p>
            <a:r>
              <a:rPr lang="en-US" sz="2000" dirty="0" smtClean="0"/>
              <a:t>Could be leveraged to solve other problems as well</a:t>
            </a:r>
          </a:p>
          <a:p>
            <a:pPr marL="0" indent="0">
              <a:buNone/>
            </a:pPr>
            <a:endParaRPr lang="en-US" sz="2000" dirty="0"/>
          </a:p>
          <a:p>
            <a:pPr marL="0" indent="0">
              <a:buNone/>
            </a:pPr>
            <a:r>
              <a:rPr lang="en-US" sz="2000" b="1" dirty="0" smtClean="0"/>
              <a:t>Primary purpose is to stimulate discussion:</a:t>
            </a:r>
            <a:endParaRPr lang="en-US" sz="2000" dirty="0" smtClean="0"/>
          </a:p>
          <a:p>
            <a:r>
              <a:rPr lang="en-US" sz="2000" dirty="0" smtClean="0"/>
              <a:t>Are there aspects of what you are seeing that are not supportable by your organization?</a:t>
            </a:r>
          </a:p>
          <a:p>
            <a:pPr lvl="1"/>
            <a:r>
              <a:rPr lang="en-US" sz="1600" dirty="0" smtClean="0"/>
              <a:t>Technically not viable?</a:t>
            </a:r>
          </a:p>
          <a:p>
            <a:pPr lvl="1"/>
            <a:r>
              <a:rPr lang="en-US" sz="1600" dirty="0" smtClean="0"/>
              <a:t>Management or policy prevents adoption?</a:t>
            </a:r>
          </a:p>
          <a:p>
            <a:pPr marL="457200" lvl="1" indent="0">
              <a:buNone/>
            </a:pPr>
            <a:endParaRPr lang="en-US" sz="1600" dirty="0" smtClean="0"/>
          </a:p>
          <a:p>
            <a:r>
              <a:rPr lang="en-US" sz="2000" dirty="0" smtClean="0"/>
              <a:t>Is your organization doing similar things with other entities?</a:t>
            </a:r>
          </a:p>
          <a:p>
            <a:endParaRPr lang="en-US" sz="2000" dirty="0"/>
          </a:p>
          <a:p>
            <a:pPr marL="0" indent="0">
              <a:buNone/>
            </a:pPr>
            <a:endParaRPr lang="en-US" sz="2000" b="1" dirty="0"/>
          </a:p>
        </p:txBody>
      </p:sp>
      <p:sp>
        <p:nvSpPr>
          <p:cNvPr id="9" name="Title 8"/>
          <p:cNvSpPr>
            <a:spLocks noGrp="1"/>
          </p:cNvSpPr>
          <p:nvPr>
            <p:ph type="title"/>
          </p:nvPr>
        </p:nvSpPr>
        <p:spPr/>
        <p:txBody>
          <a:bodyPr/>
          <a:lstStyle/>
          <a:p>
            <a:r>
              <a:rPr lang="en-US" dirty="0" smtClean="0"/>
              <a:t>Objectives and Expectations</a:t>
            </a:r>
            <a:endParaRPr lang="en-US" dirty="0"/>
          </a:p>
        </p:txBody>
      </p:sp>
    </p:spTree>
    <p:extLst>
      <p:ext uri="{BB962C8B-B14F-4D97-AF65-F5344CB8AC3E}">
        <p14:creationId xmlns:p14="http://schemas.microsoft.com/office/powerpoint/2010/main" val="16481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pPr marL="0" indent="0">
              <a:buNone/>
            </a:pPr>
            <a:r>
              <a:rPr lang="en-US" sz="2000" dirty="0" smtClean="0"/>
              <a:t>What is it?</a:t>
            </a:r>
          </a:p>
          <a:p>
            <a:r>
              <a:rPr lang="en-US" sz="2000" dirty="0" smtClean="0"/>
              <a:t>Simply put, it is a protocol that provides fully-duplexed transmission over a single TCP connection.</a:t>
            </a:r>
          </a:p>
          <a:p>
            <a:r>
              <a:rPr lang="en-US" sz="2000" dirty="0" smtClean="0"/>
              <a:t>Leverages ports 80 and 443, but is not HTTP traffic</a:t>
            </a:r>
          </a:p>
          <a:p>
            <a:pPr lvl="1"/>
            <a:r>
              <a:rPr lang="en-US" sz="1600" dirty="0" smtClean="0"/>
              <a:t>Uses an HTTP handshake at the initial connect, but is only used for an Upgrade Request.</a:t>
            </a:r>
          </a:p>
          <a:p>
            <a:pPr lvl="1"/>
            <a:r>
              <a:rPr lang="en-US" sz="1600" dirty="0" smtClean="0"/>
              <a:t>After that point, traffic is simply TCP</a:t>
            </a:r>
          </a:p>
          <a:p>
            <a:r>
              <a:rPr lang="en-US" sz="2000" dirty="0" smtClean="0"/>
              <a:t>Supports encrypted and unencrypted transport using standard TLS</a:t>
            </a:r>
          </a:p>
          <a:p>
            <a:r>
              <a:rPr lang="en-US" sz="2000" dirty="0" smtClean="0"/>
              <a:t>While TCP is a point-to-point connection, broadcast functionality can be implemented</a:t>
            </a:r>
          </a:p>
          <a:p>
            <a:pPr marL="0" indent="0">
              <a:buNone/>
            </a:pPr>
            <a:r>
              <a:rPr lang="en-US" sz="2000" dirty="0" smtClean="0"/>
              <a:t>Benefits</a:t>
            </a:r>
          </a:p>
          <a:p>
            <a:r>
              <a:rPr lang="en-US" sz="2000" dirty="0" smtClean="0"/>
              <a:t>Bidirectional nature enables new features without modifying the architecture</a:t>
            </a:r>
          </a:p>
          <a:p>
            <a:r>
              <a:rPr lang="en-US" sz="2000" dirty="0" smtClean="0"/>
              <a:t>Persistent connections could improve monitoring</a:t>
            </a:r>
          </a:p>
          <a:p>
            <a:pPr lvl="1"/>
            <a:r>
              <a:rPr lang="en-US" sz="1600" dirty="0" smtClean="0"/>
              <a:t>Today, with stateless HTTP listeners, we have to wait for a timeout to determine that something is wrong.</a:t>
            </a:r>
            <a:endParaRPr lang="en-US" sz="1600" dirty="0"/>
          </a:p>
          <a:p>
            <a:pPr marL="0" indent="0">
              <a:buNone/>
            </a:pPr>
            <a:endParaRPr lang="en-US" sz="2000" b="1" dirty="0"/>
          </a:p>
        </p:txBody>
      </p:sp>
      <p:sp>
        <p:nvSpPr>
          <p:cNvPr id="9" name="Title 8"/>
          <p:cNvSpPr>
            <a:spLocks noGrp="1"/>
          </p:cNvSpPr>
          <p:nvPr>
            <p:ph type="title"/>
          </p:nvPr>
        </p:nvSpPr>
        <p:spPr/>
        <p:txBody>
          <a:bodyPr/>
          <a:lstStyle/>
          <a:p>
            <a:pPr lvl="0"/>
            <a:r>
              <a:rPr lang="en-US" dirty="0" err="1" smtClean="0"/>
              <a:t>WebSockets</a:t>
            </a:r>
            <a:r>
              <a:rPr lang="en-US" dirty="0"/>
              <a:t> </a:t>
            </a:r>
            <a:r>
              <a:rPr lang="en-US" dirty="0" smtClean="0"/>
              <a:t>Demonstration</a:t>
            </a:r>
            <a:endParaRPr lang="en-US" dirty="0"/>
          </a:p>
        </p:txBody>
      </p:sp>
    </p:spTree>
    <p:extLst>
      <p:ext uri="{BB962C8B-B14F-4D97-AF65-F5344CB8AC3E}">
        <p14:creationId xmlns:p14="http://schemas.microsoft.com/office/powerpoint/2010/main" val="444026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System Overview</a:t>
            </a:r>
            <a:endParaRPr lang="en-US" dirty="0"/>
          </a:p>
        </p:txBody>
      </p:sp>
      <p:sp>
        <p:nvSpPr>
          <p:cNvPr id="3" name="Rounded Rectangle 2"/>
          <p:cNvSpPr/>
          <p:nvPr/>
        </p:nvSpPr>
        <p:spPr>
          <a:xfrm>
            <a:off x="2529135" y="1730519"/>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Ercot.com</a:t>
            </a:r>
            <a:endParaRPr lang="en-US" sz="1100" dirty="0"/>
          </a:p>
        </p:txBody>
      </p:sp>
      <p:sp>
        <p:nvSpPr>
          <p:cNvPr id="14" name="Rounded Rectangle 13"/>
          <p:cNvSpPr/>
          <p:nvPr/>
        </p:nvSpPr>
        <p:spPr>
          <a:xfrm>
            <a:off x="4580547" y="1730519"/>
            <a:ext cx="1079007" cy="18752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MIS</a:t>
            </a:r>
            <a:endParaRPr lang="en-US" sz="1100" dirty="0"/>
          </a:p>
        </p:txBody>
      </p:sp>
      <p:sp>
        <p:nvSpPr>
          <p:cNvPr id="15" name="Rounded Rectangle 14"/>
          <p:cNvSpPr/>
          <p:nvPr/>
        </p:nvSpPr>
        <p:spPr>
          <a:xfrm>
            <a:off x="2529135" y="382020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External Web Services</a:t>
            </a:r>
            <a:endParaRPr lang="en-US" sz="1100" dirty="0"/>
          </a:p>
        </p:txBody>
      </p:sp>
      <p:sp>
        <p:nvSpPr>
          <p:cNvPr id="16" name="Rounded Rectangle 15"/>
          <p:cNvSpPr/>
          <p:nvPr/>
        </p:nvSpPr>
        <p:spPr>
          <a:xfrm>
            <a:off x="6285360" y="1730519"/>
            <a:ext cx="333214" cy="3750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p>
        </p:txBody>
      </p:sp>
      <p:sp>
        <p:nvSpPr>
          <p:cNvPr id="17" name="Rounded Rectangle 16"/>
          <p:cNvSpPr/>
          <p:nvPr/>
        </p:nvSpPr>
        <p:spPr>
          <a:xfrm>
            <a:off x="7168295" y="1730519"/>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Report Sources</a:t>
            </a:r>
            <a:endParaRPr lang="en-US" sz="1100" dirty="0"/>
          </a:p>
        </p:txBody>
      </p:sp>
      <p:sp>
        <p:nvSpPr>
          <p:cNvPr id="18" name="Rounded Rectangle 17"/>
          <p:cNvSpPr/>
          <p:nvPr/>
        </p:nvSpPr>
        <p:spPr>
          <a:xfrm>
            <a:off x="7168295" y="2806361"/>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Report Repository</a:t>
            </a:r>
            <a:endParaRPr lang="en-US" sz="1100" dirty="0"/>
          </a:p>
        </p:txBody>
      </p:sp>
      <p:sp>
        <p:nvSpPr>
          <p:cNvPr id="19" name="Rounded Rectangle 18"/>
          <p:cNvSpPr/>
          <p:nvPr/>
        </p:nvSpPr>
        <p:spPr>
          <a:xfrm>
            <a:off x="2529135" y="4941252"/>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Notifications</a:t>
            </a:r>
            <a:endParaRPr lang="en-US" sz="1100" dirty="0"/>
          </a:p>
        </p:txBody>
      </p:sp>
      <p:sp>
        <p:nvSpPr>
          <p:cNvPr id="5" name="TextBox 4"/>
          <p:cNvSpPr txBox="1"/>
          <p:nvPr/>
        </p:nvSpPr>
        <p:spPr>
          <a:xfrm>
            <a:off x="600065" y="1817074"/>
            <a:ext cx="1084882" cy="369332"/>
          </a:xfrm>
          <a:prstGeom prst="rect">
            <a:avLst/>
          </a:prstGeom>
          <a:noFill/>
        </p:spPr>
        <p:txBody>
          <a:bodyPr wrap="square" rtlCol="0">
            <a:spAutoFit/>
          </a:bodyPr>
          <a:lstStyle/>
          <a:p>
            <a:pPr algn="r"/>
            <a:r>
              <a:rPr lang="en-US" dirty="0" smtClean="0"/>
              <a:t>Public</a:t>
            </a:r>
            <a:endParaRPr lang="en-US" dirty="0"/>
          </a:p>
        </p:txBody>
      </p:sp>
      <p:sp>
        <p:nvSpPr>
          <p:cNvPr id="22" name="TextBox 21"/>
          <p:cNvSpPr txBox="1"/>
          <p:nvPr/>
        </p:nvSpPr>
        <p:spPr>
          <a:xfrm>
            <a:off x="447665" y="3164135"/>
            <a:ext cx="1237282" cy="369332"/>
          </a:xfrm>
          <a:prstGeom prst="rect">
            <a:avLst/>
          </a:prstGeom>
          <a:noFill/>
        </p:spPr>
        <p:txBody>
          <a:bodyPr wrap="square" rtlCol="0">
            <a:spAutoFit/>
          </a:bodyPr>
          <a:lstStyle/>
          <a:p>
            <a:pPr algn="r"/>
            <a:r>
              <a:rPr lang="en-US" dirty="0" smtClean="0"/>
              <a:t>MIS User</a:t>
            </a:r>
            <a:endParaRPr lang="en-US" dirty="0"/>
          </a:p>
        </p:txBody>
      </p:sp>
      <p:sp>
        <p:nvSpPr>
          <p:cNvPr id="23" name="TextBox 22"/>
          <p:cNvSpPr txBox="1"/>
          <p:nvPr/>
        </p:nvSpPr>
        <p:spPr>
          <a:xfrm>
            <a:off x="295265" y="4583567"/>
            <a:ext cx="1389682" cy="369332"/>
          </a:xfrm>
          <a:prstGeom prst="rect">
            <a:avLst/>
          </a:prstGeom>
          <a:noFill/>
        </p:spPr>
        <p:txBody>
          <a:bodyPr wrap="square" rtlCol="0">
            <a:spAutoFit/>
          </a:bodyPr>
          <a:lstStyle/>
          <a:p>
            <a:pPr algn="r"/>
            <a:r>
              <a:rPr lang="en-US" dirty="0" smtClean="0"/>
              <a:t>EWS User</a:t>
            </a:r>
            <a:endParaRPr lang="en-US" dirty="0"/>
          </a:p>
        </p:txBody>
      </p:sp>
      <p:cxnSp>
        <p:nvCxnSpPr>
          <p:cNvPr id="7" name="Straight Arrow Connector 6"/>
          <p:cNvCxnSpPr/>
          <p:nvPr/>
        </p:nvCxnSpPr>
        <p:spPr>
          <a:xfrm>
            <a:off x="1870691" y="2001740"/>
            <a:ext cx="64529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3684345" y="2159304"/>
            <a:ext cx="89620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3684345" y="1924249"/>
            <a:ext cx="89620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5659554" y="2668166"/>
            <a:ext cx="6258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endCxn id="18" idx="1"/>
          </p:cNvCxnSpPr>
          <p:nvPr/>
        </p:nvCxnSpPr>
        <p:spPr>
          <a:xfrm>
            <a:off x="6618574" y="3077581"/>
            <a:ext cx="5497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17" idx="1"/>
          </p:cNvCxnSpPr>
          <p:nvPr/>
        </p:nvCxnSpPr>
        <p:spPr>
          <a:xfrm flipH="1">
            <a:off x="6618574" y="2001739"/>
            <a:ext cx="549721"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1870691" y="3346217"/>
            <a:ext cx="2709856" cy="25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endCxn id="15" idx="1"/>
          </p:cNvCxnSpPr>
          <p:nvPr/>
        </p:nvCxnSpPr>
        <p:spPr>
          <a:xfrm flipV="1">
            <a:off x="1700444" y="4091428"/>
            <a:ext cx="828691" cy="4895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5" idx="3"/>
          </p:cNvCxnSpPr>
          <p:nvPr/>
        </p:nvCxnSpPr>
        <p:spPr>
          <a:xfrm>
            <a:off x="3684345" y="4091428"/>
            <a:ext cx="260101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p:nvPr/>
        </p:nvCxnSpPr>
        <p:spPr>
          <a:xfrm flipH="1">
            <a:off x="3684345" y="5212471"/>
            <a:ext cx="260101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19" idx="1"/>
            <a:endCxn id="23" idx="3"/>
          </p:cNvCxnSpPr>
          <p:nvPr/>
        </p:nvCxnSpPr>
        <p:spPr>
          <a:xfrm flipH="1" flipV="1">
            <a:off x="1684947" y="4768233"/>
            <a:ext cx="844188" cy="4442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3867624" y="1599714"/>
            <a:ext cx="604434" cy="261610"/>
          </a:xfrm>
          <a:prstGeom prst="rect">
            <a:avLst/>
          </a:prstGeom>
          <a:noFill/>
        </p:spPr>
        <p:txBody>
          <a:bodyPr wrap="square" rtlCol="0">
            <a:spAutoFit/>
          </a:bodyPr>
          <a:lstStyle/>
          <a:p>
            <a:r>
              <a:rPr lang="en-US" sz="1100" dirty="0" smtClean="0"/>
              <a:t>Prices</a:t>
            </a:r>
            <a:endParaRPr lang="en-US" sz="1100" dirty="0"/>
          </a:p>
        </p:txBody>
      </p:sp>
      <p:sp>
        <p:nvSpPr>
          <p:cNvPr id="32" name="TextBox 31"/>
          <p:cNvSpPr txBox="1"/>
          <p:nvPr/>
        </p:nvSpPr>
        <p:spPr>
          <a:xfrm>
            <a:off x="6052885" y="5673185"/>
            <a:ext cx="898901" cy="261610"/>
          </a:xfrm>
          <a:prstGeom prst="rect">
            <a:avLst/>
          </a:prstGeom>
          <a:noFill/>
        </p:spPr>
        <p:txBody>
          <a:bodyPr wrap="square" rtlCol="0">
            <a:spAutoFit/>
          </a:bodyPr>
          <a:lstStyle/>
          <a:p>
            <a:r>
              <a:rPr lang="en-US" sz="1100" dirty="0" smtClean="0"/>
              <a:t>Integration</a:t>
            </a:r>
            <a:endParaRPr lang="en-US" sz="1100" dirty="0"/>
          </a:p>
        </p:txBody>
      </p:sp>
      <p:cxnSp>
        <p:nvCxnSpPr>
          <p:cNvPr id="27" name="Straight Arrow Connector 26"/>
          <p:cNvCxnSpPr>
            <a:stCxn id="16" idx="0"/>
          </p:cNvCxnSpPr>
          <p:nvPr/>
        </p:nvCxnSpPr>
        <p:spPr>
          <a:xfrm flipV="1">
            <a:off x="6451967" y="1404521"/>
            <a:ext cx="0" cy="32599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34" name="Rounded Rectangle 33"/>
          <p:cNvSpPr/>
          <p:nvPr/>
        </p:nvSpPr>
        <p:spPr>
          <a:xfrm>
            <a:off x="5972457" y="862081"/>
            <a:ext cx="979329" cy="542440"/>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Messaging Server</a:t>
            </a:r>
            <a:endParaRPr lang="en-US" sz="1100" dirty="0"/>
          </a:p>
        </p:txBody>
      </p:sp>
      <p:sp>
        <p:nvSpPr>
          <p:cNvPr id="35" name="Rounded Rectangle 34"/>
          <p:cNvSpPr/>
          <p:nvPr/>
        </p:nvSpPr>
        <p:spPr>
          <a:xfrm>
            <a:off x="2529135" y="862081"/>
            <a:ext cx="1155210" cy="542440"/>
          </a:xfrm>
          <a:prstGeom prst="roundRect">
            <a:avLst>
              <a:gd name="adj" fmla="val 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Clients</a:t>
            </a:r>
            <a:endParaRPr lang="en-US" sz="1100" dirty="0"/>
          </a:p>
        </p:txBody>
      </p:sp>
      <p:cxnSp>
        <p:nvCxnSpPr>
          <p:cNvPr id="36" name="Straight Arrow Connector 35"/>
          <p:cNvCxnSpPr>
            <a:stCxn id="34" idx="1"/>
          </p:cNvCxnSpPr>
          <p:nvPr/>
        </p:nvCxnSpPr>
        <p:spPr>
          <a:xfrm flipH="1">
            <a:off x="3684345" y="1133301"/>
            <a:ext cx="2288112" cy="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35" idx="1"/>
          </p:cNvCxnSpPr>
          <p:nvPr/>
        </p:nvCxnSpPr>
        <p:spPr>
          <a:xfrm flipH="1">
            <a:off x="1812377" y="1133301"/>
            <a:ext cx="716758" cy="597218"/>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35515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r>
              <a:rPr lang="en-US" sz="2000" dirty="0" smtClean="0"/>
              <a:t>Objective here is to discuss functional requirements for the highest priority items from the last Workshop</a:t>
            </a:r>
          </a:p>
          <a:p>
            <a:r>
              <a:rPr lang="en-US" sz="2000" dirty="0" smtClean="0"/>
              <a:t>Publication of a notification when a Report ID is available for download</a:t>
            </a:r>
          </a:p>
          <a:p>
            <a:r>
              <a:rPr lang="en-US" sz="2000" dirty="0" smtClean="0"/>
              <a:t>Creation of a facility with which an MP can tailor which notifications they will receive</a:t>
            </a:r>
          </a:p>
          <a:p>
            <a:pPr marL="0" indent="0">
              <a:buNone/>
            </a:pPr>
            <a:endParaRPr lang="en-US" sz="2000" dirty="0" smtClean="0"/>
          </a:p>
          <a:p>
            <a:pPr marL="0" indent="0">
              <a:buNone/>
            </a:pPr>
            <a:r>
              <a:rPr lang="en-US" sz="2000" dirty="0" smtClean="0"/>
              <a:t>Things to address</a:t>
            </a:r>
          </a:p>
          <a:p>
            <a:r>
              <a:rPr lang="en-US" sz="2000" dirty="0" smtClean="0"/>
              <a:t>Data elements required in the notification message</a:t>
            </a:r>
          </a:p>
          <a:p>
            <a:r>
              <a:rPr lang="en-US" sz="2000" dirty="0" smtClean="0"/>
              <a:t>Transport and message format</a:t>
            </a:r>
          </a:p>
          <a:p>
            <a:r>
              <a:rPr lang="en-US" sz="2000" dirty="0" smtClean="0"/>
              <a:t>Requirements for the Subscription facility</a:t>
            </a:r>
          </a:p>
          <a:p>
            <a:pPr lvl="1"/>
            <a:r>
              <a:rPr lang="en-US" sz="1600" dirty="0" smtClean="0"/>
              <a:t>UI or API based?</a:t>
            </a:r>
          </a:p>
          <a:p>
            <a:pPr marL="57150" indent="0">
              <a:buNone/>
            </a:pPr>
            <a:r>
              <a:rPr lang="en-US" sz="2000" dirty="0" smtClean="0"/>
              <a:t>Relevant slides from the last workshop are included for reference.</a:t>
            </a:r>
            <a:endParaRPr lang="en-US" sz="2000" dirty="0"/>
          </a:p>
          <a:p>
            <a:pPr marL="0" indent="0">
              <a:buNone/>
            </a:pPr>
            <a:endParaRPr lang="en-US" sz="2000" b="1" dirty="0"/>
          </a:p>
        </p:txBody>
      </p:sp>
      <p:sp>
        <p:nvSpPr>
          <p:cNvPr id="9" name="Title 8"/>
          <p:cNvSpPr>
            <a:spLocks noGrp="1"/>
          </p:cNvSpPr>
          <p:nvPr>
            <p:ph type="title"/>
          </p:nvPr>
        </p:nvSpPr>
        <p:spPr/>
        <p:txBody>
          <a:bodyPr/>
          <a:lstStyle/>
          <a:p>
            <a:pPr lvl="0"/>
            <a:r>
              <a:rPr lang="en-US" dirty="0" smtClean="0"/>
              <a:t>Requirements Discussion</a:t>
            </a:r>
            <a:endParaRPr lang="en-US" dirty="0"/>
          </a:p>
        </p:txBody>
      </p:sp>
    </p:spTree>
    <p:extLst>
      <p:ext uri="{BB962C8B-B14F-4D97-AF65-F5344CB8AC3E}">
        <p14:creationId xmlns:p14="http://schemas.microsoft.com/office/powerpoint/2010/main" val="1388745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3" y="828676"/>
            <a:ext cx="8598499" cy="2492602"/>
          </a:xfrm>
        </p:spPr>
        <p:txBody>
          <a:bodyPr>
            <a:normAutofit fontScale="55000" lnSpcReduction="20000"/>
          </a:bodyPr>
          <a:lstStyle/>
          <a:p>
            <a:pPr marL="0" indent="0">
              <a:buNone/>
            </a:pPr>
            <a:r>
              <a:rPr lang="en-US" sz="2000" dirty="0"/>
              <a:t>&lt;?xml version="1.0" encoding="UTF-8</a:t>
            </a:r>
            <a:r>
              <a:rPr lang="en-US" sz="2000" dirty="0" smtClean="0"/>
              <a:t>"?&gt;</a:t>
            </a:r>
            <a:endParaRPr lang="en-US" sz="2000" dirty="0"/>
          </a:p>
          <a:p>
            <a:pPr marL="0" indent="0">
              <a:buNone/>
            </a:pPr>
            <a:r>
              <a:rPr lang="en-US" sz="2000" dirty="0" smtClean="0"/>
              <a:t>&lt;</a:t>
            </a:r>
            <a:r>
              <a:rPr lang="en-US" sz="2000" dirty="0" err="1"/>
              <a:t>xs:schema</a:t>
            </a:r>
            <a:r>
              <a:rPr lang="en-US" sz="2000" dirty="0"/>
              <a:t> </a:t>
            </a:r>
            <a:r>
              <a:rPr lang="en-US" sz="2000" dirty="0" err="1"/>
              <a:t>xmlns:xs</a:t>
            </a:r>
            <a:r>
              <a:rPr lang="en-US" sz="2000" dirty="0"/>
              <a:t>="</a:t>
            </a:r>
            <a:r>
              <a:rPr lang="en-US" sz="2000" dirty="0">
                <a:hlinkClick r:id="rId3" tooltip="http://www.w3.org/2001/XMLSchema"/>
              </a:rPr>
              <a:t>http://www.w3.org/2001/XMLSchema</a:t>
            </a:r>
            <a:r>
              <a:rPr lang="en-US" sz="2000" dirty="0"/>
              <a:t>" </a:t>
            </a:r>
            <a:br>
              <a:rPr lang="en-US" sz="2000" dirty="0"/>
            </a:br>
            <a:r>
              <a:rPr lang="en-US" sz="2000" dirty="0"/>
              <a:t>         </a:t>
            </a:r>
            <a:r>
              <a:rPr lang="en-US" sz="2000" dirty="0" err="1"/>
              <a:t>xmlns</a:t>
            </a:r>
            <a:r>
              <a:rPr lang="en-US" sz="2000" dirty="0"/>
              <a:t>="</a:t>
            </a:r>
            <a:r>
              <a:rPr lang="en-US" sz="2000" dirty="0">
                <a:hlinkClick r:id="rId4" tooltip="http://www.tibco.com/schemas/NotificationServices/ProjectResource/Schema/XSD/RptDetails.xsd"/>
              </a:rPr>
              <a:t>http://www.tibco.com/schemas/NotificationServices/ProjectResource/Schema/XSD/RptDetails.xsd</a:t>
            </a:r>
            <a:r>
              <a:rPr lang="en-US" sz="2000" dirty="0"/>
              <a:t>" </a:t>
            </a:r>
            <a:br>
              <a:rPr lang="en-US" sz="2000" dirty="0"/>
            </a:br>
            <a:r>
              <a:rPr lang="en-US" sz="2000" dirty="0"/>
              <a:t>         </a:t>
            </a:r>
            <a:r>
              <a:rPr lang="en-US" sz="2000" dirty="0" err="1"/>
              <a:t>targetNamespace</a:t>
            </a:r>
            <a:r>
              <a:rPr lang="en-US" sz="2000" dirty="0"/>
              <a:t>="</a:t>
            </a:r>
            <a:r>
              <a:rPr lang="en-US" sz="2000" dirty="0">
                <a:hlinkClick r:id="rId4" tooltip="http://www.tibco.com/schemas/NotificationServices/ProjectResource/Schema/XSD/RptDetails.xsd"/>
              </a:rPr>
              <a:t>http://www.tibco.com/schemas/NotificationServices/ProjectResource/Schema/XSD/RptDetails.xsd</a:t>
            </a:r>
            <a:r>
              <a:rPr lang="en-US" sz="2000" dirty="0"/>
              <a:t>" </a:t>
            </a:r>
            <a:br>
              <a:rPr lang="en-US" sz="2000" dirty="0"/>
            </a:br>
            <a:r>
              <a:rPr lang="en-US" sz="2000" dirty="0"/>
              <a:t>         </a:t>
            </a:r>
            <a:r>
              <a:rPr lang="en-US" sz="2000" dirty="0" err="1"/>
              <a:t>elementFormDefault</a:t>
            </a:r>
            <a:r>
              <a:rPr lang="en-US" sz="2000" dirty="0"/>
              <a:t>="qualified" </a:t>
            </a:r>
            <a:br>
              <a:rPr lang="en-US" sz="2000" dirty="0"/>
            </a:br>
            <a:r>
              <a:rPr lang="en-US" sz="2000" dirty="0"/>
              <a:t>         </a:t>
            </a:r>
            <a:r>
              <a:rPr lang="en-US" sz="2000" dirty="0" err="1"/>
              <a:t>attributeFormDefault</a:t>
            </a:r>
            <a:r>
              <a:rPr lang="en-US" sz="2000" dirty="0"/>
              <a:t>="unqualified"&gt; </a:t>
            </a:r>
            <a:br>
              <a:rPr lang="en-US" sz="2000" dirty="0"/>
            </a:br>
            <a:r>
              <a:rPr lang="en-US" sz="2000" dirty="0"/>
              <a:t>        &lt;</a:t>
            </a:r>
            <a:r>
              <a:rPr lang="en-US" sz="2000" dirty="0" err="1"/>
              <a:t>xs:element</a:t>
            </a:r>
            <a:r>
              <a:rPr lang="en-US" sz="2000" dirty="0"/>
              <a:t> name="</a:t>
            </a:r>
            <a:r>
              <a:rPr lang="en-US" sz="2000" dirty="0" err="1"/>
              <a:t>ReportDetails</a:t>
            </a:r>
            <a:r>
              <a:rPr lang="en-US" sz="2000" dirty="0"/>
              <a:t>"&gt; </a:t>
            </a:r>
            <a:br>
              <a:rPr lang="en-US" sz="2000" dirty="0"/>
            </a:br>
            <a:r>
              <a:rPr lang="en-US" sz="2000" dirty="0"/>
              <a:t>                &lt;</a:t>
            </a:r>
            <a:r>
              <a:rPr lang="en-US" sz="2000" dirty="0" err="1"/>
              <a:t>xs:complexType</a:t>
            </a:r>
            <a:r>
              <a:rPr lang="en-US" sz="2000" dirty="0"/>
              <a:t>&gt; </a:t>
            </a:r>
            <a:br>
              <a:rPr lang="en-US" sz="2000" dirty="0"/>
            </a:br>
            <a:r>
              <a:rPr lang="en-US" sz="2000" dirty="0"/>
              <a:t>                        &lt;</a:t>
            </a:r>
            <a:r>
              <a:rPr lang="en-US" sz="2000" dirty="0" err="1"/>
              <a:t>xs:sequence</a:t>
            </a:r>
            <a:r>
              <a:rPr lang="en-US" sz="2000" dirty="0"/>
              <a:t>&gt; </a:t>
            </a:r>
            <a:br>
              <a:rPr lang="en-US" sz="2000" dirty="0"/>
            </a:br>
            <a:r>
              <a:rPr lang="en-US" sz="2000" dirty="0"/>
              <a:t>                                &lt;</a:t>
            </a:r>
            <a:r>
              <a:rPr lang="en-US" sz="2000" dirty="0" err="1"/>
              <a:t>xs:element</a:t>
            </a:r>
            <a:r>
              <a:rPr lang="en-US" sz="2000" dirty="0"/>
              <a:t> name="Report" type="</a:t>
            </a:r>
            <a:r>
              <a:rPr lang="en-US" sz="2000" dirty="0" err="1"/>
              <a:t>xs:string</a:t>
            </a:r>
            <a:r>
              <a:rPr lang="en-US" sz="2000" dirty="0"/>
              <a:t>"/&gt; </a:t>
            </a:r>
            <a:br>
              <a:rPr lang="en-US" sz="2000" dirty="0"/>
            </a:br>
            <a:r>
              <a:rPr lang="en-US" sz="2000" dirty="0"/>
              <a:t>                                &lt;</a:t>
            </a:r>
            <a:r>
              <a:rPr lang="en-US" sz="2000" dirty="0" err="1"/>
              <a:t>xs:element</a:t>
            </a:r>
            <a:r>
              <a:rPr lang="en-US" sz="2000" dirty="0"/>
              <a:t> name="</a:t>
            </a:r>
            <a:r>
              <a:rPr lang="en-US" sz="2000" dirty="0" err="1"/>
              <a:t>PostedDate</a:t>
            </a:r>
            <a:r>
              <a:rPr lang="en-US" sz="2000" dirty="0"/>
              <a:t>" type="</a:t>
            </a:r>
            <a:r>
              <a:rPr lang="en-US" sz="2000" dirty="0" err="1"/>
              <a:t>xs:dateTime</a:t>
            </a:r>
            <a:r>
              <a:rPr lang="en-US" sz="2000" dirty="0"/>
              <a:t>"/&gt; </a:t>
            </a:r>
            <a:br>
              <a:rPr lang="en-US" sz="2000" dirty="0"/>
            </a:br>
            <a:r>
              <a:rPr lang="en-US" sz="2000" dirty="0"/>
              <a:t>                                &lt;</a:t>
            </a:r>
            <a:r>
              <a:rPr lang="en-US" sz="2000" dirty="0" err="1"/>
              <a:t>xs:element</a:t>
            </a:r>
            <a:r>
              <a:rPr lang="en-US" sz="2000" dirty="0"/>
              <a:t> name="</a:t>
            </a:r>
            <a:r>
              <a:rPr lang="en-US" sz="2000" dirty="0" err="1"/>
              <a:t>DocID</a:t>
            </a:r>
            <a:r>
              <a:rPr lang="en-US" sz="2000" dirty="0"/>
              <a:t>" type="</a:t>
            </a:r>
            <a:r>
              <a:rPr lang="en-US" sz="2000" dirty="0" err="1"/>
              <a:t>xs:string</a:t>
            </a:r>
            <a:r>
              <a:rPr lang="en-US" sz="2000" dirty="0"/>
              <a:t>"/&gt; </a:t>
            </a:r>
            <a:br>
              <a:rPr lang="en-US" sz="2000" dirty="0"/>
            </a:br>
            <a:r>
              <a:rPr lang="en-US" sz="2000" dirty="0"/>
              <a:t>                        &lt;/</a:t>
            </a:r>
            <a:r>
              <a:rPr lang="en-US" sz="2000" dirty="0" err="1"/>
              <a:t>xs:sequence</a:t>
            </a:r>
            <a:r>
              <a:rPr lang="en-US" sz="2000" dirty="0"/>
              <a:t>&gt; </a:t>
            </a:r>
            <a:br>
              <a:rPr lang="en-US" sz="2000" dirty="0"/>
            </a:br>
            <a:r>
              <a:rPr lang="en-US" sz="2000" dirty="0"/>
              <a:t>                &lt;/</a:t>
            </a:r>
            <a:r>
              <a:rPr lang="en-US" sz="2000" dirty="0" err="1"/>
              <a:t>xs:complexType</a:t>
            </a:r>
            <a:r>
              <a:rPr lang="en-US" sz="2000" dirty="0"/>
              <a:t>&gt; </a:t>
            </a:r>
            <a:br>
              <a:rPr lang="en-US" sz="2000" dirty="0"/>
            </a:br>
            <a:r>
              <a:rPr lang="en-US" sz="2000" dirty="0"/>
              <a:t>        &lt;/</a:t>
            </a:r>
            <a:r>
              <a:rPr lang="en-US" sz="2000" dirty="0" err="1"/>
              <a:t>xs:element</a:t>
            </a:r>
            <a:r>
              <a:rPr lang="en-US" sz="2000" dirty="0"/>
              <a:t>&gt; </a:t>
            </a:r>
            <a:br>
              <a:rPr lang="en-US" sz="2000" dirty="0"/>
            </a:br>
            <a:r>
              <a:rPr lang="en-US" sz="2000" dirty="0"/>
              <a:t>&lt;/</a:t>
            </a:r>
            <a:r>
              <a:rPr lang="en-US" sz="2000" dirty="0" err="1"/>
              <a:t>xs:schema</a:t>
            </a:r>
            <a:r>
              <a:rPr lang="en-US" sz="2000" dirty="0"/>
              <a:t>&gt;</a:t>
            </a:r>
          </a:p>
          <a:p>
            <a:pPr marL="0" indent="0">
              <a:buNone/>
            </a:pPr>
            <a:endParaRPr lang="en-US" sz="2000" b="1" dirty="0"/>
          </a:p>
        </p:txBody>
      </p:sp>
      <p:sp>
        <p:nvSpPr>
          <p:cNvPr id="9" name="Title 8"/>
          <p:cNvSpPr>
            <a:spLocks noGrp="1"/>
          </p:cNvSpPr>
          <p:nvPr>
            <p:ph type="title"/>
          </p:nvPr>
        </p:nvSpPr>
        <p:spPr/>
        <p:txBody>
          <a:bodyPr/>
          <a:lstStyle/>
          <a:p>
            <a:pPr lvl="0"/>
            <a:r>
              <a:rPr lang="en-US" dirty="0" smtClean="0"/>
              <a:t>Demo – Notification of Report Publication</a:t>
            </a:r>
            <a:endParaRPr lang="en-US" dirty="0"/>
          </a:p>
        </p:txBody>
      </p:sp>
      <p:sp>
        <p:nvSpPr>
          <p:cNvPr id="3" name="Rectangle 2"/>
          <p:cNvSpPr/>
          <p:nvPr/>
        </p:nvSpPr>
        <p:spPr>
          <a:xfrm>
            <a:off x="340701" y="3439522"/>
            <a:ext cx="8367348" cy="1938992"/>
          </a:xfrm>
          <a:prstGeom prst="rect">
            <a:avLst/>
          </a:prstGeom>
        </p:spPr>
        <p:txBody>
          <a:bodyPr wrap="square">
            <a:spAutoFit/>
          </a:bodyPr>
          <a:lstStyle/>
          <a:p>
            <a:pPr lvl="0"/>
            <a:r>
              <a:rPr lang="en-US" sz="2000" b="1" dirty="0" smtClean="0"/>
              <a:t>Demo supports a variety of options:</a:t>
            </a:r>
          </a:p>
          <a:p>
            <a:pPr marL="342900" indent="-342900">
              <a:buFont typeface="Arial" panose="020B0604020202020204" pitchFamily="34" charset="0"/>
              <a:buChar char="•"/>
            </a:pPr>
            <a:r>
              <a:rPr lang="en-US" sz="2000" dirty="0"/>
              <a:t>Uses </a:t>
            </a:r>
            <a:r>
              <a:rPr lang="en-US" sz="2000" dirty="0" smtClean="0"/>
              <a:t>REST/JSON over HTTP or XML over JMS Topic</a:t>
            </a:r>
          </a:p>
          <a:p>
            <a:pPr marL="342900" indent="-342900">
              <a:buFont typeface="Arial" panose="020B0604020202020204" pitchFamily="34" charset="0"/>
              <a:buChar char="•"/>
            </a:pPr>
            <a:r>
              <a:rPr lang="en-US" sz="2000" dirty="0" smtClean="0"/>
              <a:t>We will use a mock listener using SOAPUI for this demo</a:t>
            </a:r>
          </a:p>
          <a:p>
            <a:pPr marL="342900" indent="-342900">
              <a:buFont typeface="Arial" panose="020B0604020202020204" pitchFamily="34" charset="0"/>
              <a:buChar char="•"/>
            </a:pPr>
            <a:r>
              <a:rPr lang="en-US" sz="2000" dirty="0" smtClean="0"/>
              <a:t>Also included a sample message for delivery of report content</a:t>
            </a:r>
          </a:p>
          <a:p>
            <a:pPr marL="342900" indent="-342900">
              <a:buFont typeface="Arial" panose="020B0604020202020204" pitchFamily="34" charset="0"/>
              <a:buChar char="•"/>
            </a:pPr>
            <a:endParaRPr lang="en-US" sz="2000" dirty="0"/>
          </a:p>
          <a:p>
            <a:r>
              <a:rPr lang="en-US" sz="2000" b="1" dirty="0" smtClean="0"/>
              <a:t>This approach represents a transition to “Push Model”</a:t>
            </a:r>
            <a:endParaRPr lang="en-US" sz="2000" b="1" dirty="0"/>
          </a:p>
        </p:txBody>
      </p:sp>
    </p:spTree>
    <p:extLst>
      <p:ext uri="{BB962C8B-B14F-4D97-AF65-F5344CB8AC3E}">
        <p14:creationId xmlns:p14="http://schemas.microsoft.com/office/powerpoint/2010/main" val="1993955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This Fits</a:t>
            </a:r>
            <a:endParaRPr lang="en-US" dirty="0"/>
          </a:p>
        </p:txBody>
      </p:sp>
      <p:sp>
        <p:nvSpPr>
          <p:cNvPr id="3" name="Rounded Rectangle 2"/>
          <p:cNvSpPr/>
          <p:nvPr/>
        </p:nvSpPr>
        <p:spPr>
          <a:xfrm>
            <a:off x="2730215" y="1285045"/>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Ercot.com</a:t>
            </a:r>
            <a:endParaRPr lang="en-US" sz="1100" dirty="0"/>
          </a:p>
        </p:txBody>
      </p:sp>
      <p:sp>
        <p:nvSpPr>
          <p:cNvPr id="14" name="Rounded Rectangle 13"/>
          <p:cNvSpPr/>
          <p:nvPr/>
        </p:nvSpPr>
        <p:spPr>
          <a:xfrm>
            <a:off x="4943960" y="1285045"/>
            <a:ext cx="1079007" cy="187529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MIS</a:t>
            </a:r>
            <a:endParaRPr lang="en-US" sz="1100" dirty="0"/>
          </a:p>
        </p:txBody>
      </p:sp>
      <p:sp>
        <p:nvSpPr>
          <p:cNvPr id="15" name="Rounded Rectangle 14"/>
          <p:cNvSpPr/>
          <p:nvPr/>
        </p:nvSpPr>
        <p:spPr>
          <a:xfrm>
            <a:off x="4905858" y="335709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External Web Services</a:t>
            </a:r>
            <a:endParaRPr lang="en-US" sz="1100" dirty="0"/>
          </a:p>
        </p:txBody>
      </p:sp>
      <p:sp>
        <p:nvSpPr>
          <p:cNvPr id="16" name="Rounded Rectangle 15"/>
          <p:cNvSpPr/>
          <p:nvPr/>
        </p:nvSpPr>
        <p:spPr>
          <a:xfrm>
            <a:off x="6648773" y="1285045"/>
            <a:ext cx="333214" cy="375059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p>
        </p:txBody>
      </p:sp>
      <p:sp>
        <p:nvSpPr>
          <p:cNvPr id="17" name="Rounded Rectangle 16"/>
          <p:cNvSpPr/>
          <p:nvPr/>
        </p:nvSpPr>
        <p:spPr>
          <a:xfrm>
            <a:off x="7531708" y="1285045"/>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Report Sources</a:t>
            </a:r>
            <a:endParaRPr lang="en-US" sz="1100" dirty="0"/>
          </a:p>
        </p:txBody>
      </p:sp>
      <p:sp>
        <p:nvSpPr>
          <p:cNvPr id="18" name="Rounded Rectangle 17"/>
          <p:cNvSpPr/>
          <p:nvPr/>
        </p:nvSpPr>
        <p:spPr>
          <a:xfrm>
            <a:off x="7531708" y="2360887"/>
            <a:ext cx="875654"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t>Report Repository</a:t>
            </a:r>
            <a:endParaRPr lang="en-US" sz="1100" dirty="0"/>
          </a:p>
        </p:txBody>
      </p:sp>
      <p:sp>
        <p:nvSpPr>
          <p:cNvPr id="19" name="Rounded Rectangle 18"/>
          <p:cNvSpPr/>
          <p:nvPr/>
        </p:nvSpPr>
        <p:spPr>
          <a:xfrm>
            <a:off x="2730215" y="4495778"/>
            <a:ext cx="1155210" cy="5424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t>Notifications</a:t>
            </a:r>
            <a:endParaRPr lang="en-US" sz="1100" dirty="0"/>
          </a:p>
        </p:txBody>
      </p:sp>
      <p:sp>
        <p:nvSpPr>
          <p:cNvPr id="5" name="TextBox 4"/>
          <p:cNvSpPr txBox="1"/>
          <p:nvPr/>
        </p:nvSpPr>
        <p:spPr>
          <a:xfrm>
            <a:off x="963478" y="1371600"/>
            <a:ext cx="1084882" cy="369332"/>
          </a:xfrm>
          <a:prstGeom prst="rect">
            <a:avLst/>
          </a:prstGeom>
          <a:noFill/>
        </p:spPr>
        <p:txBody>
          <a:bodyPr wrap="square" rtlCol="0">
            <a:spAutoFit/>
          </a:bodyPr>
          <a:lstStyle/>
          <a:p>
            <a:pPr algn="r"/>
            <a:r>
              <a:rPr lang="en-US" dirty="0" smtClean="0"/>
              <a:t>Public</a:t>
            </a:r>
            <a:endParaRPr lang="en-US" dirty="0"/>
          </a:p>
        </p:txBody>
      </p:sp>
      <p:sp>
        <p:nvSpPr>
          <p:cNvPr id="22" name="TextBox 21"/>
          <p:cNvSpPr txBox="1"/>
          <p:nvPr/>
        </p:nvSpPr>
        <p:spPr>
          <a:xfrm>
            <a:off x="811078" y="2718661"/>
            <a:ext cx="1237282" cy="369332"/>
          </a:xfrm>
          <a:prstGeom prst="rect">
            <a:avLst/>
          </a:prstGeom>
          <a:noFill/>
        </p:spPr>
        <p:txBody>
          <a:bodyPr wrap="square" rtlCol="0">
            <a:spAutoFit/>
          </a:bodyPr>
          <a:lstStyle/>
          <a:p>
            <a:pPr algn="r"/>
            <a:r>
              <a:rPr lang="en-US" dirty="0" smtClean="0"/>
              <a:t>MIS User</a:t>
            </a:r>
            <a:endParaRPr lang="en-US" dirty="0"/>
          </a:p>
        </p:txBody>
      </p:sp>
      <p:sp>
        <p:nvSpPr>
          <p:cNvPr id="23" name="TextBox 22"/>
          <p:cNvSpPr txBox="1"/>
          <p:nvPr/>
        </p:nvSpPr>
        <p:spPr>
          <a:xfrm>
            <a:off x="658678" y="4138093"/>
            <a:ext cx="1389682" cy="369332"/>
          </a:xfrm>
          <a:prstGeom prst="rect">
            <a:avLst/>
          </a:prstGeom>
          <a:noFill/>
        </p:spPr>
        <p:txBody>
          <a:bodyPr wrap="square" rtlCol="0">
            <a:spAutoFit/>
          </a:bodyPr>
          <a:lstStyle/>
          <a:p>
            <a:pPr algn="r"/>
            <a:r>
              <a:rPr lang="en-US" dirty="0" smtClean="0"/>
              <a:t>EWS User</a:t>
            </a:r>
            <a:endParaRPr lang="en-US" dirty="0"/>
          </a:p>
        </p:txBody>
      </p:sp>
      <p:cxnSp>
        <p:nvCxnSpPr>
          <p:cNvPr id="7" name="Straight Arrow Connector 6"/>
          <p:cNvCxnSpPr/>
          <p:nvPr/>
        </p:nvCxnSpPr>
        <p:spPr>
          <a:xfrm>
            <a:off x="2084921" y="1556265"/>
            <a:ext cx="64529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3923800" y="1713830"/>
            <a:ext cx="10201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3923800" y="1478775"/>
            <a:ext cx="102016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6022967" y="2222692"/>
            <a:ext cx="6258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p:cNvCxnSpPr>
            <a:endCxn id="18" idx="1"/>
          </p:cNvCxnSpPr>
          <p:nvPr/>
        </p:nvCxnSpPr>
        <p:spPr>
          <a:xfrm>
            <a:off x="6981987" y="2632107"/>
            <a:ext cx="54972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17" idx="1"/>
          </p:cNvCxnSpPr>
          <p:nvPr/>
        </p:nvCxnSpPr>
        <p:spPr>
          <a:xfrm flipH="1">
            <a:off x="6981987" y="1556265"/>
            <a:ext cx="549721"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2234104" y="2900743"/>
            <a:ext cx="2709856" cy="25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endCxn id="15" idx="1"/>
          </p:cNvCxnSpPr>
          <p:nvPr/>
        </p:nvCxnSpPr>
        <p:spPr>
          <a:xfrm flipV="1">
            <a:off x="2048360" y="3628318"/>
            <a:ext cx="2857498" cy="5837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5" idx="3"/>
          </p:cNvCxnSpPr>
          <p:nvPr/>
        </p:nvCxnSpPr>
        <p:spPr>
          <a:xfrm>
            <a:off x="6061068" y="3628318"/>
            <a:ext cx="58770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a:endCxn id="19" idx="3"/>
          </p:cNvCxnSpPr>
          <p:nvPr/>
        </p:nvCxnSpPr>
        <p:spPr>
          <a:xfrm flipH="1">
            <a:off x="3885425" y="4766997"/>
            <a:ext cx="2753786"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a:stCxn id="19" idx="1"/>
            <a:endCxn id="23" idx="3"/>
          </p:cNvCxnSpPr>
          <p:nvPr/>
        </p:nvCxnSpPr>
        <p:spPr>
          <a:xfrm flipH="1" flipV="1">
            <a:off x="2048360" y="4322759"/>
            <a:ext cx="681855" cy="444239"/>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231037" y="1154240"/>
            <a:ext cx="604434" cy="261610"/>
          </a:xfrm>
          <a:prstGeom prst="rect">
            <a:avLst/>
          </a:prstGeom>
          <a:noFill/>
        </p:spPr>
        <p:txBody>
          <a:bodyPr wrap="square" rtlCol="0">
            <a:spAutoFit/>
          </a:bodyPr>
          <a:lstStyle/>
          <a:p>
            <a:r>
              <a:rPr lang="en-US" sz="1100" dirty="0" smtClean="0"/>
              <a:t>Prices</a:t>
            </a:r>
            <a:endParaRPr lang="en-US" sz="1100" dirty="0"/>
          </a:p>
        </p:txBody>
      </p:sp>
      <p:sp>
        <p:nvSpPr>
          <p:cNvPr id="32" name="TextBox 31"/>
          <p:cNvSpPr txBox="1"/>
          <p:nvPr/>
        </p:nvSpPr>
        <p:spPr>
          <a:xfrm>
            <a:off x="6416298" y="5227711"/>
            <a:ext cx="898901" cy="261610"/>
          </a:xfrm>
          <a:prstGeom prst="rect">
            <a:avLst/>
          </a:prstGeom>
          <a:noFill/>
        </p:spPr>
        <p:txBody>
          <a:bodyPr wrap="square" rtlCol="0">
            <a:spAutoFit/>
          </a:bodyPr>
          <a:lstStyle/>
          <a:p>
            <a:r>
              <a:rPr lang="en-US" sz="1100" dirty="0" smtClean="0"/>
              <a:t>Integration</a:t>
            </a:r>
            <a:endParaRPr lang="en-US" sz="1100" dirty="0"/>
          </a:p>
        </p:txBody>
      </p:sp>
      <p:sp>
        <p:nvSpPr>
          <p:cNvPr id="50" name="Flowchart: Direct Access Storage 49"/>
          <p:cNvSpPr/>
          <p:nvPr/>
        </p:nvSpPr>
        <p:spPr>
          <a:xfrm flipH="1">
            <a:off x="1403066" y="5223825"/>
            <a:ext cx="645294" cy="243192"/>
          </a:xfrm>
          <a:prstGeom prst="flowChartMagneticDrum">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cxnSp>
        <p:nvCxnSpPr>
          <p:cNvPr id="51" name="Straight Arrow Connector 50"/>
          <p:cNvCxnSpPr>
            <a:stCxn id="19" idx="1"/>
          </p:cNvCxnSpPr>
          <p:nvPr/>
        </p:nvCxnSpPr>
        <p:spPr>
          <a:xfrm flipH="1">
            <a:off x="2092959" y="4766998"/>
            <a:ext cx="637256" cy="515914"/>
          </a:xfrm>
          <a:prstGeom prst="straightConnector1">
            <a:avLst/>
          </a:prstGeom>
          <a:ln>
            <a:solidFill>
              <a:srgbClr val="FF0000"/>
            </a:solidFill>
            <a:prstDash val="sysDash"/>
            <a:tailEnd type="arrow"/>
          </a:ln>
        </p:spPr>
        <p:style>
          <a:lnRef idx="3">
            <a:schemeClr val="dk1"/>
          </a:lnRef>
          <a:fillRef idx="0">
            <a:schemeClr val="dk1"/>
          </a:fillRef>
          <a:effectRef idx="2">
            <a:schemeClr val="dk1"/>
          </a:effectRef>
          <a:fontRef idx="minor">
            <a:schemeClr val="tx1"/>
          </a:fontRef>
        </p:style>
      </p:cxnSp>
      <p:cxnSp>
        <p:nvCxnSpPr>
          <p:cNvPr id="53" name="Straight Arrow Connector 52"/>
          <p:cNvCxnSpPr>
            <a:stCxn id="50" idx="0"/>
          </p:cNvCxnSpPr>
          <p:nvPr/>
        </p:nvCxnSpPr>
        <p:spPr>
          <a:xfrm flipH="1" flipV="1">
            <a:off x="1429719" y="4679004"/>
            <a:ext cx="295994" cy="544821"/>
          </a:xfrm>
          <a:prstGeom prst="straightConnector1">
            <a:avLst/>
          </a:prstGeom>
          <a:ln>
            <a:solidFill>
              <a:srgbClr val="FF0000"/>
            </a:solidFill>
            <a:prstDash val="sysDash"/>
            <a:tailEnd type="arrow"/>
          </a:ln>
        </p:spPr>
        <p:style>
          <a:lnRef idx="3">
            <a:schemeClr val="dk1"/>
          </a:lnRef>
          <a:fillRef idx="0">
            <a:schemeClr val="dk1"/>
          </a:fillRef>
          <a:effectRef idx="2">
            <a:schemeClr val="dk1"/>
          </a:effectRef>
          <a:fontRef idx="minor">
            <a:schemeClr val="tx1"/>
          </a:fontRef>
        </p:style>
      </p:cxnSp>
      <p:cxnSp>
        <p:nvCxnSpPr>
          <p:cNvPr id="35" name="Elbow Connector 34"/>
          <p:cNvCxnSpPr/>
          <p:nvPr/>
        </p:nvCxnSpPr>
        <p:spPr>
          <a:xfrm rot="10800000" flipV="1">
            <a:off x="3902973" y="2770411"/>
            <a:ext cx="3646282" cy="1809345"/>
          </a:xfrm>
          <a:prstGeom prst="bentConnector3">
            <a:avLst>
              <a:gd name="adj1" fmla="val 19025"/>
            </a:avLst>
          </a:prstGeom>
          <a:ln w="38100">
            <a:solidFill>
              <a:srgbClr val="FF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6660912" y="1909142"/>
            <a:ext cx="1056584" cy="665959"/>
          </a:xfrm>
          <a:prstGeom prst="bentConnector3">
            <a:avLst>
              <a:gd name="adj1" fmla="val -33"/>
            </a:avLst>
          </a:prstGeom>
          <a:ln w="38100">
            <a:solidFill>
              <a:srgbClr val="FF0000"/>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321166" y="4199648"/>
            <a:ext cx="1355484" cy="307777"/>
          </a:xfrm>
          <a:prstGeom prst="rect">
            <a:avLst/>
          </a:prstGeom>
          <a:noFill/>
        </p:spPr>
        <p:txBody>
          <a:bodyPr wrap="square" rtlCol="0">
            <a:spAutoFit/>
          </a:bodyPr>
          <a:lstStyle/>
          <a:p>
            <a:r>
              <a:rPr lang="en-US" sz="1400" dirty="0" smtClean="0"/>
              <a:t>REST/JSON</a:t>
            </a:r>
            <a:endParaRPr lang="en-US" dirty="0"/>
          </a:p>
        </p:txBody>
      </p:sp>
      <p:sp>
        <p:nvSpPr>
          <p:cNvPr id="36" name="TextBox 35"/>
          <p:cNvSpPr txBox="1"/>
          <p:nvPr/>
        </p:nvSpPr>
        <p:spPr>
          <a:xfrm>
            <a:off x="2234104" y="5227711"/>
            <a:ext cx="1355484" cy="307777"/>
          </a:xfrm>
          <a:prstGeom prst="rect">
            <a:avLst/>
          </a:prstGeom>
          <a:noFill/>
        </p:spPr>
        <p:txBody>
          <a:bodyPr wrap="square" rtlCol="0">
            <a:spAutoFit/>
          </a:bodyPr>
          <a:lstStyle/>
          <a:p>
            <a:r>
              <a:rPr lang="en-US" sz="1400" dirty="0" smtClean="0"/>
              <a:t>XML</a:t>
            </a:r>
            <a:endParaRPr lang="en-US" dirty="0"/>
          </a:p>
        </p:txBody>
      </p:sp>
    </p:spTree>
    <p:extLst>
      <p:ext uri="{BB962C8B-B14F-4D97-AF65-F5344CB8AC3E}">
        <p14:creationId xmlns:p14="http://schemas.microsoft.com/office/powerpoint/2010/main" val="2936330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c34af464-7aa1-4edd-9be4-83dffc1cb926"/>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10909</TotalTime>
  <Words>596</Words>
  <Application>Microsoft Office PowerPoint</Application>
  <PresentationFormat>On-screen Show (4:3)</PresentationFormat>
  <Paragraphs>108</Paragraphs>
  <Slides>10</Slides>
  <Notes>8</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Custom Design</vt:lpstr>
      <vt:lpstr>PowerPoint Presentation</vt:lpstr>
      <vt:lpstr>Anti-Trust Admonition </vt:lpstr>
      <vt:lpstr>Agenda</vt:lpstr>
      <vt:lpstr>Objectives and Expectations</vt:lpstr>
      <vt:lpstr>WebSockets Demonstration</vt:lpstr>
      <vt:lpstr>System Overview</vt:lpstr>
      <vt:lpstr>Requirements Discussion</vt:lpstr>
      <vt:lpstr>Demo – Notification of Report Publication</vt:lpstr>
      <vt:lpstr>How This Fits</vt:lpstr>
      <vt:lpstr>What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Brian.Brandaw@ercot.com</dc:creator>
  <cp:lastModifiedBy>Brandaw, Brian</cp:lastModifiedBy>
  <cp:revision>212</cp:revision>
  <cp:lastPrinted>2015-09-21T20:52:27Z</cp:lastPrinted>
  <dcterms:created xsi:type="dcterms:W3CDTF">2010-04-12T23:12:02Z</dcterms:created>
  <dcterms:modified xsi:type="dcterms:W3CDTF">2015-09-23T16:14:17Z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