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89" r:id="rId4"/>
    <p:sldMasterId id="2147493467" r:id="rId5"/>
  </p:sldMasterIdLst>
  <p:notesMasterIdLst>
    <p:notesMasterId r:id="rId12"/>
  </p:notesMasterIdLst>
  <p:handoutMasterIdLst>
    <p:handoutMasterId r:id="rId13"/>
  </p:handoutMasterIdLst>
  <p:sldIdLst>
    <p:sldId id="260" r:id="rId6"/>
    <p:sldId id="263" r:id="rId7"/>
    <p:sldId id="289" r:id="rId8"/>
    <p:sldId id="270" r:id="rId9"/>
    <p:sldId id="265" r:id="rId10"/>
    <p:sldId id="290" r:id="rId1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BAB7"/>
    <a:srgbClr val="005386"/>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89249" autoAdjust="0"/>
  </p:normalViewPr>
  <p:slideViewPr>
    <p:cSldViewPr snapToGrid="0" snapToObjects="1">
      <p:cViewPr>
        <p:scale>
          <a:sx n="100" d="100"/>
          <a:sy n="100" d="100"/>
        </p:scale>
        <p:origin x="-108" y="-138"/>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78" d="100"/>
          <a:sy n="78" d="100"/>
        </p:scale>
        <p:origin x="-203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4"/>
          <c:order val="0"/>
          <c:tx>
            <c:strRef>
              <c:f>'Question 1'!$B$3</c:f>
              <c:strCache>
                <c:ptCount val="1"/>
                <c:pt idx="0">
                  <c:v>Very interested</c:v>
                </c:pt>
              </c:strCache>
            </c:strRef>
          </c:tx>
          <c:spPr>
            <a:solidFill>
              <a:srgbClr val="55BAB7"/>
            </a:solidFill>
          </c:spPr>
          <c:invertIfNegative val="0"/>
          <c:cat>
            <c:strRef>
              <c:f>'Question 1'!$A$4:$A$10</c:f>
              <c:strCache>
                <c:ptCount val="7"/>
                <c:pt idx="0">
                  <c:v>Data Source to Query</c:v>
                </c:pt>
                <c:pt idx="1">
                  <c:v>Notification Subscription Service</c:v>
                </c:pt>
                <c:pt idx="2">
                  <c:v>Report Notification</c:v>
                </c:pt>
                <c:pt idx="3">
                  <c:v>Report Distribution</c:v>
                </c:pt>
                <c:pt idx="4">
                  <c:v>Publication Info Servce</c:v>
                </c:pt>
                <c:pt idx="5">
                  <c:v>Developer Portal</c:v>
                </c:pt>
                <c:pt idx="6">
                  <c:v>OAuth</c:v>
                </c:pt>
              </c:strCache>
            </c:strRef>
          </c:cat>
          <c:val>
            <c:numRef>
              <c:f>'Question 1'!$B$4:$B$10</c:f>
              <c:numCache>
                <c:formatCode>General</c:formatCode>
                <c:ptCount val="7"/>
                <c:pt idx="0">
                  <c:v>12</c:v>
                </c:pt>
                <c:pt idx="1">
                  <c:v>11</c:v>
                </c:pt>
                <c:pt idx="2">
                  <c:v>11</c:v>
                </c:pt>
                <c:pt idx="3">
                  <c:v>6</c:v>
                </c:pt>
                <c:pt idx="4">
                  <c:v>4</c:v>
                </c:pt>
                <c:pt idx="5">
                  <c:v>3</c:v>
                </c:pt>
                <c:pt idx="6">
                  <c:v>3</c:v>
                </c:pt>
              </c:numCache>
            </c:numRef>
          </c:val>
        </c:ser>
        <c:ser>
          <c:idx val="3"/>
          <c:order val="1"/>
          <c:tx>
            <c:strRef>
              <c:f>'Question 1'!$C$3</c:f>
              <c:strCache>
                <c:ptCount val="1"/>
                <c:pt idx="0">
                  <c:v>Interested</c:v>
                </c:pt>
              </c:strCache>
            </c:strRef>
          </c:tx>
          <c:spPr>
            <a:solidFill>
              <a:srgbClr val="7030A0"/>
            </a:solidFill>
          </c:spPr>
          <c:invertIfNegative val="0"/>
          <c:cat>
            <c:strRef>
              <c:f>'Question 1'!$A$4:$A$10</c:f>
              <c:strCache>
                <c:ptCount val="7"/>
                <c:pt idx="0">
                  <c:v>Data Source to Query</c:v>
                </c:pt>
                <c:pt idx="1">
                  <c:v>Notification Subscription Service</c:v>
                </c:pt>
                <c:pt idx="2">
                  <c:v>Report Notification</c:v>
                </c:pt>
                <c:pt idx="3">
                  <c:v>Report Distribution</c:v>
                </c:pt>
                <c:pt idx="4">
                  <c:v>Publication Info Servce</c:v>
                </c:pt>
                <c:pt idx="5">
                  <c:v>Developer Portal</c:v>
                </c:pt>
                <c:pt idx="6">
                  <c:v>OAuth</c:v>
                </c:pt>
              </c:strCache>
            </c:strRef>
          </c:cat>
          <c:val>
            <c:numRef>
              <c:f>'Question 1'!$C$4:$C$10</c:f>
              <c:numCache>
                <c:formatCode>General</c:formatCode>
                <c:ptCount val="7"/>
                <c:pt idx="0">
                  <c:v>7</c:v>
                </c:pt>
                <c:pt idx="1">
                  <c:v>7</c:v>
                </c:pt>
                <c:pt idx="2">
                  <c:v>7</c:v>
                </c:pt>
                <c:pt idx="3">
                  <c:v>5</c:v>
                </c:pt>
                <c:pt idx="4">
                  <c:v>9</c:v>
                </c:pt>
                <c:pt idx="5">
                  <c:v>7</c:v>
                </c:pt>
                <c:pt idx="6">
                  <c:v>4</c:v>
                </c:pt>
              </c:numCache>
            </c:numRef>
          </c:val>
        </c:ser>
        <c:ser>
          <c:idx val="2"/>
          <c:order val="2"/>
          <c:tx>
            <c:strRef>
              <c:f>'Question 1'!$D$3</c:f>
              <c:strCache>
                <c:ptCount val="1"/>
                <c:pt idx="0">
                  <c:v>Somewhat interested</c:v>
                </c:pt>
              </c:strCache>
            </c:strRef>
          </c:tx>
          <c:spPr>
            <a:solidFill>
              <a:srgbClr val="00B050"/>
            </a:solidFill>
          </c:spPr>
          <c:invertIfNegative val="0"/>
          <c:cat>
            <c:strRef>
              <c:f>'Question 1'!$A$4:$A$10</c:f>
              <c:strCache>
                <c:ptCount val="7"/>
                <c:pt idx="0">
                  <c:v>Data Source to Query</c:v>
                </c:pt>
                <c:pt idx="1">
                  <c:v>Notification Subscription Service</c:v>
                </c:pt>
                <c:pt idx="2">
                  <c:v>Report Notification</c:v>
                </c:pt>
                <c:pt idx="3">
                  <c:v>Report Distribution</c:v>
                </c:pt>
                <c:pt idx="4">
                  <c:v>Publication Info Servce</c:v>
                </c:pt>
                <c:pt idx="5">
                  <c:v>Developer Portal</c:v>
                </c:pt>
                <c:pt idx="6">
                  <c:v>OAuth</c:v>
                </c:pt>
              </c:strCache>
            </c:strRef>
          </c:cat>
          <c:val>
            <c:numRef>
              <c:f>'Question 1'!$D$4:$D$10</c:f>
              <c:numCache>
                <c:formatCode>General</c:formatCode>
                <c:ptCount val="7"/>
                <c:pt idx="0">
                  <c:v>2</c:v>
                </c:pt>
                <c:pt idx="1">
                  <c:v>1</c:v>
                </c:pt>
                <c:pt idx="2">
                  <c:v>1</c:v>
                </c:pt>
                <c:pt idx="3">
                  <c:v>8</c:v>
                </c:pt>
                <c:pt idx="4">
                  <c:v>5</c:v>
                </c:pt>
                <c:pt idx="5">
                  <c:v>9</c:v>
                </c:pt>
                <c:pt idx="6">
                  <c:v>8</c:v>
                </c:pt>
              </c:numCache>
            </c:numRef>
          </c:val>
        </c:ser>
        <c:ser>
          <c:idx val="1"/>
          <c:order val="3"/>
          <c:tx>
            <c:strRef>
              <c:f>'Question 1'!$E$3</c:f>
              <c:strCache>
                <c:ptCount val="1"/>
                <c:pt idx="0">
                  <c:v>Not Interested</c:v>
                </c:pt>
              </c:strCache>
            </c:strRef>
          </c:tx>
          <c:spPr>
            <a:solidFill>
              <a:srgbClr val="C00000"/>
            </a:solidFill>
          </c:spPr>
          <c:invertIfNegative val="0"/>
          <c:cat>
            <c:strRef>
              <c:f>'Question 1'!$A$4:$A$10</c:f>
              <c:strCache>
                <c:ptCount val="7"/>
                <c:pt idx="0">
                  <c:v>Data Source to Query</c:v>
                </c:pt>
                <c:pt idx="1">
                  <c:v>Notification Subscription Service</c:v>
                </c:pt>
                <c:pt idx="2">
                  <c:v>Report Notification</c:v>
                </c:pt>
                <c:pt idx="3">
                  <c:v>Report Distribution</c:v>
                </c:pt>
                <c:pt idx="4">
                  <c:v>Publication Info Servce</c:v>
                </c:pt>
                <c:pt idx="5">
                  <c:v>Developer Portal</c:v>
                </c:pt>
                <c:pt idx="6">
                  <c:v>OAuth</c:v>
                </c:pt>
              </c:strCache>
            </c:strRef>
          </c:cat>
          <c:val>
            <c:numRef>
              <c:f>'Question 1'!$E$4:$E$10</c:f>
              <c:numCache>
                <c:formatCode>General</c:formatCode>
                <c:ptCount val="7"/>
                <c:pt idx="0">
                  <c:v>0</c:v>
                </c:pt>
                <c:pt idx="1">
                  <c:v>1</c:v>
                </c:pt>
                <c:pt idx="2">
                  <c:v>1</c:v>
                </c:pt>
                <c:pt idx="3">
                  <c:v>1</c:v>
                </c:pt>
                <c:pt idx="4">
                  <c:v>2</c:v>
                </c:pt>
                <c:pt idx="5">
                  <c:v>2</c:v>
                </c:pt>
                <c:pt idx="6">
                  <c:v>6</c:v>
                </c:pt>
              </c:numCache>
            </c:numRef>
          </c:val>
        </c:ser>
        <c:ser>
          <c:idx val="5"/>
          <c:order val="4"/>
          <c:tx>
            <c:strRef>
              <c:f>'Question 1'!$F$3</c:f>
              <c:strCache>
                <c:ptCount val="1"/>
                <c:pt idx="0">
                  <c:v>Total</c:v>
                </c:pt>
              </c:strCache>
            </c:strRef>
          </c:tx>
          <c:invertIfNegative val="0"/>
          <c:cat>
            <c:strRef>
              <c:f>'Question 1'!$A$4:$A$10</c:f>
              <c:strCache>
                <c:ptCount val="7"/>
                <c:pt idx="0">
                  <c:v>Data Source to Query</c:v>
                </c:pt>
                <c:pt idx="1">
                  <c:v>Notification Subscription Service</c:v>
                </c:pt>
                <c:pt idx="2">
                  <c:v>Report Notification</c:v>
                </c:pt>
                <c:pt idx="3">
                  <c:v>Report Distribution</c:v>
                </c:pt>
                <c:pt idx="4">
                  <c:v>Publication Info Servce</c:v>
                </c:pt>
                <c:pt idx="5">
                  <c:v>Developer Portal</c:v>
                </c:pt>
                <c:pt idx="6">
                  <c:v>OAuth</c:v>
                </c:pt>
              </c:strCache>
            </c:strRef>
          </c:cat>
          <c:val>
            <c:numRef>
              <c:f>'Question 1'!$F$4:$F$10</c:f>
            </c:numRef>
          </c:val>
        </c:ser>
        <c:ser>
          <c:idx val="6"/>
          <c:order val="5"/>
          <c:tx>
            <c:strRef>
              <c:f>'Question 1'!$G$3</c:f>
              <c:strCache>
                <c:ptCount val="1"/>
                <c:pt idx="0">
                  <c:v>Weighted Average</c:v>
                </c:pt>
              </c:strCache>
            </c:strRef>
          </c:tx>
          <c:invertIfNegative val="0"/>
          <c:cat>
            <c:strRef>
              <c:f>'Question 1'!$A$4:$A$10</c:f>
              <c:strCache>
                <c:ptCount val="7"/>
                <c:pt idx="0">
                  <c:v>Data Source to Query</c:v>
                </c:pt>
                <c:pt idx="1">
                  <c:v>Notification Subscription Service</c:v>
                </c:pt>
                <c:pt idx="2">
                  <c:v>Report Notification</c:v>
                </c:pt>
                <c:pt idx="3">
                  <c:v>Report Distribution</c:v>
                </c:pt>
                <c:pt idx="4">
                  <c:v>Publication Info Servce</c:v>
                </c:pt>
                <c:pt idx="5">
                  <c:v>Developer Portal</c:v>
                </c:pt>
                <c:pt idx="6">
                  <c:v>OAuth</c:v>
                </c:pt>
              </c:strCache>
            </c:strRef>
          </c:cat>
          <c:val>
            <c:numRef>
              <c:f>'Question 1'!$G$4:$G$10</c:f>
            </c:numRef>
          </c:val>
        </c:ser>
        <c:dLbls>
          <c:showLegendKey val="0"/>
          <c:showVal val="0"/>
          <c:showCatName val="0"/>
          <c:showSerName val="0"/>
          <c:showPercent val="0"/>
          <c:showBubbleSize val="0"/>
        </c:dLbls>
        <c:gapWidth val="150"/>
        <c:axId val="48584192"/>
        <c:axId val="48585728"/>
      </c:barChart>
      <c:catAx>
        <c:axId val="48584192"/>
        <c:scaling>
          <c:orientation val="minMax"/>
        </c:scaling>
        <c:delete val="0"/>
        <c:axPos val="b"/>
        <c:majorTickMark val="out"/>
        <c:minorTickMark val="none"/>
        <c:tickLblPos val="nextTo"/>
        <c:txPr>
          <a:bodyPr/>
          <a:lstStyle/>
          <a:p>
            <a:pPr>
              <a:defRPr sz="1200"/>
            </a:pPr>
            <a:endParaRPr lang="en-US"/>
          </a:p>
        </c:txPr>
        <c:crossAx val="48585728"/>
        <c:crosses val="autoZero"/>
        <c:auto val="1"/>
        <c:lblAlgn val="ctr"/>
        <c:lblOffset val="100"/>
        <c:noMultiLvlLbl val="0"/>
      </c:catAx>
      <c:valAx>
        <c:axId val="48585728"/>
        <c:scaling>
          <c:orientation val="minMax"/>
        </c:scaling>
        <c:delete val="0"/>
        <c:axPos val="l"/>
        <c:majorGridlines/>
        <c:numFmt formatCode="General" sourceLinked="1"/>
        <c:majorTickMark val="out"/>
        <c:minorTickMark val="none"/>
        <c:tickLblPos val="nextTo"/>
        <c:txPr>
          <a:bodyPr/>
          <a:lstStyle/>
          <a:p>
            <a:pPr>
              <a:defRPr sz="1400" b="1"/>
            </a:pPr>
            <a:endParaRPr lang="en-US"/>
          </a:p>
        </c:txPr>
        <c:crossAx val="48584192"/>
        <c:crosses val="autoZero"/>
        <c:crossBetween val="between"/>
      </c:valAx>
    </c:plotArea>
    <c:legend>
      <c:legendPos val="b"/>
      <c:layout/>
      <c:overlay val="0"/>
      <c:txPr>
        <a:bodyPr/>
        <a:lstStyle/>
        <a:p>
          <a:pPr>
            <a:defRPr sz="1400"/>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'Question 2'!$B$2</c:f>
              <c:strCache>
                <c:ptCount val="1"/>
                <c:pt idx="0">
                  <c:v>Very interested</c:v>
                </c:pt>
              </c:strCache>
            </c:strRef>
          </c:tx>
          <c:spPr>
            <a:solidFill>
              <a:srgbClr val="55BAB7"/>
            </a:solidFill>
          </c:spPr>
          <c:invertIfNegative val="0"/>
          <c:cat>
            <c:strRef>
              <c:f>'Question 2'!$A$3:$A$7</c:f>
              <c:strCache>
                <c:ptCount val="5"/>
                <c:pt idx="0">
                  <c:v>REST/JSON</c:v>
                </c:pt>
                <c:pt idx="1">
                  <c:v>API</c:v>
                </c:pt>
                <c:pt idx="2">
                  <c:v>Continue with SOAP/HTTPs</c:v>
                </c:pt>
                <c:pt idx="3">
                  <c:v>WebSockets</c:v>
                </c:pt>
                <c:pt idx="4">
                  <c:v>JMS</c:v>
                </c:pt>
              </c:strCache>
            </c:strRef>
          </c:cat>
          <c:val>
            <c:numRef>
              <c:f>'Question 2'!$B$3:$B$7</c:f>
              <c:numCache>
                <c:formatCode>General</c:formatCode>
                <c:ptCount val="5"/>
                <c:pt idx="0">
                  <c:v>5</c:v>
                </c:pt>
                <c:pt idx="1">
                  <c:v>9</c:v>
                </c:pt>
                <c:pt idx="2">
                  <c:v>3</c:v>
                </c:pt>
                <c:pt idx="3">
                  <c:v>3</c:v>
                </c:pt>
                <c:pt idx="4">
                  <c:v>2</c:v>
                </c:pt>
              </c:numCache>
            </c:numRef>
          </c:val>
        </c:ser>
        <c:ser>
          <c:idx val="1"/>
          <c:order val="1"/>
          <c:tx>
            <c:strRef>
              <c:f>'Question 2'!$C$2</c:f>
              <c:strCache>
                <c:ptCount val="1"/>
                <c:pt idx="0">
                  <c:v>Interested</c:v>
                </c:pt>
              </c:strCache>
            </c:strRef>
          </c:tx>
          <c:spPr>
            <a:solidFill>
              <a:srgbClr val="7030A0"/>
            </a:solidFill>
          </c:spPr>
          <c:invertIfNegative val="0"/>
          <c:cat>
            <c:strRef>
              <c:f>'Question 2'!$A$3:$A$7</c:f>
              <c:strCache>
                <c:ptCount val="5"/>
                <c:pt idx="0">
                  <c:v>REST/JSON</c:v>
                </c:pt>
                <c:pt idx="1">
                  <c:v>API</c:v>
                </c:pt>
                <c:pt idx="2">
                  <c:v>Continue with SOAP/HTTPs</c:v>
                </c:pt>
                <c:pt idx="3">
                  <c:v>WebSockets</c:v>
                </c:pt>
                <c:pt idx="4">
                  <c:v>JMS</c:v>
                </c:pt>
              </c:strCache>
            </c:strRef>
          </c:cat>
          <c:val>
            <c:numRef>
              <c:f>'Question 2'!$C$3:$C$7</c:f>
              <c:numCache>
                <c:formatCode>General</c:formatCode>
                <c:ptCount val="5"/>
                <c:pt idx="0">
                  <c:v>10</c:v>
                </c:pt>
                <c:pt idx="1">
                  <c:v>6</c:v>
                </c:pt>
                <c:pt idx="2">
                  <c:v>9</c:v>
                </c:pt>
                <c:pt idx="3">
                  <c:v>6</c:v>
                </c:pt>
                <c:pt idx="4">
                  <c:v>4</c:v>
                </c:pt>
              </c:numCache>
            </c:numRef>
          </c:val>
        </c:ser>
        <c:ser>
          <c:idx val="2"/>
          <c:order val="2"/>
          <c:tx>
            <c:strRef>
              <c:f>'Question 2'!$D$2</c:f>
              <c:strCache>
                <c:ptCount val="1"/>
                <c:pt idx="0">
                  <c:v>Somewhat interested</c:v>
                </c:pt>
              </c:strCache>
            </c:strRef>
          </c:tx>
          <c:spPr>
            <a:solidFill>
              <a:srgbClr val="00B050"/>
            </a:solidFill>
          </c:spPr>
          <c:invertIfNegative val="0"/>
          <c:cat>
            <c:strRef>
              <c:f>'Question 2'!$A$3:$A$7</c:f>
              <c:strCache>
                <c:ptCount val="5"/>
                <c:pt idx="0">
                  <c:v>REST/JSON</c:v>
                </c:pt>
                <c:pt idx="1">
                  <c:v>API</c:v>
                </c:pt>
                <c:pt idx="2">
                  <c:v>Continue with SOAP/HTTPs</c:v>
                </c:pt>
                <c:pt idx="3">
                  <c:v>WebSockets</c:v>
                </c:pt>
                <c:pt idx="4">
                  <c:v>JMS</c:v>
                </c:pt>
              </c:strCache>
            </c:strRef>
          </c:cat>
          <c:val>
            <c:numRef>
              <c:f>'Question 2'!$D$3:$D$7</c:f>
              <c:numCache>
                <c:formatCode>General</c:formatCode>
                <c:ptCount val="5"/>
                <c:pt idx="0">
                  <c:v>5</c:v>
                </c:pt>
                <c:pt idx="1">
                  <c:v>2</c:v>
                </c:pt>
                <c:pt idx="2">
                  <c:v>3</c:v>
                </c:pt>
                <c:pt idx="3">
                  <c:v>5</c:v>
                </c:pt>
                <c:pt idx="4">
                  <c:v>7</c:v>
                </c:pt>
              </c:numCache>
            </c:numRef>
          </c:val>
        </c:ser>
        <c:ser>
          <c:idx val="3"/>
          <c:order val="3"/>
          <c:tx>
            <c:strRef>
              <c:f>'Question 2'!$E$2</c:f>
              <c:strCache>
                <c:ptCount val="1"/>
                <c:pt idx="0">
                  <c:v>Not interested</c:v>
                </c:pt>
              </c:strCache>
            </c:strRef>
          </c:tx>
          <c:spPr>
            <a:solidFill>
              <a:srgbClr val="C00000"/>
            </a:solidFill>
          </c:spPr>
          <c:invertIfNegative val="0"/>
          <c:cat>
            <c:strRef>
              <c:f>'Question 2'!$A$3:$A$7</c:f>
              <c:strCache>
                <c:ptCount val="5"/>
                <c:pt idx="0">
                  <c:v>REST/JSON</c:v>
                </c:pt>
                <c:pt idx="1">
                  <c:v>API</c:v>
                </c:pt>
                <c:pt idx="2">
                  <c:v>Continue with SOAP/HTTPs</c:v>
                </c:pt>
                <c:pt idx="3">
                  <c:v>WebSockets</c:v>
                </c:pt>
                <c:pt idx="4">
                  <c:v>JMS</c:v>
                </c:pt>
              </c:strCache>
            </c:strRef>
          </c:cat>
          <c:val>
            <c:numRef>
              <c:f>'Question 2'!$E$3:$E$7</c:f>
              <c:numCache>
                <c:formatCode>General</c:formatCode>
                <c:ptCount val="5"/>
                <c:pt idx="0">
                  <c:v>1</c:v>
                </c:pt>
                <c:pt idx="1">
                  <c:v>4</c:v>
                </c:pt>
                <c:pt idx="2">
                  <c:v>6</c:v>
                </c:pt>
                <c:pt idx="3">
                  <c:v>7</c:v>
                </c:pt>
                <c:pt idx="4">
                  <c:v>8</c:v>
                </c:pt>
              </c:numCache>
            </c:numRef>
          </c:val>
        </c:ser>
        <c:dLbls>
          <c:showLegendKey val="0"/>
          <c:showVal val="0"/>
          <c:showCatName val="0"/>
          <c:showSerName val="0"/>
          <c:showPercent val="0"/>
          <c:showBubbleSize val="0"/>
        </c:dLbls>
        <c:gapWidth val="150"/>
        <c:axId val="46901504"/>
        <c:axId val="46907392"/>
      </c:barChart>
      <c:catAx>
        <c:axId val="46901504"/>
        <c:scaling>
          <c:orientation val="minMax"/>
        </c:scaling>
        <c:delete val="0"/>
        <c:axPos val="b"/>
        <c:majorTickMark val="out"/>
        <c:minorTickMark val="none"/>
        <c:tickLblPos val="nextTo"/>
        <c:txPr>
          <a:bodyPr/>
          <a:lstStyle/>
          <a:p>
            <a:pPr>
              <a:defRPr sz="1600"/>
            </a:pPr>
            <a:endParaRPr lang="en-US"/>
          </a:p>
        </c:txPr>
        <c:crossAx val="46907392"/>
        <c:crosses val="autoZero"/>
        <c:auto val="1"/>
        <c:lblAlgn val="ctr"/>
        <c:lblOffset val="100"/>
        <c:noMultiLvlLbl val="0"/>
      </c:catAx>
      <c:valAx>
        <c:axId val="46907392"/>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46901504"/>
        <c:crosses val="autoZero"/>
        <c:crossBetween val="between"/>
      </c:valAx>
    </c:plotArea>
    <c:legend>
      <c:legendPos val="b"/>
      <c:layout/>
      <c:overlay val="0"/>
      <c:txPr>
        <a:bodyPr/>
        <a:lstStyle/>
        <a:p>
          <a:pPr>
            <a:defRPr sz="1400"/>
          </a:pPr>
          <a:endParaRPr lang="en-US"/>
        </a:p>
      </c:tx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9/18/2015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9/18/2015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a:p>
        </p:txBody>
      </p:sp>
    </p:spTree>
    <p:extLst>
      <p:ext uri="{BB962C8B-B14F-4D97-AF65-F5344CB8AC3E}">
        <p14:creationId xmlns:p14="http://schemas.microsoft.com/office/powerpoint/2010/main" val="87065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Plan</a:t>
            </a:r>
            <a:r>
              <a:rPr lang="en-US" baseline="0" dirty="0" smtClean="0"/>
              <a:t> on making a pitch for more regular technology-focused discussion with MPs.</a:t>
            </a:r>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5</a:t>
            </a:fld>
            <a:endParaRPr lang="en-US"/>
          </a:p>
        </p:txBody>
      </p:sp>
    </p:spTree>
    <p:extLst>
      <p:ext uri="{BB962C8B-B14F-4D97-AF65-F5344CB8AC3E}">
        <p14:creationId xmlns:p14="http://schemas.microsoft.com/office/powerpoint/2010/main" val="1204497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Plan</a:t>
            </a:r>
            <a:r>
              <a:rPr lang="en-US" baseline="0" dirty="0" smtClean="0"/>
              <a:t> on making a pitch for more regular technology-focused discussion with MPs.</a:t>
            </a:r>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6</a:t>
            </a:fld>
            <a:endParaRPr lang="en-US"/>
          </a:p>
        </p:txBody>
      </p:sp>
    </p:spTree>
    <p:extLst>
      <p:ext uri="{BB962C8B-B14F-4D97-AF65-F5344CB8AC3E}">
        <p14:creationId xmlns:p14="http://schemas.microsoft.com/office/powerpoint/2010/main" val="1204497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2821010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4769712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739633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652241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7527874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2925402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91084443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EWS Modification Workshop</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8" descr="ERCOT cmyk-01.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8" name="TextBox 7"/>
          <p:cNvSpPr txBox="1"/>
          <p:nvPr/>
        </p:nvSpPr>
        <p:spPr>
          <a:xfrm>
            <a:off x="1085849" y="6010274"/>
            <a:ext cx="6867526" cy="415498"/>
          </a:xfrm>
          <a:prstGeom prst="rect">
            <a:avLst/>
          </a:prstGeom>
          <a:noFill/>
        </p:spPr>
        <p:txBody>
          <a:bodyPr wrap="square" rtlCol="0">
            <a:spAutoFit/>
          </a:bodyPr>
          <a:lstStyle/>
          <a:p>
            <a:pPr algn="l"/>
            <a:r>
              <a:rPr lang="en-US" sz="1050" b="1" dirty="0" smtClean="0"/>
              <a:t>EWS Modification</a:t>
            </a:r>
            <a:r>
              <a:rPr lang="en-US" sz="1050" b="1" baseline="0" dirty="0" smtClean="0"/>
              <a:t> Workshop</a:t>
            </a:r>
            <a:endParaRPr lang="en-US" sz="1050" b="1" dirty="0"/>
          </a:p>
          <a:p>
            <a:pPr algn="l"/>
            <a:fld id="{49486E62-95B4-4F6D-B8CE-32A4032D4A48}" type="datetimeFigureOut">
              <a:rPr lang="en-US" sz="1050" smtClean="0"/>
              <a:pPr algn="l"/>
              <a:t>9/18/2015</a:t>
            </a:fld>
            <a:endParaRPr lang="en-US" sz="1050" dirty="0"/>
          </a:p>
        </p:txBody>
      </p:sp>
    </p:spTree>
    <p:extLst>
      <p:ext uri="{BB962C8B-B14F-4D97-AF65-F5344CB8AC3E}">
        <p14:creationId xmlns:p14="http://schemas.microsoft.com/office/powerpoint/2010/main" val="4158016387"/>
      </p:ext>
    </p:extLst>
  </p:cSld>
  <p:clrMap bg1="lt1" tx1="dk1" bg2="lt2" tx2="dk2" accent1="accent1" accent2="accent2" accent3="accent3" accent4="accent4" accent5="accent5" accent6="accent6" hlink="hlink" folHlink="folHlink"/>
  <p:sldLayoutIdLst>
    <p:sldLayoutId id="2147493490" r:id="rId1"/>
    <p:sldLayoutId id="2147493491" r:id="rId2"/>
    <p:sldLayoutId id="2147493492" r:id="rId3"/>
    <p:sldLayoutId id="2147493493" r:id="rId4"/>
    <p:sldLayoutId id="2147493494" r:id="rId5"/>
    <p:sldLayoutId id="2147493495" r:id="rId6"/>
    <p:sldLayoutId id="2147493496"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Nov. 14, 2014</a:t>
            </a:r>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EWS Modification Workshop</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03250" y="1498064"/>
            <a:ext cx="7727950" cy="4354314"/>
            <a:chOff x="603250" y="546100"/>
            <a:chExt cx="7727950" cy="4354314"/>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2769989"/>
            </a:xfrm>
            <a:prstGeom prst="rect">
              <a:avLst/>
            </a:prstGeom>
            <a:noFill/>
          </p:spPr>
          <p:txBody>
            <a:bodyPr wrap="square" rtlCol="0">
              <a:spAutoFit/>
            </a:bodyPr>
            <a:lstStyle/>
            <a:p>
              <a:r>
                <a:rPr lang="en-US" sz="3200" b="1" dirty="0" smtClean="0"/>
                <a:t>EWS Modification Workshop</a:t>
              </a:r>
            </a:p>
            <a:p>
              <a:r>
                <a:rPr lang="en-US" sz="3200" b="1" dirty="0" smtClean="0"/>
                <a:t>Survey Results </a:t>
              </a:r>
            </a:p>
            <a:p>
              <a:endParaRPr lang="en-US" b="1" dirty="0" smtClean="0"/>
            </a:p>
            <a:p>
              <a:r>
                <a:rPr lang="en-US" sz="2000" i="1" dirty="0" smtClean="0"/>
                <a:t>Brian Brandaw</a:t>
              </a:r>
            </a:p>
            <a:p>
              <a:r>
                <a:rPr lang="en-US" dirty="0" smtClean="0"/>
                <a:t>Manager, IT Common Platforms</a:t>
              </a:r>
            </a:p>
            <a:p>
              <a:r>
                <a:rPr lang="en-US" dirty="0" smtClean="0"/>
                <a:t> </a:t>
              </a:r>
            </a:p>
            <a:p>
              <a:r>
                <a:rPr lang="en-US" dirty="0" smtClean="0"/>
                <a:t>EWS Modification Workshop</a:t>
              </a:r>
            </a:p>
            <a:p>
              <a:r>
                <a:rPr lang="en-US" dirty="0" smtClean="0"/>
                <a:t>July 23, 2015	</a:t>
              </a:r>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69797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pPr marL="0" indent="0">
              <a:buNone/>
            </a:pPr>
            <a:endParaRPr lang="en-US" sz="2000" dirty="0"/>
          </a:p>
          <a:p>
            <a:pPr marL="0" indent="0">
              <a:buNone/>
            </a:pPr>
            <a:r>
              <a:rPr lang="en-US" sz="2000" dirty="0" smtClean="0"/>
              <a:t>ERCOT </a:t>
            </a:r>
            <a:r>
              <a:rPr lang="en-US" sz="2000" dirty="0"/>
              <a:t>strictly prohibits Market Participants and their employees who are participating in ERCOT activities from using their participation in ERCOT activities as a forum for engaging in practices or communications that violate the antitrust laws. The ERCOT Board has approved guidelines for members of ERCOT Committees, Subcommittees and Working Groups to be reviewed and followed by each Market Participant attending ERCOT meetings. If you have not received a copy of these Guidelines, copies are available at the Client Relations desk. Please remember your ongoing obligation to comply with all applicable laws, including the antitrust laws. </a:t>
            </a:r>
          </a:p>
          <a:p>
            <a:pPr lvl="0"/>
            <a:endParaRPr lang="en-US" sz="2000" dirty="0"/>
          </a:p>
          <a:p>
            <a:endParaRPr lang="en-US" sz="2000" b="1" dirty="0"/>
          </a:p>
        </p:txBody>
      </p:sp>
      <p:sp>
        <p:nvSpPr>
          <p:cNvPr id="9" name="Title 8"/>
          <p:cNvSpPr>
            <a:spLocks noGrp="1"/>
          </p:cNvSpPr>
          <p:nvPr>
            <p:ph type="title"/>
          </p:nvPr>
        </p:nvSpPr>
        <p:spPr/>
        <p:txBody>
          <a:bodyPr/>
          <a:lstStyle/>
          <a:p>
            <a:r>
              <a:rPr lang="en-US" dirty="0" smtClean="0"/>
              <a:t>Anti-Trust Admonition	</a:t>
            </a:r>
            <a:endParaRPr lang="en-US" dirty="0"/>
          </a:p>
        </p:txBody>
      </p:sp>
    </p:spTree>
    <p:extLst>
      <p:ext uri="{BB962C8B-B14F-4D97-AF65-F5344CB8AC3E}">
        <p14:creationId xmlns:p14="http://schemas.microsoft.com/office/powerpoint/2010/main" val="2848734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664" y="828676"/>
            <a:ext cx="8229600" cy="857250"/>
          </a:xfrm>
        </p:spPr>
        <p:txBody>
          <a:bodyPr>
            <a:normAutofit/>
          </a:bodyPr>
          <a:lstStyle/>
          <a:p>
            <a:pPr marL="0" indent="0">
              <a:buNone/>
            </a:pPr>
            <a:r>
              <a:rPr lang="en-US" sz="2000" dirty="0" smtClean="0"/>
              <a:t>Please rate the importance of the following External Web Service changes to you and your company.</a:t>
            </a:r>
          </a:p>
          <a:p>
            <a:pPr marL="0" indent="0">
              <a:buNone/>
            </a:pPr>
            <a:endParaRPr lang="en-US" sz="2000" dirty="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endParaRPr lang="en-US" sz="2000" dirty="0"/>
          </a:p>
          <a:p>
            <a:pPr marL="0" indent="0">
              <a:buNone/>
            </a:pPr>
            <a:endParaRPr lang="en-US" sz="1600" dirty="0" smtClean="0"/>
          </a:p>
          <a:p>
            <a:pPr marL="800100" lvl="2" indent="0">
              <a:buNone/>
            </a:pPr>
            <a:endParaRPr lang="en-US" sz="1200" dirty="0" smtClean="0"/>
          </a:p>
          <a:p>
            <a:pPr lvl="0"/>
            <a:endParaRPr lang="en-US" sz="2000" dirty="0"/>
          </a:p>
          <a:p>
            <a:endParaRPr lang="en-US" sz="2000" b="1" dirty="0"/>
          </a:p>
        </p:txBody>
      </p:sp>
      <p:sp>
        <p:nvSpPr>
          <p:cNvPr id="9" name="Title 8"/>
          <p:cNvSpPr>
            <a:spLocks noGrp="1"/>
          </p:cNvSpPr>
          <p:nvPr>
            <p:ph type="title"/>
          </p:nvPr>
        </p:nvSpPr>
        <p:spPr/>
        <p:txBody>
          <a:bodyPr/>
          <a:lstStyle/>
          <a:p>
            <a:r>
              <a:rPr lang="en-US" dirty="0" smtClean="0"/>
              <a:t>Question 1</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207588101"/>
              </p:ext>
            </p:extLst>
          </p:nvPr>
        </p:nvGraphicFramePr>
        <p:xfrm>
          <a:off x="385762" y="1552574"/>
          <a:ext cx="8372475" cy="4371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0696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664" y="828676"/>
            <a:ext cx="8229600" cy="857250"/>
          </a:xfrm>
        </p:spPr>
        <p:txBody>
          <a:bodyPr>
            <a:normAutofit/>
          </a:bodyPr>
          <a:lstStyle/>
          <a:p>
            <a:pPr marL="0" indent="0">
              <a:buNone/>
            </a:pPr>
            <a:r>
              <a:rPr lang="en-US" sz="2000" dirty="0" smtClean="0"/>
              <a:t>Please rate the importance of the following changes to you and your company.</a:t>
            </a:r>
          </a:p>
          <a:p>
            <a:pPr marL="0" indent="0">
              <a:buNone/>
            </a:pPr>
            <a:endParaRPr lang="en-US" sz="2000" dirty="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endParaRPr lang="en-US" sz="2000" dirty="0"/>
          </a:p>
          <a:p>
            <a:pPr marL="0" indent="0">
              <a:buNone/>
            </a:pPr>
            <a:endParaRPr lang="en-US" sz="1600" dirty="0" smtClean="0"/>
          </a:p>
          <a:p>
            <a:pPr marL="800100" lvl="2" indent="0">
              <a:buNone/>
            </a:pPr>
            <a:endParaRPr lang="en-US" sz="1200" dirty="0" smtClean="0"/>
          </a:p>
          <a:p>
            <a:pPr lvl="0"/>
            <a:endParaRPr lang="en-US" sz="2000" dirty="0"/>
          </a:p>
          <a:p>
            <a:endParaRPr lang="en-US" sz="2000" b="1" dirty="0"/>
          </a:p>
        </p:txBody>
      </p:sp>
      <p:sp>
        <p:nvSpPr>
          <p:cNvPr id="9" name="Title 8"/>
          <p:cNvSpPr>
            <a:spLocks noGrp="1"/>
          </p:cNvSpPr>
          <p:nvPr>
            <p:ph type="title"/>
          </p:nvPr>
        </p:nvSpPr>
        <p:spPr/>
        <p:txBody>
          <a:bodyPr/>
          <a:lstStyle/>
          <a:p>
            <a:r>
              <a:rPr lang="en-US" dirty="0" smtClean="0"/>
              <a:t>Question 2</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3370718472"/>
              </p:ext>
            </p:extLst>
          </p:nvPr>
        </p:nvGraphicFramePr>
        <p:xfrm>
          <a:off x="514350" y="1581149"/>
          <a:ext cx="8094914" cy="43529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58846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pPr marL="0" lvl="0" indent="0">
              <a:buNone/>
            </a:pPr>
            <a:r>
              <a:rPr lang="en-US" sz="2000" b="1" dirty="0" smtClean="0"/>
              <a:t>Low Take Rate on the Survey</a:t>
            </a:r>
            <a:endParaRPr lang="en-US" sz="2000" b="1" dirty="0"/>
          </a:p>
          <a:p>
            <a:r>
              <a:rPr lang="en-US" sz="2000" dirty="0" smtClean="0"/>
              <a:t>Only 21 responses out of 100+ attendees</a:t>
            </a:r>
          </a:p>
          <a:p>
            <a:pPr marL="0" indent="0">
              <a:buNone/>
            </a:pPr>
            <a:endParaRPr lang="en-US" sz="2000" dirty="0"/>
          </a:p>
          <a:p>
            <a:pPr marL="0" indent="0">
              <a:buNone/>
            </a:pPr>
            <a:r>
              <a:rPr lang="en-US" sz="2000" b="1" dirty="0" smtClean="0"/>
              <a:t>Functional Changes appear to have consensus</a:t>
            </a:r>
            <a:endParaRPr lang="en-US" sz="2000" dirty="0" smtClean="0"/>
          </a:p>
          <a:p>
            <a:r>
              <a:rPr lang="en-US" sz="2000" dirty="0" smtClean="0"/>
              <a:t>While not in scope, having a data source to query continues to have support</a:t>
            </a:r>
          </a:p>
          <a:p>
            <a:r>
              <a:rPr lang="en-US" sz="2000" dirty="0" smtClean="0"/>
              <a:t>Notification of report publication with a subscription service is the clear winner</a:t>
            </a:r>
          </a:p>
          <a:p>
            <a:pPr marL="457200" lvl="1" indent="0">
              <a:buNone/>
            </a:pPr>
            <a:endParaRPr lang="en-US" sz="1600" dirty="0" smtClean="0"/>
          </a:p>
          <a:p>
            <a:pPr marL="0" indent="0">
              <a:buNone/>
            </a:pPr>
            <a:r>
              <a:rPr lang="en-US" sz="2000" b="1" dirty="0" smtClean="0"/>
              <a:t>Transport Decisions are less clear</a:t>
            </a:r>
            <a:endParaRPr lang="en-US" sz="2000" dirty="0"/>
          </a:p>
          <a:p>
            <a:r>
              <a:rPr lang="en-US" sz="2000" dirty="0" smtClean="0"/>
              <a:t>Keen interest in REST/JSON</a:t>
            </a:r>
          </a:p>
          <a:p>
            <a:r>
              <a:rPr lang="en-US" sz="2000" dirty="0" smtClean="0"/>
              <a:t>A full fledged API generates stronger favorable opinions</a:t>
            </a:r>
          </a:p>
          <a:p>
            <a:r>
              <a:rPr lang="en-US" sz="2000" dirty="0" smtClean="0"/>
              <a:t>Other methods have polarized results</a:t>
            </a:r>
            <a:endParaRPr lang="en-US" sz="2000" dirty="0"/>
          </a:p>
          <a:p>
            <a:pPr marL="0" indent="0">
              <a:buNone/>
            </a:pPr>
            <a:endParaRPr lang="en-US" sz="2000" b="1" dirty="0"/>
          </a:p>
        </p:txBody>
      </p:sp>
      <p:sp>
        <p:nvSpPr>
          <p:cNvPr id="9" name="Title 8"/>
          <p:cNvSpPr>
            <a:spLocks noGrp="1"/>
          </p:cNvSpPr>
          <p:nvPr>
            <p:ph type="title"/>
          </p:nvPr>
        </p:nvSpPr>
        <p:spPr/>
        <p:txBody>
          <a:bodyPr/>
          <a:lstStyle/>
          <a:p>
            <a:r>
              <a:rPr lang="en-US" dirty="0" smtClean="0"/>
              <a:t>Observations</a:t>
            </a:r>
            <a:endParaRPr lang="en-US" dirty="0"/>
          </a:p>
        </p:txBody>
      </p:sp>
    </p:spTree>
    <p:extLst>
      <p:ext uri="{BB962C8B-B14F-4D97-AF65-F5344CB8AC3E}">
        <p14:creationId xmlns:p14="http://schemas.microsoft.com/office/powerpoint/2010/main" val="164811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pPr marL="0" lvl="0" indent="0">
              <a:buNone/>
            </a:pPr>
            <a:r>
              <a:rPr lang="en-US" sz="2000" b="1" dirty="0" smtClean="0"/>
              <a:t>Draft an SCR requesting a Report Notification and Subscription infrastructure</a:t>
            </a:r>
            <a:endParaRPr lang="en-US" sz="2000" b="1" dirty="0"/>
          </a:p>
          <a:p>
            <a:r>
              <a:rPr lang="en-US" sz="2000" dirty="0" smtClean="0"/>
              <a:t>MPs can maintain a list of Report IDs for which they wish to receive push notifications at time of publication</a:t>
            </a:r>
          </a:p>
          <a:p>
            <a:r>
              <a:rPr lang="en-US" sz="2000" dirty="0" smtClean="0"/>
              <a:t>Method for delivery of notifications TBD</a:t>
            </a:r>
          </a:p>
          <a:p>
            <a:pPr lvl="1"/>
            <a:r>
              <a:rPr lang="en-US" sz="1600" dirty="0" smtClean="0"/>
              <a:t>Strongly suggest that it not be the existing Notifications Listeners</a:t>
            </a:r>
          </a:p>
          <a:p>
            <a:pPr marL="0" indent="0">
              <a:buNone/>
            </a:pPr>
            <a:endParaRPr lang="en-US" sz="2000" dirty="0"/>
          </a:p>
          <a:p>
            <a:pPr marL="0" indent="0">
              <a:buNone/>
            </a:pPr>
            <a:r>
              <a:rPr lang="en-US" sz="2000" b="1" dirty="0" smtClean="0"/>
              <a:t>Consider exploring alternative transports for EWS</a:t>
            </a:r>
          </a:p>
          <a:p>
            <a:r>
              <a:rPr lang="en-US" sz="2000" dirty="0" smtClean="0"/>
              <a:t>Possibilities include REST and API implementations each using JSON</a:t>
            </a:r>
          </a:p>
          <a:p>
            <a:pPr marL="0" indent="0">
              <a:buNone/>
            </a:pPr>
            <a:endParaRPr lang="en-US" sz="2000" dirty="0"/>
          </a:p>
          <a:p>
            <a:pPr marL="0" indent="0">
              <a:buNone/>
            </a:pPr>
            <a:r>
              <a:rPr lang="en-US" sz="2000" b="1" dirty="0" smtClean="0"/>
              <a:t>Start dialog regarding Market access to data sources</a:t>
            </a:r>
          </a:p>
          <a:p>
            <a:r>
              <a:rPr lang="en-US" sz="2000" dirty="0" smtClean="0"/>
              <a:t>While not in scope of EWS, the interest clearly warrants further exploration</a:t>
            </a:r>
          </a:p>
          <a:p>
            <a:pPr marL="0" indent="0">
              <a:buNone/>
            </a:pPr>
            <a:endParaRPr lang="en-US" sz="2000" b="1" dirty="0"/>
          </a:p>
        </p:txBody>
      </p:sp>
      <p:sp>
        <p:nvSpPr>
          <p:cNvPr id="9" name="Title 8"/>
          <p:cNvSpPr>
            <a:spLocks noGrp="1"/>
          </p:cNvSpPr>
          <p:nvPr>
            <p:ph type="title"/>
          </p:nvPr>
        </p:nvSpPr>
        <p:spPr/>
        <p:txBody>
          <a:bodyPr/>
          <a:lstStyle/>
          <a:p>
            <a:r>
              <a:rPr lang="en-US" dirty="0" smtClean="0"/>
              <a:t>Recommendations</a:t>
            </a:r>
            <a:endParaRPr lang="en-US" dirty="0"/>
          </a:p>
        </p:txBody>
      </p:sp>
    </p:spTree>
    <p:extLst>
      <p:ext uri="{BB962C8B-B14F-4D97-AF65-F5344CB8AC3E}">
        <p14:creationId xmlns:p14="http://schemas.microsoft.com/office/powerpoint/2010/main" val="1366816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schemas.microsoft.com/office/infopath/2007/PartnerControls"/>
    <ds:schemaRef ds:uri="c34af464-7aa1-4edd-9be4-83dffc1cb926"/>
    <ds:schemaRef ds:uri="http://purl.org/dc/terms/"/>
    <ds:schemaRef ds:uri="http://schemas.microsoft.com/office/2006/documentManagement/types"/>
    <ds:schemaRef ds:uri="http://schemas.microsoft.com/office/2006/metadata/properties"/>
    <ds:schemaRef ds:uri="http://purl.org/dc/dcmitype/"/>
    <ds:schemaRef ds:uri="http://www.w3.org/XML/1998/namespace"/>
    <ds:schemaRef ds:uri="http://purl.org/dc/elements/1.1/"/>
    <ds:schemaRef ds:uri="http://schemas.openxmlformats.org/package/2006/metadata/core-properties"/>
  </ds:schemaRefs>
</ds:datastoreItem>
</file>

<file path=customXml/itemProps3.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9595</TotalTime>
  <Words>341</Words>
  <Application>Microsoft Office PowerPoint</Application>
  <PresentationFormat>On-screen Show (4:3)</PresentationFormat>
  <Paragraphs>57</Paragraphs>
  <Slides>6</Slides>
  <Notes>3</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Office Theme</vt:lpstr>
      <vt:lpstr>Custom Design</vt:lpstr>
      <vt:lpstr>PowerPoint Presentation</vt:lpstr>
      <vt:lpstr>Anti-Trust Admonition </vt:lpstr>
      <vt:lpstr>Question 1</vt:lpstr>
      <vt:lpstr>Question 2</vt:lpstr>
      <vt:lpstr>Observations</vt:lpstr>
      <vt:lpstr>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Jacobs, Kaci</cp:lastModifiedBy>
  <cp:revision>207</cp:revision>
  <cp:lastPrinted>2015-03-18T19:53:01Z</cp:lastPrinted>
  <dcterms:created xsi:type="dcterms:W3CDTF">2010-04-12T23:12:02Z</dcterms:created>
  <dcterms:modified xsi:type="dcterms:W3CDTF">2015-09-18T21:40:10Z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