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89" r:id="rId4"/>
    <p:sldMasterId id="2147493467" r:id="rId5"/>
  </p:sldMasterIdLst>
  <p:notesMasterIdLst>
    <p:notesMasterId r:id="rId12"/>
  </p:notesMasterIdLst>
  <p:handoutMasterIdLst>
    <p:handoutMasterId r:id="rId13"/>
  </p:handoutMasterIdLst>
  <p:sldIdLst>
    <p:sldId id="263" r:id="rId6"/>
    <p:sldId id="280" r:id="rId7"/>
    <p:sldId id="279" r:id="rId8"/>
    <p:sldId id="268" r:id="rId9"/>
    <p:sldId id="266" r:id="rId10"/>
    <p:sldId id="278" r:id="rId1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4" autoAdjust="0"/>
    <p:restoredTop sz="94595" autoAdjust="0"/>
  </p:normalViewPr>
  <p:slideViewPr>
    <p:cSldViewPr snapToGrid="0" snapToObjects="1">
      <p:cViewPr varScale="1">
        <p:scale>
          <a:sx n="97" d="100"/>
          <a:sy n="97" d="100"/>
        </p:scale>
        <p:origin x="-114" y="-258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81" d="100"/>
          <a:sy n="81" d="100"/>
        </p:scale>
        <p:origin x="-2046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9/17/2015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9/17/2015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01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71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96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224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787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44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dirty="0" smtClean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15801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0" r:id="rId1"/>
    <p:sldLayoutId id="2147493491" r:id="rId2"/>
    <p:sldLayoutId id="2147493492" r:id="rId3"/>
    <p:sldLayoutId id="2147493493" r:id="rId4"/>
    <p:sldLayoutId id="2147493494" r:id="rId5"/>
    <p:sldLayoutId id="2147493495" r:id="rId6"/>
    <p:sldLayoutId id="2147493496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7" y="-138112"/>
            <a:ext cx="921067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3646428"/>
            <a:chOff x="603250" y="546100"/>
            <a:chExt cx="7727950" cy="3646428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AEPSC Live Oak County Transmission Project </a:t>
              </a:r>
              <a:r>
                <a:rPr lang="en-US" altLang="en-US" sz="2800" b="1" dirty="0" smtClean="0"/>
                <a:t>– </a:t>
              </a:r>
              <a:r>
                <a:rPr lang="en-US" altLang="en-US" sz="2800" b="1" dirty="0"/>
                <a:t>ERCOT Independent</a:t>
              </a:r>
              <a:r>
                <a:rPr lang="en-US" sz="2800" b="1" dirty="0" smtClean="0"/>
                <a:t> Review</a:t>
              </a:r>
            </a:p>
            <a:p>
              <a:endParaRPr lang="en-US" b="1" dirty="0" smtClean="0"/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TAC</a:t>
              </a:r>
            </a:p>
            <a:p>
              <a:r>
                <a:rPr lang="en-US" dirty="0" smtClean="0"/>
                <a:t>September 24, 2015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0823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Load growth in Live Oak and Bee Counties has created the need for transmission improvements in the area</a:t>
            </a:r>
          </a:p>
          <a:p>
            <a:r>
              <a:rPr lang="en-US" sz="2400" dirty="0" smtClean="0"/>
              <a:t>With the present transmission system, it is difficult to schedule maintenance even during off-peak seasonal conditions</a:t>
            </a:r>
          </a:p>
          <a:p>
            <a:pPr lvl="1"/>
            <a:r>
              <a:rPr lang="en-US" sz="2000" dirty="0" smtClean="0"/>
              <a:t>In October 2013, approximately 80 MW of load was lost across seventeen substations due to a single contingency during a maintenance outage</a:t>
            </a:r>
          </a:p>
          <a:p>
            <a:r>
              <a:rPr lang="en-US" sz="2400" dirty="0" smtClean="0"/>
              <a:t>AEPSC submitted a project for Regional Planning Group review and comment in March 2015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Project Background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520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392" y="0"/>
            <a:ext cx="8296977" cy="64322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8871" y="3657600"/>
            <a:ext cx="2183323" cy="225351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1877962" y="5211097"/>
            <a:ext cx="186813" cy="16714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1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9664" y="640809"/>
            <a:ext cx="8229600" cy="5304380"/>
          </a:xfrm>
        </p:spPr>
        <p:txBody>
          <a:bodyPr>
            <a:normAutofit/>
          </a:bodyPr>
          <a:lstStyle/>
          <a:p>
            <a:endParaRPr lang="en-US" sz="2000" b="1" dirty="0" smtClean="0"/>
          </a:p>
          <a:p>
            <a:r>
              <a:rPr lang="en-US" sz="2000" b="1" dirty="0" smtClean="0"/>
              <a:t>G-1 N-1 Contingency Results (summer peak cases)</a:t>
            </a:r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000" b="1" dirty="0" smtClean="0"/>
              <a:t>N-1-1 Contingency Results (2017 minimum load case)</a:t>
            </a:r>
          </a:p>
          <a:p>
            <a:endParaRPr lang="en-US" sz="20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282323"/>
          </a:xfrm>
        </p:spPr>
        <p:txBody>
          <a:bodyPr/>
          <a:lstStyle/>
          <a:p>
            <a:r>
              <a:rPr lang="en-US" sz="2800" dirty="0" smtClean="0"/>
              <a:t>ERCOT Independent Review Reliability Analysis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164633"/>
              </p:ext>
            </p:extLst>
          </p:nvPr>
        </p:nvGraphicFramePr>
        <p:xfrm>
          <a:off x="859605" y="1416470"/>
          <a:ext cx="7647398" cy="161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3773"/>
                <a:gridCol w="1885086"/>
                <a:gridCol w="1958539"/>
              </a:tblGrid>
              <a:tr h="3301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Branch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Loading in 2018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Loading</a:t>
                      </a:r>
                      <a:r>
                        <a:rPr lang="en-US" sz="1600" baseline="0" dirty="0" smtClean="0"/>
                        <a:t> in 2021</a:t>
                      </a:r>
                      <a:endParaRPr lang="en-US" sz="1600" dirty="0"/>
                    </a:p>
                  </a:txBody>
                  <a:tcPr/>
                </a:tc>
              </a:tr>
              <a:tr h="324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San Miguel – Choke Canyon 138 kV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107%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113%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46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Choke Canyon – Sigmor 138 kV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103%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109%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48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Normanna - Pettus 69 kV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100%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103%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47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Normanna - Beeville 69 kV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99%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103%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632128"/>
              </p:ext>
            </p:extLst>
          </p:nvPr>
        </p:nvGraphicFramePr>
        <p:xfrm>
          <a:off x="859605" y="3524885"/>
          <a:ext cx="7198760" cy="995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9380"/>
                <a:gridCol w="3599380"/>
              </a:tblGrid>
              <a:tr h="3422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Branch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Worst</a:t>
                      </a:r>
                      <a:r>
                        <a:rPr lang="en-US" sz="1600" baseline="0" dirty="0" smtClean="0">
                          <a:latin typeface="+mn-lt"/>
                        </a:rPr>
                        <a:t> Contingency Loading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</a:tr>
              <a:tr h="3113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Pleasant – Imogene Tap 69 kV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102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</a:tr>
              <a:tr h="34225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Coy City – Imogene Tap 69 kV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102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907008"/>
              </p:ext>
            </p:extLst>
          </p:nvPr>
        </p:nvGraphicFramePr>
        <p:xfrm>
          <a:off x="887003" y="4694542"/>
          <a:ext cx="6096000" cy="1424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Bus Name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n-lt"/>
                        </a:rPr>
                        <a:t>Bus Voltage</a:t>
                      </a:r>
                      <a:endParaRPr lang="en-US" sz="1600" dirty="0">
                        <a:latin typeface="+mn-lt"/>
                      </a:endParaRPr>
                    </a:p>
                  </a:txBody>
                  <a:tcPr/>
                </a:tc>
              </a:tr>
              <a:tr h="3436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Choke Canyon 138 kV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0.88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90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Three Rivers 138 kV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0.88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Sigmor 138 kV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0.88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58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250374" y="1036125"/>
            <a:ext cx="8573975" cy="460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b="0" dirty="0" smtClean="0"/>
              <a:t>ERCOT evaluated five options to solve the reliability criteria violations</a:t>
            </a:r>
          </a:p>
          <a:p>
            <a:pPr marL="457200" indent="-2286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400" b="0" dirty="0" smtClean="0"/>
              <a:t>ERCOT will seek Board endorsement of Option 4: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b="0" dirty="0"/>
              <a:t>Construct a new 138 kV Beeville Substation </a:t>
            </a:r>
            <a:r>
              <a:rPr lang="en-US" sz="1800" b="0" dirty="0" smtClean="0"/>
              <a:t>near </a:t>
            </a:r>
            <a:r>
              <a:rPr lang="en-US" sz="1800" b="0" dirty="0"/>
              <a:t>to the existing Beeville 69 kV </a:t>
            </a:r>
            <a:r>
              <a:rPr lang="en-US" sz="1800" b="0" dirty="0" smtClean="0"/>
              <a:t>Substation</a:t>
            </a:r>
            <a:endParaRPr lang="en-US" sz="1800" b="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b="0" dirty="0"/>
              <a:t>Install a new 138/69 kV </a:t>
            </a:r>
            <a:r>
              <a:rPr lang="en-US" sz="1800" b="0" dirty="0" smtClean="0"/>
              <a:t>transformer </a:t>
            </a:r>
            <a:r>
              <a:rPr lang="en-US" sz="1800" b="0" dirty="0"/>
              <a:t>at </a:t>
            </a:r>
            <a:r>
              <a:rPr lang="en-US" sz="1800" b="0" dirty="0" smtClean="0"/>
              <a:t>the new Beeville 138 kV Substation </a:t>
            </a:r>
            <a:endParaRPr lang="en-US" sz="1800" b="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b="0" dirty="0"/>
              <a:t>Construct a new </a:t>
            </a:r>
            <a:r>
              <a:rPr lang="en-US" sz="1800" b="0" dirty="0" smtClean="0"/>
              <a:t>138/69 </a:t>
            </a:r>
            <a:r>
              <a:rPr lang="en-US" sz="1800" b="0" dirty="0"/>
              <a:t>kV </a:t>
            </a:r>
            <a:r>
              <a:rPr lang="en-US" sz="1800" b="0" dirty="0" smtClean="0"/>
              <a:t>double circuit transmission </a:t>
            </a:r>
            <a:r>
              <a:rPr lang="en-US" sz="1800" b="0" dirty="0"/>
              <a:t>line from Tuleta to </a:t>
            </a:r>
            <a:r>
              <a:rPr lang="en-US" sz="1800" b="0" dirty="0" smtClean="0"/>
              <a:t>Beeville. </a:t>
            </a:r>
            <a:r>
              <a:rPr lang="en-US" sz="1800" dirty="0"/>
              <a:t>Utilize the existing Right </a:t>
            </a:r>
            <a:r>
              <a:rPr lang="en-US" sz="1800" b="0" dirty="0"/>
              <a:t>of Way of </a:t>
            </a:r>
            <a:r>
              <a:rPr lang="en-US" sz="1800" b="0" dirty="0" smtClean="0"/>
              <a:t>the Pettus </a:t>
            </a:r>
            <a:r>
              <a:rPr lang="en-US" sz="1800" b="0" dirty="0"/>
              <a:t>– Normanna – Beeville 69 kV </a:t>
            </a:r>
            <a:r>
              <a:rPr lang="en-US" sz="1800" b="0" dirty="0" smtClean="0"/>
              <a:t>transmission line where possible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b="0" dirty="0" smtClean="0"/>
              <a:t>Using existing Right of Way where possible, rebuild and convert the existing Beeville – Three Rivers 69 kV transmission line to 138 kV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0" dirty="0" smtClean="0"/>
          </a:p>
          <a:p>
            <a:pPr marL="457200" indent="-228600"/>
            <a:r>
              <a:rPr lang="en-US" sz="2400" b="0" dirty="0" smtClean="0"/>
              <a:t>The cost estimate is $74.5 million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/>
              <a:t>ERCOT Recommendation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8762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70150" y="1363663"/>
            <a:ext cx="4048125" cy="404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98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4229</TotalTime>
  <Words>312</Words>
  <Application>Microsoft Office PowerPoint</Application>
  <PresentationFormat>On-screen Show (4:3)</PresentationFormat>
  <Paragraphs>57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Custom Design</vt:lpstr>
      <vt:lpstr>PowerPoint Presentation</vt:lpstr>
      <vt:lpstr>Project Background</vt:lpstr>
      <vt:lpstr>PowerPoint Presentation</vt:lpstr>
      <vt:lpstr>ERCOT Independent Review Reliability Analysis</vt:lpstr>
      <vt:lpstr>ERCOT Recommendation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Billo, Jeffrey</cp:lastModifiedBy>
  <cp:revision>170</cp:revision>
  <cp:lastPrinted>2015-09-08T21:02:49Z</cp:lastPrinted>
  <dcterms:created xsi:type="dcterms:W3CDTF">2010-04-12T23:12:02Z</dcterms:created>
  <dcterms:modified xsi:type="dcterms:W3CDTF">2015-09-17T21:51:35Z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