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2"/>
  </p:notesMasterIdLst>
  <p:handoutMasterIdLst>
    <p:handoutMasterId r:id="rId13"/>
  </p:handoutMasterIdLst>
  <p:sldIdLst>
    <p:sldId id="263" r:id="rId6"/>
    <p:sldId id="280" r:id="rId7"/>
    <p:sldId id="279" r:id="rId8"/>
    <p:sldId id="268" r:id="rId9"/>
    <p:sldId id="266" r:id="rId10"/>
    <p:sldId id="278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97" d="100"/>
          <a:sy n="97" d="100"/>
        </p:scale>
        <p:origin x="-114" y="-25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646428"/>
            <a:chOff x="603250" y="546100"/>
            <a:chExt cx="7727950" cy="3646428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AEPSC Live Oak County Transmission Project </a:t>
              </a:r>
              <a:r>
                <a:rPr lang="en-US" altLang="en-US" sz="2800" b="1" dirty="0" smtClean="0"/>
                <a:t>– </a:t>
              </a:r>
              <a:r>
                <a:rPr lang="en-US" altLang="en-US" sz="2800" b="1" dirty="0"/>
                <a:t>ERCOT Independent</a:t>
              </a:r>
              <a:r>
                <a:rPr lang="en-US" sz="2800" b="1" dirty="0" smtClean="0"/>
                <a:t> Review</a:t>
              </a:r>
            </a:p>
            <a:p>
              <a:endParaRPr lang="en-US" b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TAC</a:t>
              </a:r>
            </a:p>
            <a:p>
              <a:r>
                <a:rPr lang="en-US" dirty="0" smtClean="0"/>
                <a:t>September 24,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8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Load growth in Live Oak and Bee Counties has created the need for transmission improvements in the area</a:t>
            </a:r>
          </a:p>
          <a:p>
            <a:r>
              <a:rPr lang="en-US" sz="2400" dirty="0" smtClean="0"/>
              <a:t>With the present transmission system, it is difficult to schedule maintenance even during off-peak seasonal conditions</a:t>
            </a:r>
          </a:p>
          <a:p>
            <a:pPr lvl="1"/>
            <a:r>
              <a:rPr lang="en-US" sz="2000" dirty="0" smtClean="0"/>
              <a:t>In October 2013, approximately 80 MW of load was lost across seventeen substations due to a single contingency during a maintenance outage</a:t>
            </a:r>
          </a:p>
          <a:p>
            <a:r>
              <a:rPr lang="en-US" sz="2400" dirty="0" smtClean="0"/>
              <a:t>AEPSC submitted a project for Regional Planning Group review and comment in March 2015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Project Background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52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92" y="0"/>
            <a:ext cx="8296977" cy="6432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8871" y="3657600"/>
            <a:ext cx="2183323" cy="22535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877962" y="5211097"/>
            <a:ext cx="186813" cy="1671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640809"/>
            <a:ext cx="8229600" cy="5304380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G-1 N-1 Contingency Results (summer peak cases)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b="1" dirty="0" smtClean="0"/>
              <a:t>N-1-1 Contingency Results (2017 minimum load case)</a:t>
            </a:r>
          </a:p>
          <a:p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282323"/>
          </a:xfrm>
        </p:spPr>
        <p:txBody>
          <a:bodyPr/>
          <a:lstStyle/>
          <a:p>
            <a:r>
              <a:rPr lang="en-US" sz="2800" dirty="0" smtClean="0"/>
              <a:t>ERCOT Independent Review Reliability Analysis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64633"/>
              </p:ext>
            </p:extLst>
          </p:nvPr>
        </p:nvGraphicFramePr>
        <p:xfrm>
          <a:off x="859605" y="1416470"/>
          <a:ext cx="7647398" cy="16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773"/>
                <a:gridCol w="1885086"/>
                <a:gridCol w="1958539"/>
              </a:tblGrid>
              <a:tr h="3301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Branch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Loading in 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Loading</a:t>
                      </a:r>
                      <a:r>
                        <a:rPr lang="en-US" sz="1600" baseline="0" dirty="0" smtClean="0"/>
                        <a:t> in 2021</a:t>
                      </a:r>
                      <a:endParaRPr lang="en-US" sz="1600" dirty="0"/>
                    </a:p>
                  </a:txBody>
                  <a:tcPr/>
                </a:tc>
              </a:tr>
              <a:tr h="324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San Miguel – Choke Canyon 138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107%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113%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6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Choke Canyon – Sigmor 138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103%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8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Normanna - Pettus 69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103%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47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Normanna - Beeville 69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103%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32128"/>
              </p:ext>
            </p:extLst>
          </p:nvPr>
        </p:nvGraphicFramePr>
        <p:xfrm>
          <a:off x="859605" y="3524885"/>
          <a:ext cx="7198760" cy="995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380"/>
                <a:gridCol w="3599380"/>
              </a:tblGrid>
              <a:tr h="3422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Branch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Worst</a:t>
                      </a:r>
                      <a:r>
                        <a:rPr lang="en-US" sz="1600" baseline="0" dirty="0" smtClean="0">
                          <a:latin typeface="+mn-lt"/>
                        </a:rPr>
                        <a:t> Contingency Loading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1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Pleasant – Imogene Tap 69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3422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Coy City – Imogene Tap 69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07008"/>
              </p:ext>
            </p:extLst>
          </p:nvPr>
        </p:nvGraphicFramePr>
        <p:xfrm>
          <a:off x="887003" y="4694542"/>
          <a:ext cx="6096000" cy="14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Bus Name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Bus Voltage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43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Choke Canyon 138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0.88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0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Three Rivers 138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0.88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Sigmor 138 kV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0.88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5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460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0" dirty="0" smtClean="0"/>
              <a:t>ERCOT evaluated five options to solve the reliability criteria violations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0" dirty="0" smtClean="0"/>
              <a:t>ERCOT will seek Board endorsement of Option 4: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Construct a new 138 kV Beeville Substation </a:t>
            </a:r>
            <a:r>
              <a:rPr lang="en-US" sz="1800" b="0" dirty="0" smtClean="0"/>
              <a:t>near </a:t>
            </a:r>
            <a:r>
              <a:rPr lang="en-US" sz="1800" b="0" dirty="0"/>
              <a:t>to the existing Beeville 69 kV </a:t>
            </a:r>
            <a:r>
              <a:rPr lang="en-US" sz="1800" b="0" dirty="0" smtClean="0"/>
              <a:t>Substation</a:t>
            </a:r>
            <a:endParaRPr lang="en-US" sz="18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Install a new 138/69 kV </a:t>
            </a:r>
            <a:r>
              <a:rPr lang="en-US" sz="1800" b="0" dirty="0" smtClean="0"/>
              <a:t>transformer </a:t>
            </a:r>
            <a:r>
              <a:rPr lang="en-US" sz="1800" b="0" dirty="0"/>
              <a:t>at </a:t>
            </a:r>
            <a:r>
              <a:rPr lang="en-US" sz="1800" b="0" dirty="0" smtClean="0"/>
              <a:t>the new Beeville 138 kV Substation </a:t>
            </a:r>
            <a:endParaRPr lang="en-US" sz="18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/>
              <a:t>Construct a new </a:t>
            </a:r>
            <a:r>
              <a:rPr lang="en-US" sz="1800" b="0" dirty="0" smtClean="0"/>
              <a:t>138/69 </a:t>
            </a:r>
            <a:r>
              <a:rPr lang="en-US" sz="1800" b="0" dirty="0"/>
              <a:t>kV </a:t>
            </a:r>
            <a:r>
              <a:rPr lang="en-US" sz="1800" b="0" dirty="0" smtClean="0"/>
              <a:t>double circuit transmission </a:t>
            </a:r>
            <a:r>
              <a:rPr lang="en-US" sz="1800" b="0" dirty="0"/>
              <a:t>line from Tuleta to </a:t>
            </a:r>
            <a:r>
              <a:rPr lang="en-US" sz="1800" b="0" dirty="0" smtClean="0"/>
              <a:t>Beeville. </a:t>
            </a:r>
            <a:r>
              <a:rPr lang="en-US" sz="1800" dirty="0"/>
              <a:t>Utilize the existing Right </a:t>
            </a:r>
            <a:r>
              <a:rPr lang="en-US" sz="1800" b="0" dirty="0"/>
              <a:t>of Way of </a:t>
            </a:r>
            <a:r>
              <a:rPr lang="en-US" sz="1800" b="0" dirty="0" smtClean="0"/>
              <a:t>the Pettus </a:t>
            </a:r>
            <a:r>
              <a:rPr lang="en-US" sz="1800" b="0" dirty="0"/>
              <a:t>– Normanna – Beeville 69 kV </a:t>
            </a:r>
            <a:r>
              <a:rPr lang="en-US" sz="1800" b="0" dirty="0" smtClean="0"/>
              <a:t>transmission line where possible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dirty="0" smtClean="0"/>
              <a:t>Using existing Right of Way where possible, rebuild and convert the existing Beeville – Three Rivers 69 kV transmission line to 138 kV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dirty="0" smtClean="0"/>
          </a:p>
          <a:p>
            <a:pPr marL="457200" indent="-228600"/>
            <a:r>
              <a:rPr lang="en-US" sz="2400" b="0" dirty="0" smtClean="0"/>
              <a:t>The cost estimate is $74.5 million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ERCOT Recommendation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876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0150" y="1363663"/>
            <a:ext cx="4048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4229</TotalTime>
  <Words>312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Project Background</vt:lpstr>
      <vt:lpstr>PowerPoint Presentation</vt:lpstr>
      <vt:lpstr>ERCOT Independent Review Reliability Analysis</vt:lpstr>
      <vt:lpstr>ERCOT Recommendation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Billo, Jeffrey</cp:lastModifiedBy>
  <cp:revision>170</cp:revision>
  <cp:lastPrinted>2015-09-08T21:02:49Z</cp:lastPrinted>
  <dcterms:created xsi:type="dcterms:W3CDTF">2010-04-12T23:12:02Z</dcterms:created>
  <dcterms:modified xsi:type="dcterms:W3CDTF">2015-09-17T21:51:35Z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