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2"/>
  </p:notesMasterIdLst>
  <p:handoutMasterIdLst>
    <p:handoutMasterId r:id="rId23"/>
  </p:handoutMasterIdLst>
  <p:sldIdLst>
    <p:sldId id="621" r:id="rId5"/>
    <p:sldId id="652" r:id="rId6"/>
    <p:sldId id="640" r:id="rId7"/>
    <p:sldId id="646" r:id="rId8"/>
    <p:sldId id="643" r:id="rId9"/>
    <p:sldId id="651" r:id="rId10"/>
    <p:sldId id="647" r:id="rId11"/>
    <p:sldId id="645" r:id="rId12"/>
    <p:sldId id="639" r:id="rId13"/>
    <p:sldId id="648" r:id="rId14"/>
    <p:sldId id="649" r:id="rId15"/>
    <p:sldId id="650" r:id="rId16"/>
    <p:sldId id="631" r:id="rId17"/>
    <p:sldId id="634" r:id="rId18"/>
    <p:sldId id="633" r:id="rId19"/>
    <p:sldId id="653" r:id="rId20"/>
    <p:sldId id="636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ja 111814" initials="M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DEB"/>
    <a:srgbClr val="C4E3E1"/>
    <a:srgbClr val="CBD9D5"/>
    <a:srgbClr val="55BAB7"/>
    <a:srgbClr val="008373"/>
    <a:srgbClr val="C26508"/>
    <a:srgbClr val="00385E"/>
    <a:srgbClr val="005386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7158" autoAdjust="0"/>
  </p:normalViewPr>
  <p:slideViewPr>
    <p:cSldViewPr snapToGrid="0" snapToObjects="1">
      <p:cViewPr>
        <p:scale>
          <a:sx n="109" d="100"/>
          <a:sy n="109" d="100"/>
        </p:scale>
        <p:origin x="-168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927E2-FFDB-4897-B6DB-247925A8EE18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15E004-926F-44A4-8A66-1FE280300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7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CA7013-26B0-4B2C-8441-131EF42B558D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EC152-A146-40F3-A7CE-5B298286B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52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FDE92-7DF1-43D2-8F29-2BC9BBE1F51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2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Bias is assumed as 1%</a:t>
            </a:r>
            <a:r>
              <a:rPr lang="en-US" baseline="0" dirty="0" smtClean="0"/>
              <a:t> of system load at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EC152-A146-40F3-A7CE-5B298286BE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Peak hours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H7-H22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month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EC152-A146-40F3-A7CE-5B298286BE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8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0203-C688-401A-8B03-151E23A028EB}" type="datetime1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FD022D-6259-4725-8CC0-F531A4295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3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5123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1031"/>
            <a:ext cx="8229600" cy="8131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CDEB42-B279-4F67-A065-B5CE5EFF1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6D08-A1C1-4C4F-99BD-B8D522B28CCF}" type="datetime1">
              <a:rPr lang="en-US"/>
              <a:pPr>
                <a:defRPr/>
              </a:pPr>
              <a:t>9/20/2015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5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C54D-4FD5-4397-935B-BAB98509321E}" type="datetime1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F840-2C0A-43AE-9FCD-9932450F6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2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6A3B1C-3E8B-400D-9819-688170EC2580}" type="datetime1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6FEA8-DE8D-4CDD-81D7-2B4FA03B9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1033" name="Picture 8" descr="ERCOT cmyk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6" r:id="rId1"/>
    <p:sldLayoutId id="2147493597" r:id="rId2"/>
    <p:sldLayoutId id="21474935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603250" y="244475"/>
            <a:ext cx="6470650" cy="1319213"/>
            <a:chOff x="603250" y="546100"/>
            <a:chExt cx="6470650" cy="1318698"/>
          </a:xfrm>
        </p:grpSpPr>
        <p:pic>
          <p:nvPicPr>
            <p:cNvPr id="5124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787400" y="1852103"/>
              <a:ext cx="6286500" cy="12695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73A4-5417-4D2A-AE88-D5BAB771A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87400" y="1733546"/>
            <a:ext cx="7543800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385E"/>
                </a:solidFill>
              </a:rPr>
              <a:t>Ancillary Services Requirements for Future Ancillary Services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385E"/>
                </a:solidFill>
              </a:rPr>
              <a:t>Cost Benefit Analysis</a:t>
            </a:r>
            <a:endParaRPr lang="en-US" altLang="en-US" b="1" dirty="0">
              <a:solidFill>
                <a:srgbClr val="00385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385E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385E"/>
              </a:solidFill>
            </a:endParaRPr>
          </a:p>
          <a:p>
            <a:pPr>
              <a:buNone/>
            </a:pPr>
            <a:endParaRPr lang="en-US" sz="1800" b="1" i="1" dirty="0" smtClean="0">
              <a:solidFill>
                <a:srgbClr val="00385E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385E"/>
                </a:solidFill>
              </a:rPr>
              <a:t>FAS/SIRS Meeting</a:t>
            </a:r>
          </a:p>
          <a:p>
            <a:pPr>
              <a:buNone/>
            </a:pPr>
            <a:r>
              <a:rPr lang="en-US" sz="1800" dirty="0" smtClean="0">
                <a:solidFill>
                  <a:srgbClr val="00385E"/>
                </a:solidFill>
              </a:rPr>
              <a:t>September 21,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 load participation in RRS is limited to 50% of total RRS requirement;</a:t>
            </a:r>
          </a:p>
          <a:p>
            <a:endParaRPr lang="en-US" sz="1200" dirty="0" smtClean="0"/>
          </a:p>
          <a:p>
            <a:r>
              <a:rPr lang="en-US" dirty="0" smtClean="0"/>
              <a:t>It is assumed that, if MW limit for load participation increases, more Load Resources will participate;</a:t>
            </a:r>
          </a:p>
          <a:p>
            <a:endParaRPr lang="en-US" sz="1200" dirty="0" smtClean="0"/>
          </a:p>
          <a:p>
            <a:r>
              <a:rPr lang="en-US" dirty="0" smtClean="0"/>
              <a:t>There is uncertainty with regard to Load Resource participation in RRS;</a:t>
            </a:r>
          </a:p>
          <a:p>
            <a:endParaRPr lang="en-US" sz="1200" dirty="0" smtClean="0"/>
          </a:p>
          <a:p>
            <a:r>
              <a:rPr lang="en-US" dirty="0" smtClean="0"/>
              <a:t>If RRS participation is less than 50% of total RRS requirement and Equivalency Ratio is higher than 1, we will be short of RRS.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RRS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5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analysis of 2014 </a:t>
            </a:r>
            <a:r>
              <a:rPr lang="en-US" dirty="0" smtClean="0"/>
              <a:t>Load participation in RRS </a:t>
            </a:r>
            <a:r>
              <a:rPr lang="en-US" dirty="0"/>
              <a:t>average participation factors </a:t>
            </a:r>
            <a:r>
              <a:rPr lang="en-US" dirty="0" smtClean="0"/>
              <a:t>is calculated for </a:t>
            </a:r>
            <a:r>
              <a:rPr lang="en-US" dirty="0"/>
              <a:t>hours 1-24 for each </a:t>
            </a:r>
            <a:r>
              <a:rPr lang="en-US" dirty="0" smtClean="0"/>
              <a:t>month</a:t>
            </a:r>
            <a:r>
              <a:rPr lang="en-US" dirty="0"/>
              <a:t> (as % of MW </a:t>
            </a:r>
            <a:r>
              <a:rPr lang="en-US" dirty="0" smtClean="0"/>
              <a:t>limit)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Expected Load Resource Participation is </a:t>
            </a:r>
            <a:r>
              <a:rPr lang="en-US" dirty="0" smtClean="0"/>
              <a:t>estimated applying these </a:t>
            </a:r>
            <a:r>
              <a:rPr lang="en-US" dirty="0"/>
              <a:t>participation </a:t>
            </a:r>
            <a:r>
              <a:rPr lang="en-US" dirty="0" smtClean="0"/>
              <a:t>factors to the </a:t>
            </a:r>
            <a:r>
              <a:rPr lang="en-US" dirty="0" smtClean="0"/>
              <a:t>new </a:t>
            </a:r>
            <a:r>
              <a:rPr lang="en-US" dirty="0" smtClean="0"/>
              <a:t>MW </a:t>
            </a:r>
            <a:r>
              <a:rPr lang="en-US" dirty="0" smtClean="0"/>
              <a:t>limit in the scenario;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A buffer </a:t>
            </a:r>
            <a:r>
              <a:rPr lang="en-US" dirty="0"/>
              <a:t>is calculated to meet </a:t>
            </a:r>
            <a:r>
              <a:rPr lang="en-US" dirty="0" smtClean="0"/>
              <a:t>needs </a:t>
            </a:r>
            <a:r>
              <a:rPr lang="en-US" dirty="0"/>
              <a:t>95% of </a:t>
            </a:r>
            <a:r>
              <a:rPr lang="en-US" dirty="0" smtClean="0"/>
              <a:t>time (given the distribution of load for each month and hour)</a:t>
            </a:r>
          </a:p>
          <a:p>
            <a:endParaRPr lang="en-US" sz="1200" dirty="0" smtClean="0"/>
          </a:p>
          <a:p>
            <a:r>
              <a:rPr lang="en-US" dirty="0" smtClean="0"/>
              <a:t>The </a:t>
            </a:r>
            <a:r>
              <a:rPr lang="en-US" dirty="0"/>
              <a:t>buffer is </a:t>
            </a:r>
            <a:r>
              <a:rPr lang="en-US" dirty="0" smtClean="0"/>
              <a:t>adjusted to account for increase in load participation and the equivalency ratio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 RRS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1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initial </a:t>
            </a:r>
            <a:r>
              <a:rPr lang="en-US" dirty="0"/>
              <a:t>inertia </a:t>
            </a:r>
            <a:r>
              <a:rPr lang="en-US" dirty="0" smtClean="0"/>
              <a:t>values for </a:t>
            </a:r>
            <a:r>
              <a:rPr lang="en-US" dirty="0"/>
              <a:t>every hour determine PFR (with no FFR) and Equivalency Ratio, using </a:t>
            </a:r>
            <a:r>
              <a:rPr lang="en-US" dirty="0" smtClean="0"/>
              <a:t>14 </a:t>
            </a:r>
            <a:r>
              <a:rPr lang="en-US" dirty="0"/>
              <a:t>dynamic study </a:t>
            </a:r>
            <a:r>
              <a:rPr lang="en-US" dirty="0" smtClean="0"/>
              <a:t>cases (</a:t>
            </a:r>
            <a:r>
              <a:rPr lang="en-US" dirty="0"/>
              <a:t>same as in CAS) </a:t>
            </a:r>
            <a:r>
              <a:rPr lang="en-US" dirty="0" smtClean="0"/>
              <a:t>.  </a:t>
            </a:r>
          </a:p>
          <a:p>
            <a:endParaRPr lang="en-US" sz="1200" dirty="0"/>
          </a:p>
          <a:p>
            <a:r>
              <a:rPr lang="en-US" dirty="0" smtClean="0"/>
              <a:t>Minimum 1240 MW should come from PFR </a:t>
            </a:r>
          </a:p>
          <a:p>
            <a:endParaRPr lang="en-US" sz="1200" dirty="0" smtClean="0"/>
          </a:p>
          <a:p>
            <a:r>
              <a:rPr lang="en-US" dirty="0" smtClean="0"/>
              <a:t>The remainder can be supplied by Resources providing FFR. This determines FFR participation limit.</a:t>
            </a:r>
          </a:p>
          <a:p>
            <a:endParaRPr lang="en-US" sz="1200" dirty="0" smtClean="0"/>
          </a:p>
          <a:p>
            <a:r>
              <a:rPr lang="en-US" dirty="0" smtClean="0"/>
              <a:t>Load Resource participation </a:t>
            </a:r>
            <a:r>
              <a:rPr lang="en-US" dirty="0"/>
              <a:t>f</a:t>
            </a:r>
            <a:r>
              <a:rPr lang="en-US" dirty="0" smtClean="0"/>
              <a:t>actors from historic data are applied to this limit to calculate expected load participation.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 PFR/FFR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1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4814359"/>
          </a:xfrm>
        </p:spPr>
        <p:txBody>
          <a:bodyPr/>
          <a:lstStyle/>
          <a:p>
            <a:r>
              <a:rPr lang="en-US" dirty="0" smtClean="0"/>
              <a:t>Regulation quantities are determined for hours 1-24 for every month, as per current AS methodology;</a:t>
            </a:r>
          </a:p>
          <a:p>
            <a:r>
              <a:rPr lang="en-US" dirty="0" smtClean="0"/>
              <a:t>Hourly Load/Wind/Solar outputs in the 2016-basecase were interpolated into minute-by-minute profiles</a:t>
            </a:r>
          </a:p>
          <a:p>
            <a:r>
              <a:rPr lang="en-US" dirty="0" smtClean="0"/>
              <a:t>Regulation requirement is based on 98.8</a:t>
            </a:r>
            <a:r>
              <a:rPr lang="en-US" baseline="30000" dirty="0" smtClean="0"/>
              <a:t>th</a:t>
            </a:r>
            <a:r>
              <a:rPr lang="en-US" dirty="0" smtClean="0"/>
              <a:t> percentile of </a:t>
            </a:r>
            <a:r>
              <a:rPr lang="en-US" dirty="0" smtClean="0"/>
              <a:t>5-minute </a:t>
            </a:r>
            <a:r>
              <a:rPr lang="en-US" dirty="0" smtClean="0"/>
              <a:t>change in net load (load-wind generation-solar generation)</a:t>
            </a:r>
          </a:p>
          <a:p>
            <a:r>
              <a:rPr lang="en-US" dirty="0" smtClean="0"/>
              <a:t>Regulation quantities are identical for Current and Future AS framework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Regulation Quantities (FAS/Current)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For </a:t>
            </a:r>
            <a:r>
              <a:rPr lang="en-US" sz="2300" dirty="0" smtClean="0"/>
              <a:t>14 </a:t>
            </a:r>
            <a:r>
              <a:rPr lang="en-US" sz="2300" dirty="0" smtClean="0"/>
              <a:t>inertia cases ERCOT identified the lowest settling frequency (point B) based on a single unit trip, with frequency nadir above 59.7 Hz, i.e. no tripping Load Resources on UFR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1400" dirty="0" smtClean="0"/>
          </a:p>
          <a:p>
            <a:r>
              <a:rPr lang="en-US" sz="2300" dirty="0" smtClean="0"/>
              <a:t>CRS requirements are calculated as amount of reserves required to restore frequency within normal bounds </a:t>
            </a:r>
          </a:p>
          <a:p>
            <a:r>
              <a:rPr lang="en-US" sz="2300" dirty="0" smtClean="0"/>
              <a:t>For each hour, based on inertia conditions identify CRS requirement as:</a:t>
            </a:r>
            <a:endParaRPr lang="en-US" sz="23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/>
              <a:t>CRS </a:t>
            </a:r>
            <a:r>
              <a:rPr lang="en-US" b="1" dirty="0" err="1" smtClean="0"/>
              <a:t>Req</a:t>
            </a:r>
            <a:r>
              <a:rPr lang="en-US" b="1" dirty="0" smtClean="0"/>
              <a:t>=(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reset</a:t>
            </a:r>
            <a:r>
              <a:rPr lang="en-US" b="1" dirty="0" err="1" smtClean="0"/>
              <a:t>-f</a:t>
            </a:r>
            <a:r>
              <a:rPr lang="en-US" b="1" baseline="-25000" dirty="0" err="1" smtClean="0"/>
              <a:t>point</a:t>
            </a:r>
            <a:r>
              <a:rPr lang="en-US" b="1" baseline="-25000" dirty="0" smtClean="0"/>
              <a:t> B</a:t>
            </a:r>
            <a:r>
              <a:rPr lang="en-US" b="1" dirty="0" smtClean="0"/>
              <a:t>)*bias*10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Contingency Reserve Service – FAS Only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1875"/>
              </p:ext>
            </p:extLst>
          </p:nvPr>
        </p:nvGraphicFramePr>
        <p:xfrm>
          <a:off x="265810" y="2409904"/>
          <a:ext cx="8633638" cy="1873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452"/>
                <a:gridCol w="531444"/>
                <a:gridCol w="531444"/>
                <a:gridCol w="531444"/>
                <a:gridCol w="512796"/>
                <a:gridCol w="503473"/>
                <a:gridCol w="522122"/>
                <a:gridCol w="512796"/>
                <a:gridCol w="503473"/>
                <a:gridCol w="531444"/>
                <a:gridCol w="512797"/>
                <a:gridCol w="503473"/>
                <a:gridCol w="568739"/>
                <a:gridCol w="587386"/>
                <a:gridCol w="615355"/>
              </a:tblGrid>
              <a:tr h="206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Case -1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Case 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</a:tr>
              <a:tr h="334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Inertia, GWs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</a:tr>
              <a:tr h="456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Eq.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2.67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2.35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1.25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1.13 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</a:tr>
              <a:tr h="583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Point B frequency,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Hz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59.79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59.75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59.76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3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49100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NSRS is determined for 6 four-hourly blocks for each month as per current AS methodology</a:t>
            </a:r>
          </a:p>
          <a:p>
            <a:endParaRPr lang="en-US" sz="1200" dirty="0" smtClean="0"/>
          </a:p>
          <a:p>
            <a:r>
              <a:rPr lang="en-US" dirty="0" smtClean="0"/>
              <a:t>NSRS is determined </a:t>
            </a:r>
            <a:r>
              <a:rPr lang="en-US" dirty="0"/>
              <a:t>as 95th percentile of net load forecast error (load forecast error- wind forecast error) </a:t>
            </a:r>
            <a:r>
              <a:rPr lang="en-US" dirty="0" smtClean="0"/>
              <a:t>minus corresponding regulation-up requirement</a:t>
            </a:r>
          </a:p>
          <a:p>
            <a:endParaRPr lang="en-US" sz="1200" dirty="0" smtClean="0"/>
          </a:p>
          <a:p>
            <a:r>
              <a:rPr lang="en-US" dirty="0" smtClean="0"/>
              <a:t>The maximum of NSRS is set at 2000 MW and with a floor at 1375MW for </a:t>
            </a:r>
            <a:r>
              <a:rPr lang="en-US" dirty="0"/>
              <a:t>peak hours.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2016 and 2024 CT </a:t>
            </a:r>
            <a:r>
              <a:rPr lang="en-US" sz="3600" dirty="0" smtClean="0"/>
              <a:t>NSRS - Current AS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Projected </a:t>
            </a:r>
            <a:r>
              <a:rPr lang="en-US" dirty="0"/>
              <a:t>wind forecast errors considering the accuracy improvement (7.6% MAPE for 6-hour ahead wind forecast in </a:t>
            </a:r>
            <a:r>
              <a:rPr lang="en-US" dirty="0" smtClean="0"/>
              <a:t>2014 </a:t>
            </a:r>
            <a:r>
              <a:rPr lang="en-US" dirty="0" err="1"/>
              <a:t>v.s</a:t>
            </a:r>
            <a:r>
              <a:rPr lang="en-US" dirty="0"/>
              <a:t>. 4.2% MAPE for 6-hour ahead wind forecast in </a:t>
            </a:r>
            <a:r>
              <a:rPr lang="en-US" dirty="0" smtClean="0"/>
              <a:t>2024</a:t>
            </a:r>
            <a:r>
              <a:rPr lang="en-US" dirty="0"/>
              <a:t>)</a:t>
            </a:r>
          </a:p>
          <a:p>
            <a:r>
              <a:rPr lang="en-US" dirty="0" smtClean="0"/>
              <a:t>Dynamically </a:t>
            </a:r>
            <a:r>
              <a:rPr lang="en-US" dirty="0"/>
              <a:t>determined the percentile of net-load forecast error based on the net-load ramp risk </a:t>
            </a:r>
            <a:r>
              <a:rPr lang="en-US" dirty="0" smtClean="0"/>
              <a:t>factor</a:t>
            </a:r>
          </a:p>
          <a:p>
            <a:r>
              <a:rPr lang="en-US" dirty="0" smtClean="0"/>
              <a:t>No </a:t>
            </a:r>
            <a:r>
              <a:rPr lang="en-US" dirty="0"/>
              <a:t>cap is </a:t>
            </a:r>
            <a:r>
              <a:rPr lang="en-US" dirty="0" smtClean="0"/>
              <a:t>applied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2024 SE NSRS </a:t>
            </a:r>
            <a:r>
              <a:rPr lang="en-US" dirty="0"/>
              <a:t>- Current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76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SRS is determined based on </a:t>
            </a:r>
            <a:r>
              <a:rPr lang="en-US" dirty="0" smtClean="0"/>
              <a:t>net </a:t>
            </a:r>
            <a:r>
              <a:rPr lang="en-US" dirty="0" smtClean="0"/>
              <a:t>load forecast </a:t>
            </a:r>
            <a:r>
              <a:rPr lang="en-US" dirty="0" smtClean="0"/>
              <a:t>error (as in NSRS) </a:t>
            </a:r>
            <a:r>
              <a:rPr lang="en-US" dirty="0" smtClean="0"/>
              <a:t>minus the other upwards ancillary service capacity. </a:t>
            </a:r>
          </a:p>
          <a:p>
            <a:endParaRPr lang="en-US" sz="1200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concept of floors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Out of 8760 Hours, </a:t>
            </a:r>
            <a:r>
              <a:rPr lang="en-US" dirty="0" smtClean="0"/>
              <a:t>270-280 hours have </a:t>
            </a:r>
            <a:r>
              <a:rPr lang="en-US" dirty="0" smtClean="0"/>
              <a:t>non-zero SRS </a:t>
            </a:r>
            <a:r>
              <a:rPr lang="en-US" dirty="0" smtClean="0"/>
              <a:t>requirements (in 2016 and 2024 CT)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SRS – FAS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7200" y="-193309"/>
            <a:ext cx="8229600" cy="812801"/>
          </a:xfrm>
        </p:spPr>
        <p:txBody>
          <a:bodyPr/>
          <a:lstStyle/>
          <a:p>
            <a:pPr algn="l"/>
            <a:r>
              <a:rPr lang="en-US" altLang="en-US" sz="3600" dirty="0" smtClean="0">
                <a:solidFill>
                  <a:srgbClr val="00385E"/>
                </a:solidFill>
              </a:rPr>
              <a:t>Proposed Future Ancillary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1900" y="681038"/>
            <a:ext cx="5067300" cy="52816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13" y="665163"/>
            <a:ext cx="3243262" cy="52800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413" y="1152525"/>
            <a:ext cx="2957512" cy="582613"/>
          </a:xfrm>
          <a:prstGeom prst="rect">
            <a:avLst/>
          </a:prstGeom>
          <a:solidFill>
            <a:srgbClr val="008373">
              <a:lumMod val="7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Regulation Up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Fast-Responding Regulation 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4925" y="642938"/>
            <a:ext cx="1082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56BB8">
                    <a:lumMod val="75000"/>
                  </a:srgbClr>
                </a:solidFill>
                <a:cs typeface="+mn-cs"/>
              </a:rPr>
              <a:t>Current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000" y="681038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56BB8">
                    <a:lumMod val="75000"/>
                  </a:srgbClr>
                </a:solidFill>
                <a:cs typeface="+mn-cs"/>
              </a:rPr>
              <a:t>Proposed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4000" y="2667000"/>
            <a:ext cx="2662238" cy="304800"/>
          </a:xfrm>
          <a:prstGeom prst="rect">
            <a:avLst/>
          </a:prstGeom>
          <a:solidFill>
            <a:srgbClr val="00837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 Frequency Response 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4313" y="3344863"/>
            <a:ext cx="2663825" cy="358775"/>
          </a:xfrm>
          <a:prstGeom prst="rect">
            <a:avLst/>
          </a:prstGeom>
          <a:solidFill>
            <a:srgbClr val="1F8A4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Primary Frequency Response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3752850"/>
            <a:ext cx="2662238" cy="276225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Contingency Reserves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87813" y="5570538"/>
            <a:ext cx="2663825" cy="273050"/>
          </a:xfrm>
          <a:prstGeom prst="rect">
            <a:avLst/>
          </a:prstGeom>
          <a:solidFill>
            <a:srgbClr val="056BB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Synchronous Inertial Response</a:t>
            </a:r>
          </a:p>
        </p:txBody>
      </p:sp>
      <p:cxnSp>
        <p:nvCxnSpPr>
          <p:cNvPr id="9229" name="Elbow Connector 14"/>
          <p:cNvCxnSpPr>
            <a:cxnSpLocks noChangeShapeType="1"/>
          </p:cNvCxnSpPr>
          <p:nvPr/>
        </p:nvCxnSpPr>
        <p:spPr bwMode="auto">
          <a:xfrm flipV="1">
            <a:off x="1990725" y="2954338"/>
            <a:ext cx="2033588" cy="569912"/>
          </a:xfrm>
          <a:prstGeom prst="bentConnector3">
            <a:avLst>
              <a:gd name="adj1" fmla="val 50583"/>
            </a:avLst>
          </a:prstGeom>
          <a:noFill/>
          <a:ln w="38100" algn="ctr">
            <a:solidFill>
              <a:srgbClr val="96969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Elbow Connector 15"/>
          <p:cNvCxnSpPr>
            <a:cxnSpLocks noChangeShapeType="1"/>
          </p:cNvCxnSpPr>
          <p:nvPr/>
        </p:nvCxnSpPr>
        <p:spPr bwMode="auto">
          <a:xfrm>
            <a:off x="1990725" y="3524250"/>
            <a:ext cx="2073275" cy="5207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96969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Arrow Connector 16"/>
          <p:cNvCxnSpPr>
            <a:cxnSpLocks noChangeShapeType="1"/>
            <a:stCxn id="34" idx="3"/>
          </p:cNvCxnSpPr>
          <p:nvPr/>
        </p:nvCxnSpPr>
        <p:spPr bwMode="auto">
          <a:xfrm>
            <a:off x="3336925" y="2088357"/>
            <a:ext cx="582613" cy="0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17"/>
          <p:cNvCxnSpPr>
            <a:cxnSpLocks noChangeShapeType="1"/>
            <a:endCxn id="12" idx="1"/>
          </p:cNvCxnSpPr>
          <p:nvPr/>
        </p:nvCxnSpPr>
        <p:spPr bwMode="auto">
          <a:xfrm>
            <a:off x="2455863" y="3524250"/>
            <a:ext cx="1568450" cy="0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4068763" y="4692650"/>
            <a:ext cx="2662237" cy="31432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Supplemental Reserves 1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934200" y="1627188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dirty="0" smtClean="0">
                <a:solidFill>
                  <a:prstClr val="black"/>
                </a:solidFill>
              </a:rPr>
              <a:t>Mostly unchanged</a:t>
            </a: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6751638" y="2646363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59.8 Hz, Limited duration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740525" y="3027363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59.7 Hz, Longer duration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8600" y="3000375"/>
            <a:ext cx="2733675" cy="304800"/>
          </a:xfrm>
          <a:prstGeom prst="rect">
            <a:avLst/>
          </a:prstGeom>
          <a:solidFill>
            <a:srgbClr val="00837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 Frequency Response 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24313" y="4056063"/>
            <a:ext cx="2652712" cy="276225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Contingency Reserves 2</a:t>
            </a:r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6772275" y="373697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SCED-dispatched</a:t>
            </a:r>
          </a:p>
        </p:txBody>
      </p:sp>
      <p:sp>
        <p:nvSpPr>
          <p:cNvPr id="26" name="TextBox 52"/>
          <p:cNvSpPr txBox="1">
            <a:spLocks noChangeArrowheads="1"/>
          </p:cNvSpPr>
          <p:nvPr/>
        </p:nvSpPr>
        <p:spPr bwMode="auto">
          <a:xfrm>
            <a:off x="6731000" y="405606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Manually dispatched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64000" y="5062538"/>
            <a:ext cx="2667000" cy="31432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Supplemental Reserves 2</a:t>
            </a:r>
          </a:p>
        </p:txBody>
      </p: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6751638" y="4719638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SCED-dispatched</a:t>
            </a: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6740525" y="505936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Manually dispatched</a:t>
            </a:r>
          </a:p>
        </p:txBody>
      </p:sp>
      <p:cxnSp>
        <p:nvCxnSpPr>
          <p:cNvPr id="9244" name="Straight Arrow Connector 29"/>
          <p:cNvCxnSpPr>
            <a:cxnSpLocks noChangeShapeType="1"/>
            <a:stCxn id="32" idx="3"/>
          </p:cNvCxnSpPr>
          <p:nvPr/>
        </p:nvCxnSpPr>
        <p:spPr bwMode="auto">
          <a:xfrm>
            <a:off x="2452688" y="5013325"/>
            <a:ext cx="1622425" cy="4763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61"/>
          <p:cNvSpPr txBox="1">
            <a:spLocks noChangeArrowheads="1"/>
          </p:cNvSpPr>
          <p:nvPr/>
        </p:nvSpPr>
        <p:spPr bwMode="auto">
          <a:xfrm>
            <a:off x="6740525" y="553561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Ongoing development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41425" y="4737100"/>
            <a:ext cx="1211263" cy="552450"/>
          </a:xfrm>
          <a:prstGeom prst="rect">
            <a:avLst/>
          </a:prstGeom>
          <a:solidFill>
            <a:srgbClr val="3366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Non-Spin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66813" y="3236913"/>
            <a:ext cx="1220787" cy="55245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Responsive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9413" y="1781175"/>
            <a:ext cx="2957512" cy="614363"/>
          </a:xfrm>
          <a:prstGeom prst="rect">
            <a:avLst/>
          </a:prstGeom>
          <a:solidFill>
            <a:srgbClr val="E5E5E2">
              <a:lumMod val="2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Regulation Down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Fast-Responding Regulation Down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19538" y="1131888"/>
            <a:ext cx="2992437" cy="291306"/>
          </a:xfrm>
          <a:prstGeom prst="rect">
            <a:avLst/>
          </a:prstGeom>
          <a:solidFill>
            <a:srgbClr val="FDC709">
              <a:lumMod val="40000"/>
              <a:lumOff val="60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Up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19538" y="1781175"/>
            <a:ext cx="2992437" cy="307181"/>
          </a:xfrm>
          <a:prstGeom prst="rect">
            <a:avLst/>
          </a:prstGeom>
          <a:solidFill>
            <a:srgbClr val="E5E5E2">
              <a:lumMod val="7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Down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7638"/>
            <a:ext cx="2133600" cy="365125"/>
          </a:xfrm>
        </p:spPr>
        <p:txBody>
          <a:bodyPr/>
          <a:lstStyle/>
          <a:p>
            <a:pPr>
              <a:defRPr/>
            </a:pPr>
            <a:fld id="{539CBDF1-5A31-4756-B8D7-7785C60048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922050" y="1423194"/>
            <a:ext cx="2989925" cy="3119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Fast-Responding Regulation Up</a:t>
            </a:r>
          </a:p>
        </p:txBody>
      </p:sp>
      <p:cxnSp>
        <p:nvCxnSpPr>
          <p:cNvPr id="39" name="Straight Arrow Connector 16"/>
          <p:cNvCxnSpPr>
            <a:cxnSpLocks noChangeShapeType="1"/>
            <a:stCxn id="8" idx="3"/>
          </p:cNvCxnSpPr>
          <p:nvPr/>
        </p:nvCxnSpPr>
        <p:spPr bwMode="auto">
          <a:xfrm>
            <a:off x="3336925" y="1443832"/>
            <a:ext cx="606449" cy="4146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944276" y="2081611"/>
            <a:ext cx="2967700" cy="31194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Fast-Responding 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Down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9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1" grpId="0"/>
      <p:bldP spid="35" grpId="0" animBg="1"/>
      <p:bldP spid="36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1" indent="-336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Objective: </a:t>
            </a:r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/>
              <a:t>the net benefits of </a:t>
            </a:r>
            <a:r>
              <a:rPr lang="en-US" dirty="0" smtClean="0"/>
              <a:t>FAS </a:t>
            </a:r>
            <a:r>
              <a:rPr lang="en-US" dirty="0"/>
              <a:t>proposal</a:t>
            </a:r>
          </a:p>
          <a:p>
            <a:pPr marL="336550" lvl="1" indent="-336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Tools</a:t>
            </a:r>
            <a:r>
              <a:rPr lang="en-US" b="1" dirty="0"/>
              <a:t>: </a:t>
            </a:r>
            <a:r>
              <a:rPr lang="en-US" dirty="0"/>
              <a:t>PLEXOS, modeling DA market as a single </a:t>
            </a:r>
            <a:r>
              <a:rPr lang="en-US" dirty="0" smtClean="0"/>
              <a:t>zone</a:t>
            </a:r>
          </a:p>
          <a:p>
            <a:pPr marL="336550" lvl="1" indent="-3365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Evaluation </a:t>
            </a:r>
            <a:r>
              <a:rPr lang="en-US" b="1" dirty="0"/>
              <a:t>metrics: </a:t>
            </a:r>
            <a:r>
              <a:rPr lang="en-US" dirty="0"/>
              <a:t>total resource cost savings (TRC), where</a:t>
            </a:r>
          </a:p>
          <a:p>
            <a:pPr marL="681037" lvl="2" indent="0">
              <a:spcBef>
                <a:spcPts val="600"/>
              </a:spcBef>
              <a:buNone/>
            </a:pPr>
            <a:r>
              <a:rPr lang="en-US" sz="1800" i="1" dirty="0"/>
              <a:t>TRC = production cost savings - incremental capital costs - implementation cost, and</a:t>
            </a:r>
          </a:p>
          <a:p>
            <a:pPr marL="681037" lvl="2" indent="0">
              <a:spcBef>
                <a:spcPts val="600"/>
              </a:spcBef>
              <a:buNone/>
            </a:pPr>
            <a:r>
              <a:rPr lang="en-US" sz="1800" i="1" dirty="0"/>
              <a:t>Production cost savings includes avoided fuel, </a:t>
            </a:r>
            <a:r>
              <a:rPr lang="en-US" sz="1800" i="1" dirty="0" smtClean="0"/>
              <a:t>VOM and startup costs</a:t>
            </a:r>
            <a:endParaRPr lang="en-US" sz="1800" i="1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 Study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6" y="3400926"/>
            <a:ext cx="8634448" cy="25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315397"/>
              </p:ext>
            </p:extLst>
          </p:nvPr>
        </p:nvGraphicFramePr>
        <p:xfrm>
          <a:off x="457200" y="689140"/>
          <a:ext cx="822960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38"/>
                <a:gridCol w="2214563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Thermal  and Other Cap.,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 Capacity,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Solar </a:t>
                      </a:r>
                    </a:p>
                    <a:p>
                      <a:pPr algn="ctr"/>
                      <a:r>
                        <a:rPr lang="en-US" dirty="0" smtClean="0"/>
                        <a:t>Capacity, MW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2016 Base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74,223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17,293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2024 Current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Trends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87,082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3,446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2024 Stringent Environmental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80,247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28,557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9,146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95163"/>
              </p:ext>
            </p:extLst>
          </p:nvPr>
        </p:nvGraphicFramePr>
        <p:xfrm>
          <a:off x="457200" y="4015867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Peak Load,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Min.</a:t>
                      </a:r>
                      <a:r>
                        <a:rPr lang="en-US" baseline="0" dirty="0" smtClean="0"/>
                        <a:t> Load,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Renew.,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Renew., MW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 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74,700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28,221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2024 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82,220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33,489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19,314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2024</a:t>
                      </a:r>
                      <a:r>
                        <a:rPr lang="en-US" baseline="0" dirty="0" smtClean="0"/>
                        <a:t> 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81,230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33,279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34,042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865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2912" y="3080091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Hourly </a:t>
            </a:r>
            <a:r>
              <a:rPr lang="en-US" i="1" dirty="0"/>
              <a:t>shapes for Load, Wind, and Solar profiles are taken from 2010 actual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Peak </a:t>
            </a:r>
            <a:r>
              <a:rPr lang="en-US" i="1" dirty="0"/>
              <a:t>Load and Capacities include PUN Load and Pun Capacities</a:t>
            </a:r>
          </a:p>
        </p:txBody>
      </p:sp>
    </p:spTree>
    <p:extLst>
      <p:ext uri="{BB962C8B-B14F-4D97-AF65-F5344CB8AC3E}">
        <p14:creationId xmlns:p14="http://schemas.microsoft.com/office/powerpoint/2010/main" val="159856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057168"/>
              </p:ext>
            </p:extLst>
          </p:nvPr>
        </p:nvGraphicFramePr>
        <p:xfrm>
          <a:off x="271462" y="1176516"/>
          <a:ext cx="8615372" cy="236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13"/>
                <a:gridCol w="2200275"/>
                <a:gridCol w="1042992"/>
                <a:gridCol w="1028702"/>
                <a:gridCol w="1257302"/>
                <a:gridCol w="971551"/>
                <a:gridCol w="9858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Renew.</a:t>
                      </a:r>
                      <a:r>
                        <a:rPr lang="en-US" baseline="0" dirty="0" smtClean="0"/>
                        <a:t>,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Load,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Load,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Inertia, GWs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Penetr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6169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3/29/2015 2</a:t>
                      </a:r>
                      <a:r>
                        <a:rPr lang="en-US" baseline="0" dirty="0" smtClean="0"/>
                        <a:t>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10,308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25,400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15,092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4/1 3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15,012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29,628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2024 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3/27</a:t>
                      </a:r>
                      <a:r>
                        <a:rPr lang="en-US" baseline="0" dirty="0" smtClean="0"/>
                        <a:t> 12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15,805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37,947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22,142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2024 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4/29 10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32,898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45,922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13,024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92620"/>
              </p:ext>
            </p:extLst>
          </p:nvPr>
        </p:nvGraphicFramePr>
        <p:xfrm>
          <a:off x="271462" y="4108873"/>
          <a:ext cx="8615378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26"/>
                <a:gridCol w="1757366"/>
                <a:gridCol w="1057275"/>
                <a:gridCol w="900109"/>
                <a:gridCol w="1271588"/>
                <a:gridCol w="957263"/>
                <a:gridCol w="98585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Renew.,</a:t>
                      </a:r>
                      <a:r>
                        <a:rPr lang="en-US" baseline="0" dirty="0" smtClean="0"/>
                        <a:t>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Load, MW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Inertia, GWs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Penetr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3/12/2011 2 </a:t>
                      </a:r>
                      <a:r>
                        <a:rPr lang="en-US" baseline="0" dirty="0" smtClean="0"/>
                        <a:t>am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23,518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17,850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4/29 3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14,819             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29,748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14,929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 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2024 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4/29 12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15,260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38,424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23,164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2024 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4/29 2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35,808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11,700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658929" y="364439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Lowest </a:t>
            </a:r>
            <a:r>
              <a:rPr lang="en-US" dirty="0"/>
              <a:t>Inertia Hour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3186" y="738022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Maximum Renewable Penetration </a:t>
            </a:r>
            <a:r>
              <a:rPr lang="en-US" dirty="0" smtClean="0"/>
              <a:t>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3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 of FAS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01189"/>
              </p:ext>
            </p:extLst>
          </p:nvPr>
        </p:nvGraphicFramePr>
        <p:xfrm>
          <a:off x="700653" y="898609"/>
          <a:ext cx="7944583" cy="494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77"/>
                <a:gridCol w="4809506"/>
              </a:tblGrid>
              <a:tr h="5149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Resources that</a:t>
                      </a:r>
                      <a:r>
                        <a:rPr lang="en-US" sz="2000" baseline="0" dirty="0" smtClean="0"/>
                        <a:t> Can Provide It</a:t>
                      </a:r>
                      <a:endParaRPr lang="en-US" sz="2000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Regulation</a:t>
                      </a:r>
                      <a:r>
                        <a:rPr lang="en-US" dirty="0" smtClean="0"/>
                        <a:t>—4</a:t>
                      </a:r>
                      <a:r>
                        <a:rPr lang="en-US" baseline="0" dirty="0" smtClean="0"/>
                        <a:t>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under</a:t>
                      </a:r>
                      <a:r>
                        <a:rPr lang="en-US" baseline="0" dirty="0" smtClean="0"/>
                        <a:t> CAS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FFR1</a:t>
                      </a:r>
                      <a:r>
                        <a:rPr lang="en-US" dirty="0" smtClean="0"/>
                        <a:t> (59.8 Hz, limited duration)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atteries, flywheels, loads with short duration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FFR2</a:t>
                      </a:r>
                      <a:r>
                        <a:rPr lang="en-US" dirty="0" smtClean="0"/>
                        <a:t> (59.7 Hz, longer duration)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Load</a:t>
                      </a:r>
                      <a:r>
                        <a:rPr lang="en-US" baseline="0" dirty="0" smtClean="0"/>
                        <a:t> Resources + new ones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PFR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those providing Gen RRS under CAS;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potentially wind and batteries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CRS1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dispatchable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10-min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online/offline gen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dispatchable</a:t>
                      </a:r>
                      <a:r>
                        <a:rPr lang="en-US" baseline="0" dirty="0" smtClean="0"/>
                        <a:t> load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CRS2</a:t>
                      </a:r>
                      <a:r>
                        <a:rPr lang="en-US" dirty="0" smtClean="0"/>
                        <a:t> (manual 10-min)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and new Load Resources, DG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SRS1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dispatchable</a:t>
                      </a:r>
                      <a:r>
                        <a:rPr lang="en-US" dirty="0" smtClean="0"/>
                        <a:t> 30-min)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online/offline gen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dispatchable</a:t>
                      </a:r>
                      <a:r>
                        <a:rPr lang="en-US" baseline="0" dirty="0" smtClean="0"/>
                        <a:t> load</a:t>
                      </a:r>
                      <a:endParaRPr lang="en-US" dirty="0"/>
                    </a:p>
                  </a:txBody>
                  <a:tcPr/>
                </a:tc>
              </a:tr>
              <a:tr h="5020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SRS2</a:t>
                      </a:r>
                      <a:r>
                        <a:rPr lang="en-US" dirty="0" smtClean="0"/>
                        <a:t> (manual 30-min)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and new Load Resources, DG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1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 scenario with initial reserve requirements:</a:t>
            </a:r>
          </a:p>
          <a:p>
            <a:pPr marL="800100">
              <a:buFont typeface="Symbol" panose="05050102010706020507" pitchFamily="18" charset="2"/>
              <a:buChar char=""/>
            </a:pPr>
            <a:r>
              <a:rPr lang="en-US" dirty="0" smtClean="0"/>
              <a:t>2800 MW </a:t>
            </a:r>
            <a:r>
              <a:rPr lang="en-US" dirty="0" smtClean="0"/>
              <a:t>RRS (min 1240 MW of RRS from Gen);</a:t>
            </a:r>
            <a:endParaRPr lang="en-US" dirty="0" smtClean="0"/>
          </a:p>
          <a:p>
            <a:pPr marL="800100">
              <a:buFont typeface="Symbol" panose="05050102010706020507" pitchFamily="18" charset="2"/>
              <a:buChar char=""/>
            </a:pPr>
            <a:r>
              <a:rPr lang="en-US" dirty="0"/>
              <a:t>L</a:t>
            </a:r>
            <a:r>
              <a:rPr lang="en-US" dirty="0" smtClean="0"/>
              <a:t>oad Resources providing RRS based on 2014 participation;</a:t>
            </a:r>
          </a:p>
          <a:p>
            <a:pPr marL="800100">
              <a:buFont typeface="Symbol" panose="05050102010706020507" pitchFamily="18" charset="2"/>
              <a:buChar char=""/>
            </a:pPr>
            <a:r>
              <a:rPr lang="en-US" dirty="0" smtClean="0"/>
              <a:t>Regulation and Non-Spin requirements based on the scenario.</a:t>
            </a:r>
          </a:p>
          <a:p>
            <a:r>
              <a:rPr lang="en-US" dirty="0" smtClean="0"/>
              <a:t>Obtain hourly system inertia values from initial </a:t>
            </a:r>
            <a:r>
              <a:rPr lang="en-US" dirty="0" err="1" smtClean="0"/>
              <a:t>Plexos</a:t>
            </a:r>
            <a:r>
              <a:rPr lang="en-US" dirty="0" smtClean="0"/>
              <a:t> run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Methodology for reserve determination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8" y="662152"/>
            <a:ext cx="4946146" cy="3026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67" y="3689049"/>
            <a:ext cx="4583266" cy="27484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59" y="1105989"/>
            <a:ext cx="3651554" cy="228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827314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Jan-May 2014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9904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inertia values for every hour determine PFR (with no FFR) and Equivalency Ratio, using </a:t>
            </a:r>
            <a:r>
              <a:rPr lang="en-US" dirty="0" smtClean="0"/>
              <a:t>14 </a:t>
            </a:r>
            <a:r>
              <a:rPr lang="en-US" dirty="0"/>
              <a:t>dynamic study cases.  </a:t>
            </a:r>
          </a:p>
          <a:p>
            <a:endParaRPr lang="en-US" sz="1200" dirty="0" smtClean="0"/>
          </a:p>
          <a:p>
            <a:r>
              <a:rPr lang="en-US" dirty="0" smtClean="0"/>
              <a:t>Minimum RRS from Generation or minimum PFR is based on NERC BAL-003 IFRO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PFR (no FFR) and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59032"/>
              </p:ext>
            </p:extLst>
          </p:nvPr>
        </p:nvGraphicFramePr>
        <p:xfrm>
          <a:off x="255180" y="3086101"/>
          <a:ext cx="8633638" cy="295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452"/>
                <a:gridCol w="531444"/>
                <a:gridCol w="531444"/>
                <a:gridCol w="531444"/>
                <a:gridCol w="512796"/>
                <a:gridCol w="503473"/>
                <a:gridCol w="522122"/>
                <a:gridCol w="512796"/>
                <a:gridCol w="503473"/>
                <a:gridCol w="531444"/>
                <a:gridCol w="512797"/>
                <a:gridCol w="503473"/>
                <a:gridCol w="568739"/>
                <a:gridCol w="587386"/>
                <a:gridCol w="615355"/>
              </a:tblGrid>
              <a:tr h="487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Case -1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Case 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</a:tr>
              <a:tr h="394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Inertia, GWs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297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</a:tr>
              <a:tr h="538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Eq.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1.25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1.13 </a:t>
                      </a: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PFR Requirement (no FFR), MW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8730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7360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5200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4700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3750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3370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2280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</a:tr>
              <a:tr h="76445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PFR Requirement, MW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662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6BB0E-2C1C-4F26-95E5-07AC929C723C}">
  <ds:schemaRefs>
    <ds:schemaRef ds:uri="c34af464-7aa1-4edd-9be4-83dffc1cb926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39109</TotalTime>
  <Words>1275</Words>
  <Application>Microsoft Office PowerPoint</Application>
  <PresentationFormat>On-screen Show (4:3)</PresentationFormat>
  <Paragraphs>403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Proposed Future Ancillary Services</vt:lpstr>
      <vt:lpstr>CBA Study design</vt:lpstr>
      <vt:lpstr>Scenario information</vt:lpstr>
      <vt:lpstr>Scenario Information</vt:lpstr>
      <vt:lpstr>Provision of FAS Products</vt:lpstr>
      <vt:lpstr>Methodology for reserve determination</vt:lpstr>
      <vt:lpstr>Inertia plots</vt:lpstr>
      <vt:lpstr>PFR (no FFR) and Ratio</vt:lpstr>
      <vt:lpstr>CAS RRS Requirement</vt:lpstr>
      <vt:lpstr>CAS RRS Requirement</vt:lpstr>
      <vt:lpstr>FAS PFR/FFR Requirement</vt:lpstr>
      <vt:lpstr>Regulation Quantities (FAS/Current)</vt:lpstr>
      <vt:lpstr>Contingency Reserve Service – FAS Only</vt:lpstr>
      <vt:lpstr>2016 and 2024 CT NSRS - Current AS</vt:lpstr>
      <vt:lpstr>2024 SE NSRS - Current AS</vt:lpstr>
      <vt:lpstr>SRS – FAS Only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Matevosyan</cp:lastModifiedBy>
  <cp:revision>1425</cp:revision>
  <cp:lastPrinted>2013-12-09T17:46:13Z</cp:lastPrinted>
  <dcterms:created xsi:type="dcterms:W3CDTF">2010-04-12T23:12:02Z</dcterms:created>
  <dcterms:modified xsi:type="dcterms:W3CDTF">2015-09-21T11:26:51Z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