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1"/>
  </p:notesMasterIdLst>
  <p:handoutMasterIdLst>
    <p:handoutMasterId r:id="rId12"/>
  </p:handoutMasterIdLst>
  <p:sldIdLst>
    <p:sldId id="260" r:id="rId5"/>
    <p:sldId id="619" r:id="rId6"/>
    <p:sldId id="703" r:id="rId7"/>
    <p:sldId id="704" r:id="rId8"/>
    <p:sldId id="705" r:id="rId9"/>
    <p:sldId id="706" r:id="rId10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6508"/>
    <a:srgbClr val="00385E"/>
    <a:srgbClr val="68F468"/>
    <a:srgbClr val="005386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9" autoAdjust="0"/>
    <p:restoredTop sz="91331" autoAdjust="0"/>
  </p:normalViewPr>
  <p:slideViewPr>
    <p:cSldViewPr snapToGrid="0" snapToObjects="1">
      <p:cViewPr>
        <p:scale>
          <a:sx n="100" d="100"/>
          <a:sy n="100" d="100"/>
        </p:scale>
        <p:origin x="-34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2D770A-61B2-47F8-A717-B0E1664B5D73}" type="datetimeFigureOut">
              <a:rPr lang="en-US"/>
              <a:pPr>
                <a:defRPr/>
              </a:pPr>
              <a:t>9/21/2015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A629C7-CF30-4914-AE97-649634967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98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AC47DA-B917-4D3E-8958-5F8C69E8C276}" type="datetimeFigureOut">
              <a:rPr lang="en-US"/>
              <a:pPr>
                <a:defRPr/>
              </a:pPr>
              <a:t>9/21/2015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792FB4-183C-4AF5-A80B-BF94FB9C2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Arial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Arial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Arial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Arial" charset="0"/>
              </a:defRPr>
            </a:lvl5pPr>
            <a:lvl6pPr marL="2608395" indent="-237127" defTabSz="4742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2648" indent="-237127" defTabSz="4742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6902" indent="-237127" defTabSz="4742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1155" indent="-237127" defTabSz="4742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BB6751-6292-4422-892A-0DA63CE5A729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4FCBE-E0C5-498E-9AA9-99B03D2AD226}" type="datetime1">
              <a:rPr lang="en-US"/>
              <a:pPr>
                <a:defRPr/>
              </a:pPr>
              <a:t>9/21/2015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Preliminary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A03FEA-2B1C-462D-AFB4-CD1D48E54F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8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060"/>
            <a:ext cx="8229600" cy="5123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51031"/>
            <a:ext cx="8229600" cy="81318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Preliminary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894FC4-F21A-4137-AF95-A4BBB9A73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1B61-C823-44A0-8625-B899FA421B29}" type="datetime1">
              <a:rPr lang="en-US"/>
              <a:pPr>
                <a:defRPr/>
              </a:pPr>
              <a:t>9/21/2015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7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C380A-11A3-46C8-A12B-9E4F7B5C0706}" type="datetime1">
              <a:rPr lang="en-US"/>
              <a:pPr>
                <a:defRPr/>
              </a:pPr>
              <a:t>9/21/2015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Preliminary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405E-1CEB-4E2E-BECD-1EEC0D838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7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4EE615-D706-4175-A7F1-011EDC3A54E9}" type="datetime1">
              <a:rPr lang="en-US"/>
              <a:pPr>
                <a:defRPr/>
              </a:pPr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Preliminary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2ED805-6FB0-4C50-85A5-715E2CE40C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62" r:id="rId1"/>
    <p:sldLayoutId id="2147493563" r:id="rId2"/>
    <p:sldLayoutId id="21474935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244475"/>
            <a:ext cx="7727950" cy="4323773"/>
            <a:chOff x="603250" y="546100"/>
            <a:chExt cx="7727950" cy="4323127"/>
          </a:xfrm>
        </p:grpSpPr>
        <p:pic>
          <p:nvPicPr>
            <p:cNvPr id="5124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738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smtClean="0"/>
                <a:t>Minimum Inertia Discussion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 dirty="0" smtClean="0"/>
                <a:t>September 21, 2015</a:t>
              </a: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i="1" dirty="0" smtClean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 dirty="0" smtClean="0"/>
                <a:t>ERCOT </a:t>
              </a:r>
              <a:r>
                <a:rPr lang="en-US" altLang="en-US" sz="1800" i="1" dirty="0"/>
                <a:t> </a:t>
              </a:r>
              <a:r>
                <a:rPr lang="en-US" altLang="en-US" sz="1800" i="1" dirty="0" smtClean="0"/>
                <a:t>FAS/SIRS Meeting</a:t>
              </a:r>
              <a:endParaRPr lang="en-US" altLang="en-US" sz="1800" i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417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8E701-CB0C-414B-968A-3D4ACCA9701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Target:</a:t>
            </a:r>
          </a:p>
          <a:p>
            <a:pPr lvl="1"/>
            <a:r>
              <a:rPr lang="en-US" dirty="0" smtClean="0"/>
              <a:t>Frequency nadir &gt;= 59.4 Hz in the event of the loss of two STPs.</a:t>
            </a:r>
          </a:p>
          <a:p>
            <a:pPr lvl="1"/>
            <a:r>
              <a:rPr lang="en-US" dirty="0" smtClean="0"/>
              <a:t>The first stage of firm under frequency load shedding is 59.3 Hz.</a:t>
            </a:r>
          </a:p>
          <a:p>
            <a:pPr lvl="1"/>
            <a:r>
              <a:rPr lang="en-US" dirty="0" smtClean="0"/>
              <a:t>A 0.1 Hz margin is considered to accommodate the potential variation of the system condition and modeling.</a:t>
            </a:r>
          </a:p>
          <a:p>
            <a:endParaRPr lang="en-US" dirty="0"/>
          </a:p>
          <a:p>
            <a:r>
              <a:rPr lang="en-US" dirty="0" smtClean="0"/>
              <a:t>Study Assumptions:</a:t>
            </a:r>
          </a:p>
          <a:p>
            <a:pPr lvl="1"/>
            <a:r>
              <a:rPr lang="en-US" dirty="0" smtClean="0"/>
              <a:t>Only Resources providing Responsive Reserve Service provide primary frequency response.  This includes Load Resources that provide RRS (trip load at 59.7 Hz).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894FC4-F21A-4137-AF95-A4BBB9A73A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79" y="1673695"/>
            <a:ext cx="7704023" cy="4820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Example: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603119" y="1786154"/>
            <a:ext cx="467147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Disconnect two </a:t>
            </a:r>
            <a:r>
              <a:rPr lang="en-US" sz="2400" dirty="0" smtClean="0"/>
              <a:t>STPs</a:t>
            </a:r>
            <a:endParaRPr lang="en-US" sz="2400" b="1" dirty="0" smtClean="0"/>
          </a:p>
          <a:p>
            <a:r>
              <a:rPr lang="en-US" sz="2400" b="1" dirty="0" smtClean="0"/>
              <a:t>High Inertia ---</a:t>
            </a:r>
            <a:r>
              <a:rPr lang="en-US" sz="2400" dirty="0" smtClean="0"/>
              <a:t>: PFR=1,300MW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Mid Inertia   ---:</a:t>
            </a:r>
            <a:r>
              <a:rPr lang="en-US" sz="2400" dirty="0" smtClean="0"/>
              <a:t> PFR=2,500MW</a:t>
            </a:r>
            <a:endParaRPr lang="en-US" sz="2400" dirty="0"/>
          </a:p>
          <a:p>
            <a:r>
              <a:rPr lang="en-US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Low Inertia  ---:</a:t>
            </a:r>
            <a:r>
              <a:rPr lang="en-US" sz="2400" dirty="0" smtClean="0"/>
              <a:t> PFR=4,700MW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571666" y="1623166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60.1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1666" y="5956253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59.3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1490" y="679841"/>
            <a:ext cx="839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System </a:t>
            </a:r>
            <a:r>
              <a:rPr lang="en-US" sz="2000" b="1" dirty="0"/>
              <a:t>inertia and available frequency </a:t>
            </a:r>
            <a:r>
              <a:rPr lang="en-US" sz="2000" b="1" dirty="0" smtClean="0"/>
              <a:t>response </a:t>
            </a:r>
            <a:r>
              <a:rPr lang="en-US" sz="2000" b="1" dirty="0"/>
              <a:t>determine the rate of frequency decay, frequency nadir, and </a:t>
            </a:r>
            <a:r>
              <a:rPr lang="en-US" sz="2000" b="1" dirty="0" smtClean="0"/>
              <a:t>settle frequency.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030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low system inertia</a:t>
            </a:r>
          </a:p>
          <a:p>
            <a:pPr lvl="1"/>
            <a:r>
              <a:rPr lang="en-US" dirty="0" smtClean="0"/>
              <a:t>Higher Rate of Change of Frequency (</a:t>
            </a:r>
            <a:r>
              <a:rPr lang="en-US" dirty="0" err="1" smtClean="0"/>
              <a:t>RoCoF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Faster frequency decay</a:t>
            </a:r>
          </a:p>
          <a:p>
            <a:pPr lvl="2"/>
            <a:r>
              <a:rPr lang="en-US" dirty="0" smtClean="0"/>
              <a:t>Higher chance to reach 59.7 Hz (Triggering of Load Resources)</a:t>
            </a:r>
          </a:p>
          <a:p>
            <a:pPr lvl="2"/>
            <a:r>
              <a:rPr lang="en-US" dirty="0" smtClean="0"/>
              <a:t>Less time for primary frequency response prior reaching to frequency nadir </a:t>
            </a:r>
          </a:p>
          <a:p>
            <a:pPr lvl="2"/>
            <a:r>
              <a:rPr lang="en-US" dirty="0" smtClean="0"/>
              <a:t>Lower frequency nadir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Rate of Change of Frequency (</a:t>
            </a:r>
            <a:r>
              <a:rPr lang="en-US" dirty="0" err="1" smtClean="0"/>
              <a:t>RoCoF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general feedback from ERCOT Generation Resources indicate no specific </a:t>
            </a:r>
            <a:r>
              <a:rPr lang="en-US" dirty="0" err="1" smtClean="0"/>
              <a:t>RoCoF</a:t>
            </a:r>
            <a:r>
              <a:rPr lang="en-US" dirty="0" smtClean="0"/>
              <a:t> protection relay that can disconnect generators due to high </a:t>
            </a:r>
            <a:r>
              <a:rPr lang="en-US" dirty="0" err="1" smtClean="0"/>
              <a:t>RoCoF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894FC4-F21A-4137-AF95-A4BBB9A73A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104927"/>
              </p:ext>
            </p:extLst>
          </p:nvPr>
        </p:nvGraphicFramePr>
        <p:xfrm>
          <a:off x="457200" y="1279471"/>
          <a:ext cx="8322373" cy="4231808"/>
        </p:xfrm>
        <a:graphic>
          <a:graphicData uri="http://schemas.openxmlformats.org/drawingml/2006/table">
            <a:tbl>
              <a:tblPr/>
              <a:tblGrid>
                <a:gridCol w="1412621"/>
                <a:gridCol w="1549463"/>
                <a:gridCol w="3083560"/>
                <a:gridCol w="2276729"/>
              </a:tblGrid>
              <a:tr h="1267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 Inertia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PFR Needs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LRs Deployments 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59.7 Hz)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5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Existing 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5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 (if no or limited FFRS)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↑ (if no FFRS1)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↗(with FFRS1,FFRS2)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≈ (with FFRS1)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System Inertia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894FC4-F21A-4137-AF95-A4BBB9A73A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Procuring SIRS in order to maintain a minimum amount of SIR on the system provides the ability to:</a:t>
            </a:r>
          </a:p>
          <a:p>
            <a:pPr lvl="1"/>
            <a:r>
              <a:rPr lang="en-US" dirty="0" smtClean="0"/>
              <a:t>Better limit firm under frequency load shedding.</a:t>
            </a:r>
          </a:p>
          <a:p>
            <a:pPr lvl="1"/>
            <a:r>
              <a:rPr lang="en-US" dirty="0" smtClean="0"/>
              <a:t>Determine (in advance) minimum amounts of RRS (CAS) and minimum amounts of PFRS, FFRS1/FFRS2 (FAS)</a:t>
            </a:r>
          </a:p>
          <a:p>
            <a:pPr lvl="1"/>
            <a:r>
              <a:rPr lang="en-US" dirty="0" smtClean="0"/>
              <a:t>“Target” how often FFRS1/FFRS2 are deployed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Having SIRS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894FC4-F21A-4137-AF95-A4BBB9A73A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5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79EE8D-96AB-4681-8298-319BAF5AC932}">
  <ds:schemaRefs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51445</TotalTime>
  <Words>317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Current Practice</vt:lpstr>
      <vt:lpstr>Example: </vt:lpstr>
      <vt:lpstr>Discussion</vt:lpstr>
      <vt:lpstr>Low System Inertia Impact</vt:lpstr>
      <vt:lpstr>Benefits of Having SIRS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Shun-Hsien (Fred) Huang</cp:lastModifiedBy>
  <cp:revision>1537</cp:revision>
  <cp:lastPrinted>2014-10-20T21:26:58Z</cp:lastPrinted>
  <dcterms:created xsi:type="dcterms:W3CDTF">2010-04-12T23:12:02Z</dcterms:created>
  <dcterms:modified xsi:type="dcterms:W3CDTF">2015-09-21T14:26:16Z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