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1" r:id="rId7"/>
    <p:sldId id="263" r:id="rId8"/>
    <p:sldId id="267" r:id="rId9"/>
    <p:sldId id="264" r:id="rId10"/>
    <p:sldId id="265" r:id="rId11"/>
    <p:sldId id="266" r:id="rId12"/>
    <p:sldId id="268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 varScale="1">
        <p:scale>
          <a:sx n="70" d="100"/>
          <a:sy n="70" d="100"/>
        </p:scale>
        <p:origin x="-1350" y="-13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9/18/2015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9/18/2015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3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/>
              <a:t>Joint</a:t>
            </a:r>
            <a:r>
              <a:rPr lang="en-US" sz="1050" b="1" baseline="0" dirty="0" smtClean="0"/>
              <a:t> </a:t>
            </a:r>
            <a:r>
              <a:rPr lang="en-US" sz="1050" b="1" baseline="0" dirty="0" smtClean="0"/>
              <a:t>FAS/SIRS </a:t>
            </a:r>
            <a:r>
              <a:rPr lang="en-US" sz="1050" b="1" baseline="0" dirty="0" smtClean="0"/>
              <a:t>Meeting</a:t>
            </a:r>
            <a:endParaRPr lang="en-US" sz="1050" b="1" dirty="0"/>
          </a:p>
          <a:p>
            <a:pPr algn="l"/>
            <a:r>
              <a:rPr lang="en-US" sz="1050" dirty="0" smtClean="0"/>
              <a:t>9/21/2015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077315"/>
            <a:chOff x="603250" y="546100"/>
            <a:chExt cx="7727950" cy="4077315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Wind Generators Providing Emulated Inertia Response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ERCOT</a:t>
              </a:r>
              <a:endParaRPr lang="en-US" dirty="0" smtClean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Joint </a:t>
              </a:r>
              <a:r>
                <a:rPr lang="en-US" dirty="0" smtClean="0"/>
                <a:t>FAS/SIRS </a:t>
              </a:r>
              <a:r>
                <a:rPr lang="en-US" dirty="0" smtClean="0"/>
                <a:t>Meeting</a:t>
              </a:r>
            </a:p>
            <a:p>
              <a:r>
                <a:rPr lang="en-US" dirty="0" smtClean="0"/>
                <a:t>September 21</a:t>
              </a:r>
              <a:r>
                <a:rPr lang="en-US" baseline="30000" dirty="0" smtClean="0"/>
                <a:t>st</a:t>
              </a:r>
              <a:r>
                <a:rPr lang="en-US" dirty="0" smtClean="0"/>
                <a:t>,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kern="0" dirty="0" smtClean="0"/>
              <a:t>134 of 145 Wind Generators Responded to Wind </a:t>
            </a:r>
            <a:r>
              <a:rPr lang="en-US" sz="2400" kern="0" dirty="0" smtClean="0"/>
              <a:t>Emulated</a:t>
            </a:r>
            <a:r>
              <a:rPr lang="en-US" sz="2400" kern="0" dirty="0" smtClean="0"/>
              <a:t> </a:t>
            </a:r>
            <a:r>
              <a:rPr lang="en-US" sz="2400" kern="0" dirty="0" smtClean="0"/>
              <a:t>Inertia RFI.</a:t>
            </a:r>
          </a:p>
          <a:p>
            <a:r>
              <a:rPr lang="en-US" sz="2400" kern="0" dirty="0" smtClean="0"/>
              <a:t>Are there currently any Wind Generators (WGRs) providing Emulated Inertia Response (EIR) in ERCOT? </a:t>
            </a:r>
          </a:p>
          <a:p>
            <a:pPr lvl="1"/>
            <a:r>
              <a:rPr lang="en-US" sz="1800" kern="0" dirty="0" smtClean="0">
                <a:solidFill>
                  <a:srgbClr val="FF0000"/>
                </a:solidFill>
              </a:rPr>
              <a:t>NO</a:t>
            </a:r>
            <a:endParaRPr lang="en-US" sz="2400" dirty="0" smtClean="0"/>
          </a:p>
          <a:p>
            <a:r>
              <a:rPr lang="en-US" sz="2400" dirty="0" smtClean="0"/>
              <a:t>How many WGRs have the capability installed and are able to activate it?</a:t>
            </a:r>
          </a:p>
          <a:p>
            <a:pPr lvl="1"/>
            <a:r>
              <a:rPr lang="en-US" sz="1800" dirty="0" smtClean="0"/>
              <a:t>27 of 134 WGRs that responded have the capability to provide EIR.</a:t>
            </a:r>
          </a:p>
          <a:p>
            <a:pPr lvl="2"/>
            <a:r>
              <a:rPr lang="en-US" sz="1400" dirty="0" smtClean="0"/>
              <a:t>Would require a software upgrade and a testing period.  Downtime of the WGR is estimated to be less than 4 hours.</a:t>
            </a:r>
          </a:p>
          <a:p>
            <a:pPr lvl="2"/>
            <a:r>
              <a:rPr lang="en-US" sz="1400" dirty="0" smtClean="0"/>
              <a:t>Is an OEM/commercial offering at a cost to the wind farm.</a:t>
            </a:r>
          </a:p>
          <a:p>
            <a:pPr lvl="1"/>
            <a:r>
              <a:rPr lang="en-US" sz="1800" dirty="0" smtClean="0"/>
              <a:t>107 of the 134 WGRs that do not </a:t>
            </a:r>
            <a:r>
              <a:rPr lang="en-US" sz="1800" i="1" u="sng" dirty="0" smtClean="0"/>
              <a:t>yet</a:t>
            </a:r>
            <a:r>
              <a:rPr lang="en-US" sz="1800" dirty="0" smtClean="0"/>
              <a:t> have the capability to provide EIR.</a:t>
            </a:r>
          </a:p>
          <a:p>
            <a:pPr lvl="2"/>
            <a:r>
              <a:rPr lang="en-US" sz="1400" dirty="0" smtClean="0"/>
              <a:t>Either the WGR cannot physically provide EIR, or</a:t>
            </a:r>
          </a:p>
          <a:p>
            <a:pPr lvl="2"/>
            <a:r>
              <a:rPr lang="en-US" sz="1400" dirty="0" smtClean="0"/>
              <a:t>Would require hardware/software upgrades, down-time, and money</a:t>
            </a:r>
            <a:r>
              <a:rPr lang="en-US" sz="1400" dirty="0"/>
              <a:t>.</a:t>
            </a:r>
            <a:endParaRPr lang="en-US" sz="1400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Generators Providing Emulated Inertia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900" dirty="0" smtClean="0"/>
              <a:t>Of the 107 WGRs that do not currently have the capability to provide EIR.</a:t>
            </a:r>
          </a:p>
          <a:p>
            <a:pPr lvl="1"/>
            <a:r>
              <a:rPr lang="en-US" sz="2600" dirty="0" smtClean="0"/>
              <a:t>Maximum of 71 WGRs </a:t>
            </a:r>
            <a:r>
              <a:rPr lang="en-US" sz="2600" i="1" dirty="0" smtClean="0">
                <a:solidFill>
                  <a:schemeClr val="accent2"/>
                </a:solidFill>
              </a:rPr>
              <a:t>may</a:t>
            </a:r>
            <a:r>
              <a:rPr lang="en-US" sz="2600" dirty="0" smtClean="0"/>
              <a:t> be able to be modified to provide EIR.</a:t>
            </a:r>
          </a:p>
          <a:p>
            <a:pPr lvl="2"/>
            <a:r>
              <a:rPr lang="en-US" sz="2200" dirty="0" smtClean="0"/>
              <a:t>34 WGRs reported that they can be modified to provide EIR.</a:t>
            </a:r>
          </a:p>
          <a:p>
            <a:pPr lvl="3"/>
            <a:r>
              <a:rPr lang="en-US" dirty="0" smtClean="0"/>
              <a:t>Development/update of software/hardware</a:t>
            </a:r>
          </a:p>
          <a:p>
            <a:pPr lvl="3"/>
            <a:r>
              <a:rPr lang="en-US" dirty="0" smtClean="0"/>
              <a:t>Load checks/testing</a:t>
            </a:r>
          </a:p>
          <a:p>
            <a:pPr lvl="2"/>
            <a:r>
              <a:rPr lang="en-US" sz="2200" dirty="0" smtClean="0"/>
              <a:t>Other 37 determined to be able to modified based on WGR manufacturer/type.</a:t>
            </a:r>
            <a:endParaRPr lang="en-US" sz="2200" dirty="0"/>
          </a:p>
          <a:p>
            <a:pPr lvl="2"/>
            <a:endParaRPr lang="en-US" dirty="0" smtClean="0"/>
          </a:p>
          <a:p>
            <a:pPr lvl="1"/>
            <a:r>
              <a:rPr lang="en-US" sz="2600" dirty="0" smtClean="0"/>
              <a:t>Remaining WGRs…</a:t>
            </a:r>
          </a:p>
          <a:p>
            <a:pPr lvl="2"/>
            <a:r>
              <a:rPr lang="en-US" sz="2200" dirty="0"/>
              <a:t>A</a:t>
            </a:r>
            <a:r>
              <a:rPr lang="en-US" sz="2200" dirty="0" smtClean="0"/>
              <a:t>re unable to provide EIR.</a:t>
            </a:r>
          </a:p>
          <a:p>
            <a:pPr lvl="2"/>
            <a:r>
              <a:rPr lang="en-US" sz="2200" dirty="0" smtClean="0"/>
              <a:t>Turbines from a defunct manufacturer.</a:t>
            </a:r>
          </a:p>
          <a:p>
            <a:pPr lvl="2"/>
            <a:r>
              <a:rPr lang="en-US" sz="2200" dirty="0" smtClean="0"/>
              <a:t>Need further time to assess the possibility of an upgrade.</a:t>
            </a:r>
          </a:p>
          <a:p>
            <a:pPr lvl="3"/>
            <a:r>
              <a:rPr lang="en-US" i="1" dirty="0" smtClean="0"/>
              <a:t>Likely will determine that software upgrade and testing would be required.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WGR to Provide EIR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568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Description </a:t>
            </a:r>
            <a:r>
              <a:rPr lang="en-US" sz="2400" dirty="0" smtClean="0"/>
              <a:t>of Emulated Inertia Response in Wind Generators:</a:t>
            </a:r>
            <a:endParaRPr lang="en-US" sz="2400" dirty="0"/>
          </a:p>
          <a:p>
            <a:pPr lvl="1"/>
            <a:r>
              <a:rPr lang="en-US" sz="2000" i="1" dirty="0" smtClean="0"/>
              <a:t>[With certain features, WGRs] can provide inertial response to help stabilize grid frequency.  This feature supports the grid during under frequency events by providing a temporary increase in power production [(6-10%)] for a short duration [(~10s)], contributing towards frequency recovery.  This is achieved by tapping into the stored kinetic energy in the rotor mass.  The response is equivalent to that of a synchronous generator with an inertia constant of [~3.5s].</a:t>
            </a:r>
            <a:endParaRPr lang="en-US" sz="2000" i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WGR </a:t>
            </a:r>
            <a:r>
              <a:rPr lang="en-US" dirty="0" smtClean="0"/>
              <a:t>Emulated Inertia Response </a:t>
            </a:r>
            <a:r>
              <a:rPr lang="en-US" dirty="0"/>
              <a:t>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98637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Response Trigger:</a:t>
            </a:r>
          </a:p>
          <a:p>
            <a:pPr lvl="1"/>
            <a:r>
              <a:rPr lang="en-US" sz="2000" dirty="0" smtClean="0"/>
              <a:t>Frequency, -200mHz</a:t>
            </a:r>
          </a:p>
          <a:p>
            <a:r>
              <a:rPr lang="en-US" sz="2400" dirty="0" smtClean="0"/>
              <a:t>Response Time:</a:t>
            </a:r>
          </a:p>
          <a:p>
            <a:pPr lvl="1"/>
            <a:r>
              <a:rPr lang="en-US" sz="2000" dirty="0" smtClean="0"/>
              <a:t>1 to 5s (most models reported a response of 1s or less).</a:t>
            </a:r>
          </a:p>
          <a:p>
            <a:r>
              <a:rPr lang="en-US" sz="2400" dirty="0" smtClean="0"/>
              <a:t>Response Type:</a:t>
            </a:r>
          </a:p>
          <a:p>
            <a:pPr lvl="1"/>
            <a:r>
              <a:rPr lang="en-US" sz="2000" dirty="0" smtClean="0"/>
              <a:t>All WGRs that responded have a </a:t>
            </a:r>
            <a:r>
              <a:rPr lang="en-US" sz="2000" i="1" dirty="0" smtClean="0">
                <a:solidFill>
                  <a:srgbClr val="FF0000"/>
                </a:solidFill>
              </a:rPr>
              <a:t>FIXED</a:t>
            </a:r>
            <a:r>
              <a:rPr lang="en-US" sz="2000" dirty="0" smtClean="0"/>
              <a:t> response type.</a:t>
            </a:r>
          </a:p>
          <a:p>
            <a:r>
              <a:rPr lang="en-US" sz="2400" dirty="0" smtClean="0"/>
              <a:t>Max Response Magnitude:</a:t>
            </a:r>
          </a:p>
          <a:p>
            <a:pPr lvl="1"/>
            <a:r>
              <a:rPr lang="en-US" sz="2000" dirty="0" smtClean="0"/>
              <a:t>6 to 10% (most models reported a max of 10%).</a:t>
            </a:r>
          </a:p>
          <a:p>
            <a:r>
              <a:rPr lang="en-US" sz="2400" dirty="0" smtClean="0"/>
              <a:t>Max Response Duration:</a:t>
            </a:r>
          </a:p>
          <a:p>
            <a:pPr lvl="1"/>
            <a:r>
              <a:rPr lang="en-US" sz="2000" dirty="0" smtClean="0"/>
              <a:t>10s (wind speed dependent).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WGR Emulated Inertia Response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00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Max Energy Recovery </a:t>
            </a:r>
            <a:r>
              <a:rPr lang="en-US" sz="2400" dirty="0" smtClean="0"/>
              <a:t>Magnitude:</a:t>
            </a:r>
            <a:endParaRPr lang="en-US" sz="2400" dirty="0"/>
          </a:p>
          <a:p>
            <a:pPr lvl="1"/>
            <a:r>
              <a:rPr lang="en-US" sz="2000" dirty="0"/>
              <a:t>5%</a:t>
            </a:r>
          </a:p>
          <a:p>
            <a:pPr lvl="1"/>
            <a:r>
              <a:rPr lang="en-US" sz="2000" dirty="0" smtClean="0"/>
              <a:t>Some testing and investigation will be required to verify this for some models.</a:t>
            </a:r>
          </a:p>
          <a:p>
            <a:r>
              <a:rPr lang="en-US" sz="2400" dirty="0" smtClean="0"/>
              <a:t>Max Energy Recovery Duration:</a:t>
            </a:r>
          </a:p>
          <a:p>
            <a:pPr lvl="1"/>
            <a:r>
              <a:rPr lang="en-US" sz="2000" dirty="0" smtClean="0"/>
              <a:t>20s (some reported a duration of 10s)</a:t>
            </a:r>
          </a:p>
          <a:p>
            <a:r>
              <a:rPr lang="en-US" sz="2400" dirty="0" smtClean="0"/>
              <a:t>Response Limit:</a:t>
            </a:r>
          </a:p>
          <a:p>
            <a:pPr lvl="1"/>
            <a:r>
              <a:rPr lang="en-US" sz="2000" i="1" dirty="0" smtClean="0"/>
              <a:t>Generator </a:t>
            </a:r>
            <a:r>
              <a:rPr lang="en-US" sz="2000" dirty="0" smtClean="0"/>
              <a:t>RPM limitations:</a:t>
            </a:r>
          </a:p>
          <a:p>
            <a:pPr lvl="2"/>
            <a:r>
              <a:rPr lang="en-US" sz="1600" dirty="0" smtClean="0"/>
              <a:t>900rpm</a:t>
            </a:r>
          </a:p>
          <a:p>
            <a:pPr lvl="1"/>
            <a:r>
              <a:rPr lang="en-US" sz="2000" dirty="0" smtClean="0"/>
              <a:t>Ramp rate limitations:</a:t>
            </a:r>
          </a:p>
          <a:p>
            <a:pPr lvl="2"/>
            <a:r>
              <a:rPr lang="en-US" sz="1800" dirty="0" smtClean="0"/>
              <a:t>Ramp down rate of 100% per minute.</a:t>
            </a:r>
          </a:p>
          <a:p>
            <a:pPr lvl="2"/>
            <a:r>
              <a:rPr lang="en-US" sz="1800" dirty="0" smtClean="0"/>
              <a:t>Ramp up rate of 500% per minute.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WGR Emulated Inertia Response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587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Other characteristics:</a:t>
            </a:r>
          </a:p>
          <a:p>
            <a:pPr lvl="1"/>
            <a:r>
              <a:rPr lang="en-US" sz="2000" dirty="0" smtClean="0"/>
              <a:t>Minimum times between EIR activations.</a:t>
            </a:r>
          </a:p>
          <a:p>
            <a:pPr lvl="2"/>
            <a:r>
              <a:rPr lang="en-US" sz="1800" dirty="0" smtClean="0"/>
              <a:t>10s for some models.</a:t>
            </a:r>
          </a:p>
          <a:p>
            <a:pPr lvl="1"/>
            <a:r>
              <a:rPr lang="en-US" sz="2000" dirty="0" smtClean="0"/>
              <a:t>Limited lifetime operations.</a:t>
            </a:r>
          </a:p>
          <a:p>
            <a:pPr lvl="2"/>
            <a:r>
              <a:rPr lang="en-US" sz="1800" dirty="0" smtClean="0"/>
              <a:t>2,000 for some models.</a:t>
            </a:r>
          </a:p>
          <a:p>
            <a:pPr lvl="1"/>
            <a:r>
              <a:rPr lang="en-US" sz="2000" dirty="0" smtClean="0"/>
              <a:t>Some of the responses provided above are based on maximum turbine capabilities and/or capabilities of newer models.</a:t>
            </a:r>
          </a:p>
          <a:p>
            <a:pPr lvl="2"/>
            <a:r>
              <a:rPr lang="en-US" sz="1800" dirty="0" smtClean="0"/>
              <a:t>Effect of “wear and tear” on older turbines.</a:t>
            </a:r>
          </a:p>
          <a:p>
            <a:pPr lvl="2"/>
            <a:r>
              <a:rPr lang="en-US" sz="1800" dirty="0" smtClean="0"/>
              <a:t>Testing and verification will be required.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WGR </a:t>
            </a:r>
            <a:r>
              <a:rPr lang="en-US" dirty="0" smtClean="0"/>
              <a:t>Emulated Inertia Response </a:t>
            </a:r>
            <a:r>
              <a:rPr lang="en-US" dirty="0"/>
              <a:t>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705752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47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c34af464-7aa1-4edd-9be4-83dffc1cb926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2847</TotalTime>
  <Words>557</Words>
  <Application>Microsoft Office PowerPoint</Application>
  <PresentationFormat>On-screen Show (4:3)</PresentationFormat>
  <Paragraphs>70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PowerPoint Presentation</vt:lpstr>
      <vt:lpstr>Wind Generators Providing Emulated Inertia Response</vt:lpstr>
      <vt:lpstr>Modifying WGR to Provide EIR</vt:lpstr>
      <vt:lpstr>WGR Emulated Inertia Response Characteristics</vt:lpstr>
      <vt:lpstr>WGR Emulated Inertia Response Characteristics</vt:lpstr>
      <vt:lpstr>WGR Emulated Inertia Response Characteristics</vt:lpstr>
      <vt:lpstr>WGR Emulated Inertia Response Characteristics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Kenneth Ragsdale</cp:lastModifiedBy>
  <cp:revision>138</cp:revision>
  <cp:lastPrinted>2013-01-30T23:16:36Z</cp:lastPrinted>
  <dcterms:created xsi:type="dcterms:W3CDTF">2010-04-12T23:12:02Z</dcterms:created>
  <dcterms:modified xsi:type="dcterms:W3CDTF">2015-09-18T19:18:16Z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