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8"/>
  </p:notesMasterIdLst>
  <p:sldIdLst>
    <p:sldId id="258" r:id="rId3"/>
    <p:sldId id="261" r:id="rId4"/>
    <p:sldId id="264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27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B2425-EBA5-438F-AE96-B2FB482DBE50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20A92-09EA-4C78-ABBD-A7961CC49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9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614665-9394-47B3-A1A2-BE9503AFF6A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52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2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7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3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90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4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94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Slide #5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ED881FE-2149-448C-B4D6-E878ACBC9506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5</a:t>
            </a:fld>
            <a:endParaRPr lang="en-US" altLang="en-US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4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4AD4720-9AE6-41A1-8320-3819C4436E3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1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551639F-6445-46FE-A005-32C01D6CAE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4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551EE6A-D0AC-4CE3-93CC-1424B364173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8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24BF8D0-7B87-4239-AC81-58370CF3E38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3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56479FF-5C81-4368-8576-4034D2008D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86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DBB4FD3-700D-44E3-AC93-7EF74EDEEB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5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207EA7-C5C2-4B87-81DB-9E0B75A1005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6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551639F-6445-46FE-A005-32C01D6CAE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0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551EE6A-D0AC-4CE3-93CC-1424B364173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5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24BF8D0-7B87-4239-AC81-58370CF3E38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5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56479FF-5C81-4368-8576-4034D2008D4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8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DBB4FD3-700D-44E3-AC93-7EF74EDEEB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7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4AD4720-9AE6-41A1-8320-3819C4436E3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3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207EA7-C5C2-4B87-81DB-9E0B75A1005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8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en-US" sz="1050" b="1" dirty="0">
              <a:solidFill>
                <a:srgbClr val="056BB8">
                  <a:lumMod val="75000"/>
                </a:srgbClr>
              </a:solidFill>
              <a:cs typeface="Arial" charset="0"/>
            </a:endParaRPr>
          </a:p>
          <a:p>
            <a:pPr defTabSz="457200">
              <a:defRPr/>
            </a:pPr>
            <a:r>
              <a:rPr lang="en-US" sz="1050" dirty="0">
                <a:solidFill>
                  <a:srgbClr val="056BB8">
                    <a:lumMod val="75000"/>
                  </a:srgbClr>
                </a:solidFill>
                <a:cs typeface="Arial" charset="0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68785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en-US" sz="1050" b="1" dirty="0">
              <a:solidFill>
                <a:srgbClr val="056BB8">
                  <a:lumMod val="75000"/>
                </a:srgbClr>
              </a:solidFill>
              <a:cs typeface="Arial" charset="0"/>
            </a:endParaRPr>
          </a:p>
          <a:p>
            <a:pPr defTabSz="457200">
              <a:defRPr/>
            </a:pPr>
            <a:r>
              <a:rPr lang="en-US" sz="1050" dirty="0">
                <a:solidFill>
                  <a:srgbClr val="056BB8">
                    <a:lumMod val="75000"/>
                  </a:srgbClr>
                </a:solidFill>
                <a:cs typeface="Arial" charset="0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54754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3"/>
          <p:cNvGrpSpPr>
            <a:grpSpLocks/>
          </p:cNvGrpSpPr>
          <p:nvPr/>
        </p:nvGrpSpPr>
        <p:grpSpPr bwMode="auto">
          <a:xfrm>
            <a:off x="603250" y="1498600"/>
            <a:ext cx="8009808" cy="4108094"/>
            <a:chOff x="603250" y="546100"/>
            <a:chExt cx="7727950" cy="4108592"/>
          </a:xfrm>
        </p:grpSpPr>
        <p:pic>
          <p:nvPicPr>
            <p:cNvPr id="3584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618"/>
              <a:ext cx="7543800" cy="25240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i="1" dirty="0">
                  <a:solidFill>
                    <a:srgbClr val="00385E">
                      <a:lumMod val="90000"/>
                      <a:lumOff val="10000"/>
                    </a:srgbClr>
                  </a:solidFill>
                  <a:cs typeface="Arial" charset="0"/>
                </a:rPr>
                <a:t>Real-Time  Co-optimization of Energy &amp; Ancillary Services</a:t>
              </a: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i="1" dirty="0" smtClean="0">
                  <a:solidFill>
                    <a:srgbClr val="00385E">
                      <a:lumMod val="90000"/>
                      <a:lumOff val="10000"/>
                    </a:srgbClr>
                  </a:solidFill>
                  <a:cs typeface="Arial" charset="0"/>
                </a:rPr>
                <a:t>Operational Issues</a:t>
              </a:r>
              <a:endParaRPr lang="en-US" sz="2400" b="1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i="1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385E">
                    <a:lumMod val="90000"/>
                    <a:lumOff val="10000"/>
                  </a:srgbClr>
                </a:solidFill>
                <a:cs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72"/>
              <a:ext cx="6286500" cy="12702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34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96826"/>
            <a:ext cx="8095456" cy="50705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Issue 1: What to do about SASM?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What should be done if ERCOT analysis indicates AS shortage well in advance?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RT co-optimization leads to high prices but there is a potential reliability issue with insufficient reserves – NERC compliance issue?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How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to deal with AS Deliverability?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The awarded AS will be based on economics. What will be the procedure when a resource behind a constraint is awarded but can’t deliver?</a:t>
            </a: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Other ISOs have addressed this by:</a:t>
            </a:r>
          </a:p>
          <a:p>
            <a:pPr marL="1200150" lvl="2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Minimum AS zone requirements/demand curves</a:t>
            </a:r>
          </a:p>
          <a:p>
            <a:pPr marL="1200150" lvl="2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Processes to disqualify Resources from offering AS due to deliverability issues</a:t>
            </a:r>
            <a:endParaRPr lang="en-US" b="1" dirty="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7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0508" y="796826"/>
            <a:ext cx="8095456" cy="50705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Issue 2: What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are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the options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when coming out of DAM with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AS insufficiency? </a:t>
            </a: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Will need further discussions that include ERCOT operations and stakeholders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2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508" y="796826"/>
            <a:ext cx="8095456" cy="52229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Issue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3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: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What happens when the RT market fails?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Which units would provide AS under this scenario?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Last SCED awards?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DAM awards?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How would we handle the hour boundary under each scenario?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What MCPC would we use?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During emergency conditions we have Emergency Operations settlement to compensate for uneconomic dispatches. Would we need same type of AS treatment for AS deployed when not economic based on offer?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What would happen if we lost ICCP node with a large QSE? How would we redistribute the awards?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9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RT Energy + Ancillary Service Co-Optimization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508" y="796826"/>
            <a:ext cx="8095456" cy="48013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Issue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4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: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Operations would need new tools to monitor and react to the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potential changes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in AS responsibility every 5 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minutes 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We will need to think outside of the box on this one and try to anticipate what the needs may be and how we may best solve those needs.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Ideas</a:t>
            </a: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prstClr val="black"/>
              </a:solidFill>
              <a:cs typeface="Arial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cs typeface="Arial" charset="0"/>
              </a:rPr>
              <a:t>Issue 5: </a:t>
            </a:r>
            <a:r>
              <a:rPr lang="en-US" b="1" dirty="0">
                <a:solidFill>
                  <a:prstClr val="black"/>
                </a:solidFill>
                <a:cs typeface="Arial" charset="0"/>
              </a:rPr>
              <a:t>Will regulation deployment be unit specific or at the QSE level?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341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1_Office Theme</vt:lpstr>
      <vt:lpstr>Office Theme</vt:lpstr>
      <vt:lpstr>PowerPoint Presentation</vt:lpstr>
      <vt:lpstr>RT Energy + Ancillary Service Co-Optimization</vt:lpstr>
      <vt:lpstr>RT Energy + Ancillary Service Co-Optimization</vt:lpstr>
      <vt:lpstr>RT Energy + Ancillary Service Co-Optimization</vt:lpstr>
      <vt:lpstr>RT Energy + Ancillary Service Co-Optimization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Moorty, Sai</cp:lastModifiedBy>
  <cp:revision>18</cp:revision>
  <dcterms:created xsi:type="dcterms:W3CDTF">2015-09-09T21:20:01Z</dcterms:created>
  <dcterms:modified xsi:type="dcterms:W3CDTF">2015-09-16T17:33:33Z</dcterms:modified>
</cp:coreProperties>
</file>