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Lst>
  <p:notesMasterIdLst>
    <p:notesMasterId r:id="rId25"/>
  </p:notesMasterIdLst>
  <p:handoutMasterIdLst>
    <p:handoutMasterId r:id="rId26"/>
  </p:handoutMasterIdLst>
  <p:sldIdLst>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0" r:id="rId21"/>
    <p:sldId id="277" r:id="rId22"/>
    <p:sldId id="278" r:id="rId23"/>
    <p:sldId id="279"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81427" autoAdjust="0"/>
  </p:normalViewPr>
  <p:slideViewPr>
    <p:cSldViewPr snapToGrid="0" snapToObjects="1">
      <p:cViewPr varScale="1">
        <p:scale>
          <a:sx n="88" d="100"/>
          <a:sy n="88" d="100"/>
        </p:scale>
        <p:origin x="-624" y="-108"/>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rcot.com\users\pdu\regulation_2016_new\year%202015\current\Compare%20between%20current%20and%20new.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rcot.com\users\pdu\regulation_2016_new\year%202015\current\Compare%20between%20current%20and%20new.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rcot.com\users\pdu\regulation_2016_new\year%202015\current\Compare%20between%20current%20and%20new.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rcot.com\users\pdu\regulation_2016_new\year%202015\2014\Compare%20between%20current%20and%20new.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rcot.com\users\pdu\regulation_2016_new\year%202015\2014\Compare%20between%20current%20and%20new.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Jan. 2015 Reg-Up </a:t>
            </a:r>
            <a:r>
              <a:rPr lang="en-US" dirty="0" smtClean="0"/>
              <a:t>Requirement</a:t>
            </a:r>
            <a:r>
              <a:rPr lang="en-US" baseline="0" dirty="0" smtClean="0"/>
              <a:t> </a:t>
            </a:r>
            <a:r>
              <a:rPr lang="en-US" baseline="0" dirty="0"/>
              <a:t>(MW)</a:t>
            </a:r>
            <a:endParaRPr lang="en-US" dirty="0"/>
          </a:p>
        </c:rich>
      </c:tx>
      <c:layout/>
      <c:overlay val="0"/>
    </c:title>
    <c:autoTitleDeleted val="0"/>
    <c:plotArea>
      <c:layout/>
      <c:barChart>
        <c:barDir val="col"/>
        <c:grouping val="clustered"/>
        <c:varyColors val="0"/>
        <c:ser>
          <c:idx val="0"/>
          <c:order val="0"/>
          <c:tx>
            <c:strRef>
              <c:f>Jan!$C$8</c:f>
              <c:strCache>
                <c:ptCount val="1"/>
                <c:pt idx="0">
                  <c:v>Current</c:v>
                </c:pt>
              </c:strCache>
            </c:strRef>
          </c:tx>
          <c:spPr>
            <a:solidFill>
              <a:schemeClr val="tx1"/>
            </a:solidFill>
          </c:spPr>
          <c:invertIfNegative val="0"/>
          <c:cat>
            <c:numRef>
              <c:f>Jan!$B$9:$B$32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Jan!$C$9:$C$32</c:f>
              <c:numCache>
                <c:formatCode>General</c:formatCode>
                <c:ptCount val="24"/>
                <c:pt idx="0">
                  <c:v>363</c:v>
                </c:pt>
                <c:pt idx="1">
                  <c:v>294</c:v>
                </c:pt>
                <c:pt idx="2">
                  <c:v>283</c:v>
                </c:pt>
                <c:pt idx="3">
                  <c:v>299</c:v>
                </c:pt>
                <c:pt idx="4">
                  <c:v>420</c:v>
                </c:pt>
                <c:pt idx="5">
                  <c:v>597</c:v>
                </c:pt>
                <c:pt idx="6">
                  <c:v>830</c:v>
                </c:pt>
                <c:pt idx="7">
                  <c:v>475</c:v>
                </c:pt>
                <c:pt idx="8">
                  <c:v>413</c:v>
                </c:pt>
                <c:pt idx="9">
                  <c:v>408</c:v>
                </c:pt>
                <c:pt idx="10">
                  <c:v>400</c:v>
                </c:pt>
                <c:pt idx="11">
                  <c:v>416</c:v>
                </c:pt>
                <c:pt idx="12">
                  <c:v>370</c:v>
                </c:pt>
                <c:pt idx="13">
                  <c:v>420</c:v>
                </c:pt>
                <c:pt idx="14">
                  <c:v>295</c:v>
                </c:pt>
                <c:pt idx="15">
                  <c:v>306</c:v>
                </c:pt>
                <c:pt idx="16">
                  <c:v>400</c:v>
                </c:pt>
                <c:pt idx="17">
                  <c:v>593</c:v>
                </c:pt>
                <c:pt idx="18">
                  <c:v>464</c:v>
                </c:pt>
                <c:pt idx="19">
                  <c:v>273</c:v>
                </c:pt>
                <c:pt idx="20">
                  <c:v>313</c:v>
                </c:pt>
                <c:pt idx="21">
                  <c:v>361</c:v>
                </c:pt>
                <c:pt idx="22">
                  <c:v>515</c:v>
                </c:pt>
                <c:pt idx="23">
                  <c:v>475</c:v>
                </c:pt>
              </c:numCache>
            </c:numRef>
          </c:val>
        </c:ser>
        <c:ser>
          <c:idx val="1"/>
          <c:order val="1"/>
          <c:tx>
            <c:strRef>
              <c:f>Jan!$D$8</c:f>
              <c:strCache>
                <c:ptCount val="1"/>
                <c:pt idx="0">
                  <c:v>A</c:v>
                </c:pt>
              </c:strCache>
            </c:strRef>
          </c:tx>
          <c:invertIfNegative val="0"/>
          <c:cat>
            <c:numRef>
              <c:f>Jan!$B$9:$B$32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Jan!$D$9:$D$32</c:f>
              <c:numCache>
                <c:formatCode>0</c:formatCode>
                <c:ptCount val="24"/>
                <c:pt idx="0">
                  <c:v>425</c:v>
                </c:pt>
                <c:pt idx="1">
                  <c:v>262</c:v>
                </c:pt>
                <c:pt idx="2">
                  <c:v>282</c:v>
                </c:pt>
                <c:pt idx="3">
                  <c:v>349</c:v>
                </c:pt>
                <c:pt idx="4">
                  <c:v>407</c:v>
                </c:pt>
                <c:pt idx="5">
                  <c:v>585</c:v>
                </c:pt>
                <c:pt idx="6">
                  <c:v>817</c:v>
                </c:pt>
                <c:pt idx="7">
                  <c:v>564</c:v>
                </c:pt>
                <c:pt idx="8">
                  <c:v>444</c:v>
                </c:pt>
                <c:pt idx="9">
                  <c:v>452</c:v>
                </c:pt>
                <c:pt idx="10">
                  <c:v>501</c:v>
                </c:pt>
                <c:pt idx="11">
                  <c:v>432</c:v>
                </c:pt>
                <c:pt idx="12">
                  <c:v>324</c:v>
                </c:pt>
                <c:pt idx="13">
                  <c:v>634</c:v>
                </c:pt>
                <c:pt idx="14">
                  <c:v>250</c:v>
                </c:pt>
                <c:pt idx="15">
                  <c:v>296</c:v>
                </c:pt>
                <c:pt idx="16">
                  <c:v>345</c:v>
                </c:pt>
                <c:pt idx="17">
                  <c:v>643</c:v>
                </c:pt>
                <c:pt idx="18">
                  <c:v>562</c:v>
                </c:pt>
                <c:pt idx="19">
                  <c:v>313</c:v>
                </c:pt>
                <c:pt idx="20">
                  <c:v>341</c:v>
                </c:pt>
                <c:pt idx="21">
                  <c:v>342</c:v>
                </c:pt>
                <c:pt idx="22">
                  <c:v>436</c:v>
                </c:pt>
                <c:pt idx="23">
                  <c:v>395</c:v>
                </c:pt>
              </c:numCache>
            </c:numRef>
          </c:val>
        </c:ser>
        <c:ser>
          <c:idx val="2"/>
          <c:order val="2"/>
          <c:tx>
            <c:strRef>
              <c:f>Jan!$E$8</c:f>
              <c:strCache>
                <c:ptCount val="1"/>
                <c:pt idx="0">
                  <c:v>A+B</c:v>
                </c:pt>
              </c:strCache>
            </c:strRef>
          </c:tx>
          <c:spPr>
            <a:solidFill>
              <a:srgbClr val="92D050"/>
            </a:solidFill>
          </c:spPr>
          <c:invertIfNegative val="0"/>
          <c:val>
            <c:numRef>
              <c:f>Jan!$E$9:$E$32</c:f>
              <c:numCache>
                <c:formatCode>General</c:formatCode>
                <c:ptCount val="24"/>
                <c:pt idx="0">
                  <c:v>355</c:v>
                </c:pt>
                <c:pt idx="1">
                  <c:v>262</c:v>
                </c:pt>
                <c:pt idx="2">
                  <c:v>282</c:v>
                </c:pt>
                <c:pt idx="3">
                  <c:v>291</c:v>
                </c:pt>
                <c:pt idx="4">
                  <c:v>407</c:v>
                </c:pt>
                <c:pt idx="5">
                  <c:v>585</c:v>
                </c:pt>
                <c:pt idx="6">
                  <c:v>817</c:v>
                </c:pt>
                <c:pt idx="7">
                  <c:v>470</c:v>
                </c:pt>
                <c:pt idx="8">
                  <c:v>404</c:v>
                </c:pt>
                <c:pt idx="9">
                  <c:v>452</c:v>
                </c:pt>
                <c:pt idx="10">
                  <c:v>501</c:v>
                </c:pt>
                <c:pt idx="11">
                  <c:v>432</c:v>
                </c:pt>
                <c:pt idx="12">
                  <c:v>324</c:v>
                </c:pt>
                <c:pt idx="13">
                  <c:v>634</c:v>
                </c:pt>
                <c:pt idx="14">
                  <c:v>250</c:v>
                </c:pt>
                <c:pt idx="15">
                  <c:v>269</c:v>
                </c:pt>
                <c:pt idx="16">
                  <c:v>345</c:v>
                </c:pt>
                <c:pt idx="17">
                  <c:v>643</c:v>
                </c:pt>
                <c:pt idx="18">
                  <c:v>562</c:v>
                </c:pt>
                <c:pt idx="19">
                  <c:v>313</c:v>
                </c:pt>
                <c:pt idx="20">
                  <c:v>310</c:v>
                </c:pt>
                <c:pt idx="21">
                  <c:v>342</c:v>
                </c:pt>
                <c:pt idx="22">
                  <c:v>436</c:v>
                </c:pt>
                <c:pt idx="23">
                  <c:v>395</c:v>
                </c:pt>
              </c:numCache>
            </c:numRef>
          </c:val>
        </c:ser>
        <c:ser>
          <c:idx val="3"/>
          <c:order val="3"/>
          <c:tx>
            <c:strRef>
              <c:f>Jan!$F$8</c:f>
              <c:strCache>
                <c:ptCount val="1"/>
                <c:pt idx="0">
                  <c:v>A+B+C</c:v>
                </c:pt>
              </c:strCache>
            </c:strRef>
          </c:tx>
          <c:spPr>
            <a:solidFill>
              <a:schemeClr val="accent3"/>
            </a:solidFill>
          </c:spPr>
          <c:invertIfNegative val="0"/>
          <c:val>
            <c:numRef>
              <c:f>Jan!$F$9:$F$32</c:f>
              <c:numCache>
                <c:formatCode>General</c:formatCode>
                <c:ptCount val="24"/>
                <c:pt idx="0">
                  <c:v>262</c:v>
                </c:pt>
                <c:pt idx="1">
                  <c:v>258</c:v>
                </c:pt>
                <c:pt idx="2">
                  <c:v>252</c:v>
                </c:pt>
                <c:pt idx="3">
                  <c:v>326</c:v>
                </c:pt>
                <c:pt idx="4">
                  <c:v>423</c:v>
                </c:pt>
                <c:pt idx="5">
                  <c:v>478</c:v>
                </c:pt>
                <c:pt idx="6">
                  <c:v>647</c:v>
                </c:pt>
                <c:pt idx="7">
                  <c:v>342</c:v>
                </c:pt>
                <c:pt idx="8">
                  <c:v>308</c:v>
                </c:pt>
                <c:pt idx="9">
                  <c:v>282</c:v>
                </c:pt>
                <c:pt idx="10">
                  <c:v>312</c:v>
                </c:pt>
                <c:pt idx="11">
                  <c:v>295</c:v>
                </c:pt>
                <c:pt idx="12">
                  <c:v>279</c:v>
                </c:pt>
                <c:pt idx="13">
                  <c:v>253</c:v>
                </c:pt>
                <c:pt idx="14">
                  <c:v>200</c:v>
                </c:pt>
                <c:pt idx="15">
                  <c:v>207</c:v>
                </c:pt>
                <c:pt idx="16">
                  <c:v>221</c:v>
                </c:pt>
                <c:pt idx="17">
                  <c:v>319</c:v>
                </c:pt>
                <c:pt idx="18">
                  <c:v>475</c:v>
                </c:pt>
                <c:pt idx="19">
                  <c:v>239</c:v>
                </c:pt>
                <c:pt idx="20">
                  <c:v>199</c:v>
                </c:pt>
                <c:pt idx="21">
                  <c:v>305</c:v>
                </c:pt>
                <c:pt idx="22">
                  <c:v>314</c:v>
                </c:pt>
                <c:pt idx="23">
                  <c:v>369</c:v>
                </c:pt>
              </c:numCache>
            </c:numRef>
          </c:val>
        </c:ser>
        <c:dLbls>
          <c:showLegendKey val="0"/>
          <c:showVal val="0"/>
          <c:showCatName val="0"/>
          <c:showSerName val="0"/>
          <c:showPercent val="0"/>
          <c:showBubbleSize val="0"/>
        </c:dLbls>
        <c:gapWidth val="150"/>
        <c:axId val="99032064"/>
        <c:axId val="99046144"/>
      </c:barChart>
      <c:catAx>
        <c:axId val="99032064"/>
        <c:scaling>
          <c:orientation val="minMax"/>
        </c:scaling>
        <c:delete val="0"/>
        <c:axPos val="b"/>
        <c:numFmt formatCode="General" sourceLinked="1"/>
        <c:majorTickMark val="out"/>
        <c:minorTickMark val="none"/>
        <c:tickLblPos val="nextTo"/>
        <c:crossAx val="99046144"/>
        <c:crosses val="autoZero"/>
        <c:auto val="1"/>
        <c:lblAlgn val="ctr"/>
        <c:lblOffset val="100"/>
        <c:noMultiLvlLbl val="0"/>
      </c:catAx>
      <c:valAx>
        <c:axId val="99046144"/>
        <c:scaling>
          <c:orientation val="minMax"/>
        </c:scaling>
        <c:delete val="0"/>
        <c:axPos val="l"/>
        <c:majorGridlines/>
        <c:numFmt formatCode="General" sourceLinked="1"/>
        <c:majorTickMark val="out"/>
        <c:minorTickMark val="none"/>
        <c:tickLblPos val="nextTo"/>
        <c:crossAx val="99032064"/>
        <c:crosses val="autoZero"/>
        <c:crossBetween val="between"/>
      </c:valAx>
    </c:plotArea>
    <c:legend>
      <c:legendPos val="t"/>
      <c:layout/>
      <c:overlay val="0"/>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April 2015 Reg-up Requirement</a:t>
            </a:r>
            <a:r>
              <a:rPr lang="en-US" baseline="0" dirty="0"/>
              <a:t> (MW)</a:t>
            </a:r>
            <a:endParaRPr lang="en-US" dirty="0"/>
          </a:p>
        </c:rich>
      </c:tx>
      <c:layout/>
      <c:overlay val="0"/>
    </c:title>
    <c:autoTitleDeleted val="0"/>
    <c:plotArea>
      <c:layout/>
      <c:barChart>
        <c:barDir val="col"/>
        <c:grouping val="clustered"/>
        <c:varyColors val="0"/>
        <c:ser>
          <c:idx val="0"/>
          <c:order val="0"/>
          <c:tx>
            <c:strRef>
              <c:f>April!$B$1</c:f>
              <c:strCache>
                <c:ptCount val="1"/>
                <c:pt idx="0">
                  <c:v>Current</c:v>
                </c:pt>
              </c:strCache>
            </c:strRef>
          </c:tx>
          <c:spPr>
            <a:solidFill>
              <a:schemeClr val="tx1"/>
            </a:solidFill>
          </c:spPr>
          <c:invertIfNegative val="0"/>
          <c:cat>
            <c:numRef>
              <c:f>April!$A$2:$A$25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April!$B$2:$B$25</c:f>
              <c:numCache>
                <c:formatCode>General</c:formatCode>
                <c:ptCount val="24"/>
                <c:pt idx="0">
                  <c:v>453</c:v>
                </c:pt>
                <c:pt idx="1">
                  <c:v>458</c:v>
                </c:pt>
                <c:pt idx="2">
                  <c:v>327</c:v>
                </c:pt>
                <c:pt idx="3">
                  <c:v>327</c:v>
                </c:pt>
                <c:pt idx="4">
                  <c:v>412</c:v>
                </c:pt>
                <c:pt idx="5">
                  <c:v>558</c:v>
                </c:pt>
                <c:pt idx="6">
                  <c:v>803</c:v>
                </c:pt>
                <c:pt idx="7">
                  <c:v>397</c:v>
                </c:pt>
                <c:pt idx="8">
                  <c:v>494</c:v>
                </c:pt>
                <c:pt idx="9">
                  <c:v>395</c:v>
                </c:pt>
                <c:pt idx="10">
                  <c:v>414</c:v>
                </c:pt>
                <c:pt idx="11">
                  <c:v>387</c:v>
                </c:pt>
                <c:pt idx="12">
                  <c:v>443</c:v>
                </c:pt>
                <c:pt idx="13">
                  <c:v>395</c:v>
                </c:pt>
                <c:pt idx="14">
                  <c:v>365</c:v>
                </c:pt>
                <c:pt idx="15">
                  <c:v>338</c:v>
                </c:pt>
                <c:pt idx="16">
                  <c:v>356</c:v>
                </c:pt>
                <c:pt idx="17">
                  <c:v>378</c:v>
                </c:pt>
                <c:pt idx="18">
                  <c:v>536</c:v>
                </c:pt>
                <c:pt idx="19">
                  <c:v>445</c:v>
                </c:pt>
                <c:pt idx="20">
                  <c:v>529</c:v>
                </c:pt>
                <c:pt idx="21">
                  <c:v>454</c:v>
                </c:pt>
                <c:pt idx="22">
                  <c:v>557</c:v>
                </c:pt>
                <c:pt idx="23">
                  <c:v>575</c:v>
                </c:pt>
              </c:numCache>
            </c:numRef>
          </c:val>
        </c:ser>
        <c:ser>
          <c:idx val="1"/>
          <c:order val="1"/>
          <c:tx>
            <c:strRef>
              <c:f>April!$C$1</c:f>
              <c:strCache>
                <c:ptCount val="1"/>
                <c:pt idx="0">
                  <c:v>A</c:v>
                </c:pt>
              </c:strCache>
            </c:strRef>
          </c:tx>
          <c:invertIfNegative val="0"/>
          <c:cat>
            <c:numRef>
              <c:f>April!$A$2:$A$25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April!$C$2:$C$25</c:f>
              <c:numCache>
                <c:formatCode>0</c:formatCode>
                <c:ptCount val="24"/>
                <c:pt idx="0">
                  <c:v>546</c:v>
                </c:pt>
                <c:pt idx="1">
                  <c:v>451</c:v>
                </c:pt>
                <c:pt idx="2">
                  <c:v>359</c:v>
                </c:pt>
                <c:pt idx="3">
                  <c:v>349</c:v>
                </c:pt>
                <c:pt idx="4">
                  <c:v>400</c:v>
                </c:pt>
                <c:pt idx="5">
                  <c:v>525</c:v>
                </c:pt>
                <c:pt idx="6">
                  <c:v>746</c:v>
                </c:pt>
                <c:pt idx="7">
                  <c:v>404</c:v>
                </c:pt>
                <c:pt idx="8">
                  <c:v>501</c:v>
                </c:pt>
                <c:pt idx="9">
                  <c:v>430</c:v>
                </c:pt>
                <c:pt idx="10">
                  <c:v>508</c:v>
                </c:pt>
                <c:pt idx="11">
                  <c:v>481</c:v>
                </c:pt>
                <c:pt idx="12">
                  <c:v>452</c:v>
                </c:pt>
                <c:pt idx="13">
                  <c:v>437</c:v>
                </c:pt>
                <c:pt idx="14">
                  <c:v>428</c:v>
                </c:pt>
                <c:pt idx="15">
                  <c:v>395</c:v>
                </c:pt>
                <c:pt idx="16">
                  <c:v>351</c:v>
                </c:pt>
                <c:pt idx="17">
                  <c:v>427</c:v>
                </c:pt>
                <c:pt idx="18">
                  <c:v>471</c:v>
                </c:pt>
                <c:pt idx="19">
                  <c:v>445</c:v>
                </c:pt>
                <c:pt idx="20">
                  <c:v>465</c:v>
                </c:pt>
                <c:pt idx="21">
                  <c:v>428</c:v>
                </c:pt>
                <c:pt idx="22">
                  <c:v>530</c:v>
                </c:pt>
                <c:pt idx="23">
                  <c:v>606</c:v>
                </c:pt>
              </c:numCache>
            </c:numRef>
          </c:val>
        </c:ser>
        <c:ser>
          <c:idx val="2"/>
          <c:order val="2"/>
          <c:tx>
            <c:strRef>
              <c:f>April!$D$1</c:f>
              <c:strCache>
                <c:ptCount val="1"/>
                <c:pt idx="0">
                  <c:v>A+B</c:v>
                </c:pt>
              </c:strCache>
            </c:strRef>
          </c:tx>
          <c:spPr>
            <a:solidFill>
              <a:srgbClr val="92D050"/>
            </a:solidFill>
          </c:spPr>
          <c:invertIfNegative val="0"/>
          <c:val>
            <c:numRef>
              <c:f>April!$D$2:$D$25</c:f>
              <c:numCache>
                <c:formatCode>General</c:formatCode>
                <c:ptCount val="24"/>
                <c:pt idx="0">
                  <c:v>546</c:v>
                </c:pt>
                <c:pt idx="1">
                  <c:v>376</c:v>
                </c:pt>
                <c:pt idx="2">
                  <c:v>326</c:v>
                </c:pt>
                <c:pt idx="3">
                  <c:v>349</c:v>
                </c:pt>
                <c:pt idx="4">
                  <c:v>400</c:v>
                </c:pt>
                <c:pt idx="5">
                  <c:v>525</c:v>
                </c:pt>
                <c:pt idx="6">
                  <c:v>746</c:v>
                </c:pt>
                <c:pt idx="7">
                  <c:v>404</c:v>
                </c:pt>
                <c:pt idx="8">
                  <c:v>501</c:v>
                </c:pt>
                <c:pt idx="9">
                  <c:v>430</c:v>
                </c:pt>
                <c:pt idx="10">
                  <c:v>508</c:v>
                </c:pt>
                <c:pt idx="11">
                  <c:v>481</c:v>
                </c:pt>
                <c:pt idx="12">
                  <c:v>452</c:v>
                </c:pt>
                <c:pt idx="13">
                  <c:v>437</c:v>
                </c:pt>
                <c:pt idx="14">
                  <c:v>389</c:v>
                </c:pt>
                <c:pt idx="15">
                  <c:v>359</c:v>
                </c:pt>
                <c:pt idx="16">
                  <c:v>351</c:v>
                </c:pt>
                <c:pt idx="17">
                  <c:v>388</c:v>
                </c:pt>
                <c:pt idx="18">
                  <c:v>392</c:v>
                </c:pt>
                <c:pt idx="19">
                  <c:v>445</c:v>
                </c:pt>
                <c:pt idx="20">
                  <c:v>465</c:v>
                </c:pt>
                <c:pt idx="21">
                  <c:v>428</c:v>
                </c:pt>
                <c:pt idx="22">
                  <c:v>530</c:v>
                </c:pt>
                <c:pt idx="23">
                  <c:v>606</c:v>
                </c:pt>
              </c:numCache>
            </c:numRef>
          </c:val>
        </c:ser>
        <c:ser>
          <c:idx val="3"/>
          <c:order val="3"/>
          <c:tx>
            <c:strRef>
              <c:f>April!$E$1</c:f>
              <c:strCache>
                <c:ptCount val="1"/>
                <c:pt idx="0">
                  <c:v>A+B+C</c:v>
                </c:pt>
              </c:strCache>
            </c:strRef>
          </c:tx>
          <c:spPr>
            <a:solidFill>
              <a:schemeClr val="accent3"/>
            </a:solidFill>
          </c:spPr>
          <c:invertIfNegative val="0"/>
          <c:val>
            <c:numRef>
              <c:f>April!$E$2:$E$25</c:f>
              <c:numCache>
                <c:formatCode>General</c:formatCode>
                <c:ptCount val="24"/>
                <c:pt idx="0">
                  <c:v>409</c:v>
                </c:pt>
                <c:pt idx="1">
                  <c:v>266</c:v>
                </c:pt>
                <c:pt idx="2">
                  <c:v>218</c:v>
                </c:pt>
                <c:pt idx="3">
                  <c:v>253</c:v>
                </c:pt>
                <c:pt idx="4">
                  <c:v>297</c:v>
                </c:pt>
                <c:pt idx="5">
                  <c:v>446</c:v>
                </c:pt>
                <c:pt idx="6">
                  <c:v>618</c:v>
                </c:pt>
                <c:pt idx="7">
                  <c:v>304</c:v>
                </c:pt>
                <c:pt idx="8">
                  <c:v>402</c:v>
                </c:pt>
                <c:pt idx="9">
                  <c:v>338</c:v>
                </c:pt>
                <c:pt idx="10">
                  <c:v>380</c:v>
                </c:pt>
                <c:pt idx="11">
                  <c:v>413</c:v>
                </c:pt>
                <c:pt idx="12">
                  <c:v>356</c:v>
                </c:pt>
                <c:pt idx="13">
                  <c:v>374</c:v>
                </c:pt>
                <c:pt idx="14">
                  <c:v>301</c:v>
                </c:pt>
                <c:pt idx="15">
                  <c:v>288</c:v>
                </c:pt>
                <c:pt idx="16">
                  <c:v>289</c:v>
                </c:pt>
                <c:pt idx="17">
                  <c:v>286</c:v>
                </c:pt>
                <c:pt idx="18">
                  <c:v>263</c:v>
                </c:pt>
                <c:pt idx="19">
                  <c:v>335</c:v>
                </c:pt>
                <c:pt idx="20">
                  <c:v>382</c:v>
                </c:pt>
                <c:pt idx="21">
                  <c:v>310</c:v>
                </c:pt>
                <c:pt idx="22">
                  <c:v>387</c:v>
                </c:pt>
                <c:pt idx="23">
                  <c:v>493</c:v>
                </c:pt>
              </c:numCache>
            </c:numRef>
          </c:val>
        </c:ser>
        <c:dLbls>
          <c:showLegendKey val="0"/>
          <c:showVal val="0"/>
          <c:showCatName val="0"/>
          <c:showSerName val="0"/>
          <c:showPercent val="0"/>
          <c:showBubbleSize val="0"/>
        </c:dLbls>
        <c:gapWidth val="150"/>
        <c:axId val="100491264"/>
        <c:axId val="100492800"/>
      </c:barChart>
      <c:catAx>
        <c:axId val="100491264"/>
        <c:scaling>
          <c:orientation val="minMax"/>
        </c:scaling>
        <c:delete val="0"/>
        <c:axPos val="b"/>
        <c:numFmt formatCode="General" sourceLinked="1"/>
        <c:majorTickMark val="out"/>
        <c:minorTickMark val="none"/>
        <c:tickLblPos val="nextTo"/>
        <c:crossAx val="100492800"/>
        <c:crosses val="autoZero"/>
        <c:auto val="1"/>
        <c:lblAlgn val="ctr"/>
        <c:lblOffset val="100"/>
        <c:noMultiLvlLbl val="0"/>
      </c:catAx>
      <c:valAx>
        <c:axId val="100492800"/>
        <c:scaling>
          <c:orientation val="minMax"/>
        </c:scaling>
        <c:delete val="0"/>
        <c:axPos val="l"/>
        <c:majorGridlines/>
        <c:numFmt formatCode="General" sourceLinked="1"/>
        <c:majorTickMark val="out"/>
        <c:minorTickMark val="none"/>
        <c:tickLblPos val="nextTo"/>
        <c:crossAx val="100491264"/>
        <c:crosses val="autoZero"/>
        <c:crossBetween val="between"/>
      </c:valAx>
    </c:plotArea>
    <c:legend>
      <c:legendPos val="t"/>
      <c:layout/>
      <c:overlay val="0"/>
      <c:txPr>
        <a:bodyPr/>
        <a:lstStyle/>
        <a:p>
          <a:pPr>
            <a:defRPr sz="1200"/>
          </a:pPr>
          <a:endParaRPr lang="en-US"/>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June 2015 Reg-up Requirement (MW)</a:t>
            </a:r>
          </a:p>
        </c:rich>
      </c:tx>
      <c:layout/>
      <c:overlay val="0"/>
    </c:title>
    <c:autoTitleDeleted val="0"/>
    <c:plotArea>
      <c:layout/>
      <c:barChart>
        <c:barDir val="col"/>
        <c:grouping val="clustered"/>
        <c:varyColors val="0"/>
        <c:ser>
          <c:idx val="0"/>
          <c:order val="0"/>
          <c:tx>
            <c:strRef>
              <c:f>June!$C$2</c:f>
              <c:strCache>
                <c:ptCount val="1"/>
                <c:pt idx="0">
                  <c:v>Current</c:v>
                </c:pt>
              </c:strCache>
            </c:strRef>
          </c:tx>
          <c:spPr>
            <a:solidFill>
              <a:schemeClr val="tx1"/>
            </a:solidFill>
          </c:spPr>
          <c:invertIfNegative val="0"/>
          <c:cat>
            <c:numRef>
              <c:f>June!$B$3:$B$26</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June!$C$3:$C$26</c:f>
              <c:numCache>
                <c:formatCode>General</c:formatCode>
                <c:ptCount val="24"/>
                <c:pt idx="0">
                  <c:v>659</c:v>
                </c:pt>
                <c:pt idx="1">
                  <c:v>428</c:v>
                </c:pt>
                <c:pt idx="2">
                  <c:v>410</c:v>
                </c:pt>
                <c:pt idx="3">
                  <c:v>352</c:v>
                </c:pt>
                <c:pt idx="4">
                  <c:v>494</c:v>
                </c:pt>
                <c:pt idx="5">
                  <c:v>525</c:v>
                </c:pt>
                <c:pt idx="6">
                  <c:v>738</c:v>
                </c:pt>
                <c:pt idx="7">
                  <c:v>459</c:v>
                </c:pt>
                <c:pt idx="8">
                  <c:v>510</c:v>
                </c:pt>
                <c:pt idx="9">
                  <c:v>481</c:v>
                </c:pt>
                <c:pt idx="10">
                  <c:v>681</c:v>
                </c:pt>
                <c:pt idx="11">
                  <c:v>509</c:v>
                </c:pt>
                <c:pt idx="12">
                  <c:v>422</c:v>
                </c:pt>
                <c:pt idx="13">
                  <c:v>397</c:v>
                </c:pt>
                <c:pt idx="14">
                  <c:v>392</c:v>
                </c:pt>
                <c:pt idx="15">
                  <c:v>379</c:v>
                </c:pt>
                <c:pt idx="16">
                  <c:v>311</c:v>
                </c:pt>
                <c:pt idx="17">
                  <c:v>454</c:v>
                </c:pt>
                <c:pt idx="18">
                  <c:v>356</c:v>
                </c:pt>
                <c:pt idx="19">
                  <c:v>472</c:v>
                </c:pt>
                <c:pt idx="20">
                  <c:v>448</c:v>
                </c:pt>
                <c:pt idx="21">
                  <c:v>536</c:v>
                </c:pt>
                <c:pt idx="22">
                  <c:v>559</c:v>
                </c:pt>
                <c:pt idx="23">
                  <c:v>611</c:v>
                </c:pt>
              </c:numCache>
            </c:numRef>
          </c:val>
        </c:ser>
        <c:ser>
          <c:idx val="1"/>
          <c:order val="1"/>
          <c:tx>
            <c:strRef>
              <c:f>June!$D$2</c:f>
              <c:strCache>
                <c:ptCount val="1"/>
                <c:pt idx="0">
                  <c:v>A</c:v>
                </c:pt>
              </c:strCache>
            </c:strRef>
          </c:tx>
          <c:invertIfNegative val="0"/>
          <c:cat>
            <c:numRef>
              <c:f>June!$B$3:$B$26</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June!$D$3:$D$26</c:f>
              <c:numCache>
                <c:formatCode>0</c:formatCode>
                <c:ptCount val="24"/>
                <c:pt idx="0">
                  <c:v>633</c:v>
                </c:pt>
                <c:pt idx="1">
                  <c:v>477</c:v>
                </c:pt>
                <c:pt idx="2">
                  <c:v>362</c:v>
                </c:pt>
                <c:pt idx="3">
                  <c:v>307</c:v>
                </c:pt>
                <c:pt idx="4">
                  <c:v>318</c:v>
                </c:pt>
                <c:pt idx="5">
                  <c:v>486</c:v>
                </c:pt>
                <c:pt idx="6">
                  <c:v>622</c:v>
                </c:pt>
                <c:pt idx="7">
                  <c:v>455</c:v>
                </c:pt>
                <c:pt idx="8">
                  <c:v>465</c:v>
                </c:pt>
                <c:pt idx="9">
                  <c:v>557</c:v>
                </c:pt>
                <c:pt idx="10">
                  <c:v>604</c:v>
                </c:pt>
                <c:pt idx="11">
                  <c:v>507</c:v>
                </c:pt>
                <c:pt idx="12">
                  <c:v>493</c:v>
                </c:pt>
                <c:pt idx="13">
                  <c:v>463</c:v>
                </c:pt>
                <c:pt idx="14">
                  <c:v>415</c:v>
                </c:pt>
                <c:pt idx="15">
                  <c:v>404</c:v>
                </c:pt>
                <c:pt idx="16">
                  <c:v>332</c:v>
                </c:pt>
                <c:pt idx="17">
                  <c:v>366</c:v>
                </c:pt>
                <c:pt idx="18">
                  <c:v>380</c:v>
                </c:pt>
                <c:pt idx="19">
                  <c:v>438</c:v>
                </c:pt>
                <c:pt idx="20">
                  <c:v>404</c:v>
                </c:pt>
                <c:pt idx="21">
                  <c:v>490</c:v>
                </c:pt>
                <c:pt idx="22">
                  <c:v>562</c:v>
                </c:pt>
                <c:pt idx="23">
                  <c:v>631</c:v>
                </c:pt>
              </c:numCache>
            </c:numRef>
          </c:val>
        </c:ser>
        <c:ser>
          <c:idx val="2"/>
          <c:order val="2"/>
          <c:tx>
            <c:strRef>
              <c:f>June!$E$2</c:f>
              <c:strCache>
                <c:ptCount val="1"/>
                <c:pt idx="0">
                  <c:v>A+B</c:v>
                </c:pt>
              </c:strCache>
            </c:strRef>
          </c:tx>
          <c:spPr>
            <a:solidFill>
              <a:srgbClr val="92D050"/>
            </a:solidFill>
          </c:spPr>
          <c:invertIfNegative val="0"/>
          <c:val>
            <c:numRef>
              <c:f>June!$E$3:$E$26</c:f>
              <c:numCache>
                <c:formatCode>General</c:formatCode>
                <c:ptCount val="24"/>
                <c:pt idx="0">
                  <c:v>633</c:v>
                </c:pt>
                <c:pt idx="1">
                  <c:v>398</c:v>
                </c:pt>
                <c:pt idx="2">
                  <c:v>329</c:v>
                </c:pt>
                <c:pt idx="3">
                  <c:v>307</c:v>
                </c:pt>
                <c:pt idx="4">
                  <c:v>318</c:v>
                </c:pt>
                <c:pt idx="5">
                  <c:v>486</c:v>
                </c:pt>
                <c:pt idx="6">
                  <c:v>622</c:v>
                </c:pt>
                <c:pt idx="7">
                  <c:v>455</c:v>
                </c:pt>
                <c:pt idx="8">
                  <c:v>465</c:v>
                </c:pt>
                <c:pt idx="9">
                  <c:v>557</c:v>
                </c:pt>
                <c:pt idx="10">
                  <c:v>604</c:v>
                </c:pt>
                <c:pt idx="11">
                  <c:v>507</c:v>
                </c:pt>
                <c:pt idx="12">
                  <c:v>493</c:v>
                </c:pt>
                <c:pt idx="13">
                  <c:v>463</c:v>
                </c:pt>
                <c:pt idx="14">
                  <c:v>377</c:v>
                </c:pt>
                <c:pt idx="15">
                  <c:v>368</c:v>
                </c:pt>
                <c:pt idx="16">
                  <c:v>332</c:v>
                </c:pt>
                <c:pt idx="17">
                  <c:v>332</c:v>
                </c:pt>
                <c:pt idx="18">
                  <c:v>317</c:v>
                </c:pt>
                <c:pt idx="19">
                  <c:v>438</c:v>
                </c:pt>
                <c:pt idx="20">
                  <c:v>404</c:v>
                </c:pt>
                <c:pt idx="21">
                  <c:v>490</c:v>
                </c:pt>
                <c:pt idx="22">
                  <c:v>562</c:v>
                </c:pt>
                <c:pt idx="23">
                  <c:v>631</c:v>
                </c:pt>
              </c:numCache>
            </c:numRef>
          </c:val>
        </c:ser>
        <c:ser>
          <c:idx val="3"/>
          <c:order val="3"/>
          <c:tx>
            <c:strRef>
              <c:f>June!$F$2</c:f>
              <c:strCache>
                <c:ptCount val="1"/>
                <c:pt idx="0">
                  <c:v>A+B+C</c:v>
                </c:pt>
              </c:strCache>
            </c:strRef>
          </c:tx>
          <c:spPr>
            <a:solidFill>
              <a:schemeClr val="accent3"/>
            </a:solidFill>
          </c:spPr>
          <c:invertIfNegative val="0"/>
          <c:val>
            <c:numRef>
              <c:f>June!$F$3:$F$26</c:f>
              <c:numCache>
                <c:formatCode>General</c:formatCode>
                <c:ptCount val="24"/>
                <c:pt idx="0">
                  <c:v>437</c:v>
                </c:pt>
                <c:pt idx="1">
                  <c:v>321</c:v>
                </c:pt>
                <c:pt idx="2">
                  <c:v>215</c:v>
                </c:pt>
                <c:pt idx="3">
                  <c:v>246</c:v>
                </c:pt>
                <c:pt idx="4">
                  <c:v>237</c:v>
                </c:pt>
                <c:pt idx="5">
                  <c:v>367</c:v>
                </c:pt>
                <c:pt idx="6">
                  <c:v>502</c:v>
                </c:pt>
                <c:pt idx="7">
                  <c:v>358</c:v>
                </c:pt>
                <c:pt idx="8">
                  <c:v>405</c:v>
                </c:pt>
                <c:pt idx="9">
                  <c:v>460</c:v>
                </c:pt>
                <c:pt idx="10">
                  <c:v>455</c:v>
                </c:pt>
                <c:pt idx="11">
                  <c:v>425</c:v>
                </c:pt>
                <c:pt idx="12">
                  <c:v>373</c:v>
                </c:pt>
                <c:pt idx="13">
                  <c:v>356</c:v>
                </c:pt>
                <c:pt idx="14">
                  <c:v>284</c:v>
                </c:pt>
                <c:pt idx="15">
                  <c:v>286</c:v>
                </c:pt>
                <c:pt idx="16">
                  <c:v>248</c:v>
                </c:pt>
                <c:pt idx="17">
                  <c:v>241</c:v>
                </c:pt>
                <c:pt idx="18">
                  <c:v>248</c:v>
                </c:pt>
                <c:pt idx="19">
                  <c:v>314</c:v>
                </c:pt>
                <c:pt idx="20">
                  <c:v>311</c:v>
                </c:pt>
                <c:pt idx="21">
                  <c:v>361</c:v>
                </c:pt>
                <c:pt idx="22">
                  <c:v>467</c:v>
                </c:pt>
                <c:pt idx="23">
                  <c:v>421</c:v>
                </c:pt>
              </c:numCache>
            </c:numRef>
          </c:val>
        </c:ser>
        <c:dLbls>
          <c:showLegendKey val="0"/>
          <c:showVal val="0"/>
          <c:showCatName val="0"/>
          <c:showSerName val="0"/>
          <c:showPercent val="0"/>
          <c:showBubbleSize val="0"/>
        </c:dLbls>
        <c:gapWidth val="150"/>
        <c:axId val="100607104"/>
        <c:axId val="100608640"/>
      </c:barChart>
      <c:catAx>
        <c:axId val="100607104"/>
        <c:scaling>
          <c:orientation val="minMax"/>
        </c:scaling>
        <c:delete val="0"/>
        <c:axPos val="b"/>
        <c:numFmt formatCode="General" sourceLinked="1"/>
        <c:majorTickMark val="out"/>
        <c:minorTickMark val="none"/>
        <c:tickLblPos val="nextTo"/>
        <c:crossAx val="100608640"/>
        <c:crosses val="autoZero"/>
        <c:auto val="1"/>
        <c:lblAlgn val="ctr"/>
        <c:lblOffset val="100"/>
        <c:noMultiLvlLbl val="0"/>
      </c:catAx>
      <c:valAx>
        <c:axId val="100608640"/>
        <c:scaling>
          <c:orientation val="minMax"/>
        </c:scaling>
        <c:delete val="0"/>
        <c:axPos val="l"/>
        <c:majorGridlines/>
        <c:numFmt formatCode="General" sourceLinked="1"/>
        <c:majorTickMark val="out"/>
        <c:minorTickMark val="none"/>
        <c:tickLblPos val="nextTo"/>
        <c:crossAx val="100607104"/>
        <c:crosses val="autoZero"/>
        <c:crossBetween val="between"/>
      </c:valAx>
    </c:plotArea>
    <c:legend>
      <c:legendPos val="t"/>
      <c:layout/>
      <c:overlay val="0"/>
      <c:txPr>
        <a:bodyPr/>
        <a:lstStyle/>
        <a:p>
          <a:pPr>
            <a:defRPr sz="1200"/>
          </a:pPr>
          <a:endParaRPr lang="en-US"/>
        </a:p>
      </c:txPr>
    </c:legend>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compare!$D$30</c:f>
              <c:strCache>
                <c:ptCount val="1"/>
                <c:pt idx="0">
                  <c:v>Current</c:v>
                </c:pt>
              </c:strCache>
            </c:strRef>
          </c:tx>
          <c:spPr>
            <a:solidFill>
              <a:schemeClr val="tx1">
                <a:lumMod val="95000"/>
                <a:lumOff val="5000"/>
              </a:schemeClr>
            </a:solidFill>
          </c:spPr>
          <c:invertIfNegative val="0"/>
          <c:cat>
            <c:numRef>
              <c:f>compare!$C$31:$C$42</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compare!$D$31:$D$42</c:f>
              <c:numCache>
                <c:formatCode>0</c:formatCode>
                <c:ptCount val="12"/>
                <c:pt idx="0">
                  <c:v>9983</c:v>
                </c:pt>
                <c:pt idx="1">
                  <c:v>10197</c:v>
                </c:pt>
                <c:pt idx="2" formatCode="General">
                  <c:v>10783</c:v>
                </c:pt>
                <c:pt idx="3" formatCode="General">
                  <c:v>10796</c:v>
                </c:pt>
                <c:pt idx="4" formatCode="General">
                  <c:v>10696</c:v>
                </c:pt>
                <c:pt idx="5" formatCode="General">
                  <c:v>11583</c:v>
                </c:pt>
                <c:pt idx="6" formatCode="General">
                  <c:v>11346</c:v>
                </c:pt>
                <c:pt idx="7" formatCode="General">
                  <c:v>10481</c:v>
                </c:pt>
                <c:pt idx="8">
                  <c:v>11336</c:v>
                </c:pt>
                <c:pt idx="9" formatCode="General">
                  <c:v>10714</c:v>
                </c:pt>
                <c:pt idx="10" formatCode="General">
                  <c:v>10751</c:v>
                </c:pt>
                <c:pt idx="11" formatCode="General">
                  <c:v>9430</c:v>
                </c:pt>
              </c:numCache>
            </c:numRef>
          </c:val>
        </c:ser>
        <c:ser>
          <c:idx val="1"/>
          <c:order val="1"/>
          <c:tx>
            <c:strRef>
              <c:f>compare!$E$30</c:f>
              <c:strCache>
                <c:ptCount val="1"/>
                <c:pt idx="0">
                  <c:v>A</c:v>
                </c:pt>
              </c:strCache>
            </c:strRef>
          </c:tx>
          <c:spPr>
            <a:ln>
              <a:noFill/>
            </a:ln>
          </c:spPr>
          <c:invertIfNegative val="0"/>
          <c:cat>
            <c:numRef>
              <c:f>compare!$C$31:$C$42</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compare!$E$31:$E$42</c:f>
              <c:numCache>
                <c:formatCode>General</c:formatCode>
                <c:ptCount val="12"/>
                <c:pt idx="0">
                  <c:v>10401</c:v>
                </c:pt>
                <c:pt idx="1">
                  <c:v>10033</c:v>
                </c:pt>
                <c:pt idx="2">
                  <c:v>10514</c:v>
                </c:pt>
                <c:pt idx="3" formatCode="0">
                  <c:v>11135</c:v>
                </c:pt>
                <c:pt idx="4" formatCode="0">
                  <c:v>10826</c:v>
                </c:pt>
                <c:pt idx="5" formatCode="0">
                  <c:v>11171</c:v>
                </c:pt>
                <c:pt idx="6" formatCode="0">
                  <c:v>10974</c:v>
                </c:pt>
                <c:pt idx="7" formatCode="0">
                  <c:v>9250</c:v>
                </c:pt>
                <c:pt idx="8">
                  <c:v>11823</c:v>
                </c:pt>
                <c:pt idx="9">
                  <c:v>10315</c:v>
                </c:pt>
                <c:pt idx="10">
                  <c:v>9992</c:v>
                </c:pt>
                <c:pt idx="11">
                  <c:v>9976</c:v>
                </c:pt>
              </c:numCache>
            </c:numRef>
          </c:val>
        </c:ser>
        <c:ser>
          <c:idx val="2"/>
          <c:order val="2"/>
          <c:tx>
            <c:strRef>
              <c:f>compare!$F$30</c:f>
              <c:strCache>
                <c:ptCount val="1"/>
                <c:pt idx="0">
                  <c:v>A+B</c:v>
                </c:pt>
              </c:strCache>
            </c:strRef>
          </c:tx>
          <c:spPr>
            <a:solidFill>
              <a:srgbClr val="92D050"/>
            </a:solidFill>
          </c:spPr>
          <c:invertIfNegative val="0"/>
          <c:cat>
            <c:numRef>
              <c:f>compare!$C$31:$C$42</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compare!$F$31:$F$42</c:f>
              <c:numCache>
                <c:formatCode>General</c:formatCode>
                <c:ptCount val="12"/>
                <c:pt idx="0" formatCode="0">
                  <c:v>10081</c:v>
                </c:pt>
                <c:pt idx="1">
                  <c:v>9825</c:v>
                </c:pt>
                <c:pt idx="2">
                  <c:v>10228</c:v>
                </c:pt>
                <c:pt idx="3" formatCode="0">
                  <c:v>10834</c:v>
                </c:pt>
                <c:pt idx="4" formatCode="0">
                  <c:v>10605</c:v>
                </c:pt>
                <c:pt idx="5" formatCode="0">
                  <c:v>10888</c:v>
                </c:pt>
                <c:pt idx="6" formatCode="0">
                  <c:v>10322</c:v>
                </c:pt>
                <c:pt idx="7" formatCode="0">
                  <c:v>9060</c:v>
                </c:pt>
                <c:pt idx="8">
                  <c:v>11223</c:v>
                </c:pt>
                <c:pt idx="9">
                  <c:v>9910</c:v>
                </c:pt>
                <c:pt idx="10">
                  <c:v>9520</c:v>
                </c:pt>
                <c:pt idx="11">
                  <c:v>9716</c:v>
                </c:pt>
              </c:numCache>
            </c:numRef>
          </c:val>
        </c:ser>
        <c:ser>
          <c:idx val="3"/>
          <c:order val="3"/>
          <c:tx>
            <c:strRef>
              <c:f>compare!$G$30</c:f>
              <c:strCache>
                <c:ptCount val="1"/>
                <c:pt idx="0">
                  <c:v>A+B+C</c:v>
                </c:pt>
              </c:strCache>
            </c:strRef>
          </c:tx>
          <c:spPr>
            <a:solidFill>
              <a:srgbClr val="7030A0"/>
            </a:solidFill>
          </c:spPr>
          <c:invertIfNegative val="0"/>
          <c:cat>
            <c:numRef>
              <c:f>compare!$C$31:$C$42</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compare!$G$31:$G$42</c:f>
              <c:numCache>
                <c:formatCode>General</c:formatCode>
                <c:ptCount val="12"/>
                <c:pt idx="0">
                  <c:v>7476</c:v>
                </c:pt>
                <c:pt idx="1">
                  <c:v>7565</c:v>
                </c:pt>
                <c:pt idx="2">
                  <c:v>8194</c:v>
                </c:pt>
                <c:pt idx="3">
                  <c:v>8408</c:v>
                </c:pt>
                <c:pt idx="4" formatCode="0">
                  <c:v>8283</c:v>
                </c:pt>
                <c:pt idx="5" formatCode="0">
                  <c:v>8338</c:v>
                </c:pt>
                <c:pt idx="6" formatCode="0">
                  <c:v>8166</c:v>
                </c:pt>
                <c:pt idx="7" formatCode="0">
                  <c:v>8291</c:v>
                </c:pt>
                <c:pt idx="8" formatCode="0">
                  <c:v>8903</c:v>
                </c:pt>
                <c:pt idx="9" formatCode="0">
                  <c:v>7632</c:v>
                </c:pt>
                <c:pt idx="10" formatCode="0">
                  <c:v>6921</c:v>
                </c:pt>
                <c:pt idx="11" formatCode="0">
                  <c:v>7546</c:v>
                </c:pt>
              </c:numCache>
            </c:numRef>
          </c:val>
        </c:ser>
        <c:dLbls>
          <c:showLegendKey val="0"/>
          <c:showVal val="0"/>
          <c:showCatName val="0"/>
          <c:showSerName val="0"/>
          <c:showPercent val="0"/>
          <c:showBubbleSize val="0"/>
        </c:dLbls>
        <c:gapWidth val="150"/>
        <c:axId val="100646912"/>
        <c:axId val="100648448"/>
      </c:barChart>
      <c:dateAx>
        <c:axId val="100646912"/>
        <c:scaling>
          <c:orientation val="minMax"/>
        </c:scaling>
        <c:delete val="0"/>
        <c:axPos val="b"/>
        <c:numFmt formatCode="mmm\-yy" sourceLinked="1"/>
        <c:majorTickMark val="out"/>
        <c:minorTickMark val="none"/>
        <c:tickLblPos val="nextTo"/>
        <c:crossAx val="100648448"/>
        <c:crosses val="autoZero"/>
        <c:auto val="1"/>
        <c:lblOffset val="100"/>
        <c:baseTimeUnit val="months"/>
      </c:dateAx>
      <c:valAx>
        <c:axId val="100648448"/>
        <c:scaling>
          <c:orientation val="minMax"/>
        </c:scaling>
        <c:delete val="0"/>
        <c:axPos val="l"/>
        <c:majorGridlines/>
        <c:title>
          <c:tx>
            <c:rich>
              <a:bodyPr rot="-5400000" vert="horz"/>
              <a:lstStyle/>
              <a:p>
                <a:pPr>
                  <a:defRPr/>
                </a:pPr>
                <a:r>
                  <a:rPr lang="en-US" dirty="0"/>
                  <a:t>Regulation-Up Daily Total (MW)</a:t>
                </a:r>
              </a:p>
            </c:rich>
          </c:tx>
          <c:layout/>
          <c:overlay val="0"/>
        </c:title>
        <c:numFmt formatCode="0" sourceLinked="1"/>
        <c:majorTickMark val="out"/>
        <c:minorTickMark val="none"/>
        <c:tickLblPos val="nextTo"/>
        <c:crossAx val="100646912"/>
        <c:crosses val="autoZero"/>
        <c:crossBetween val="between"/>
      </c:valAx>
    </c:plotArea>
    <c:legend>
      <c:legendPos val="t"/>
      <c:layout/>
      <c:overlay val="0"/>
      <c:txPr>
        <a:bodyPr/>
        <a:lstStyle/>
        <a:p>
          <a:pPr>
            <a:defRPr sz="1400"/>
          </a:pPr>
          <a:endParaRPr lang="en-US"/>
        </a:p>
      </c:txPr>
    </c:legend>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compare!$D$14</c:f>
              <c:strCache>
                <c:ptCount val="1"/>
                <c:pt idx="0">
                  <c:v>Current</c:v>
                </c:pt>
              </c:strCache>
            </c:strRef>
          </c:tx>
          <c:spPr>
            <a:solidFill>
              <a:schemeClr val="tx1"/>
            </a:solidFill>
          </c:spPr>
          <c:invertIfNegative val="0"/>
          <c:cat>
            <c:numRef>
              <c:f>compare!$C$15:$C$26</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compare!$D$15:$D$26</c:f>
              <c:numCache>
                <c:formatCode>0</c:formatCode>
                <c:ptCount val="12"/>
                <c:pt idx="0">
                  <c:v>9089</c:v>
                </c:pt>
                <c:pt idx="1">
                  <c:v>8891</c:v>
                </c:pt>
                <c:pt idx="2" formatCode="General">
                  <c:v>9429</c:v>
                </c:pt>
                <c:pt idx="3" formatCode="General">
                  <c:v>9515</c:v>
                </c:pt>
                <c:pt idx="4" formatCode="General">
                  <c:v>9805</c:v>
                </c:pt>
                <c:pt idx="5" formatCode="General">
                  <c:v>10988</c:v>
                </c:pt>
                <c:pt idx="6" formatCode="General">
                  <c:v>10809</c:v>
                </c:pt>
                <c:pt idx="7" formatCode="General">
                  <c:v>10118</c:v>
                </c:pt>
                <c:pt idx="8">
                  <c:v>10160</c:v>
                </c:pt>
                <c:pt idx="9" formatCode="General">
                  <c:v>10524</c:v>
                </c:pt>
                <c:pt idx="10" formatCode="General">
                  <c:v>10083</c:v>
                </c:pt>
                <c:pt idx="11" formatCode="General">
                  <c:v>8664</c:v>
                </c:pt>
              </c:numCache>
            </c:numRef>
          </c:val>
        </c:ser>
        <c:ser>
          <c:idx val="1"/>
          <c:order val="1"/>
          <c:tx>
            <c:strRef>
              <c:f>compare!$E$14</c:f>
              <c:strCache>
                <c:ptCount val="1"/>
                <c:pt idx="0">
                  <c:v>A</c:v>
                </c:pt>
              </c:strCache>
            </c:strRef>
          </c:tx>
          <c:invertIfNegative val="0"/>
          <c:cat>
            <c:numRef>
              <c:f>compare!$C$15:$C$26</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compare!$E$15:$E$26</c:f>
              <c:numCache>
                <c:formatCode>General</c:formatCode>
                <c:ptCount val="12"/>
                <c:pt idx="0">
                  <c:v>9387</c:v>
                </c:pt>
                <c:pt idx="1">
                  <c:v>8859</c:v>
                </c:pt>
                <c:pt idx="2">
                  <c:v>8938</c:v>
                </c:pt>
                <c:pt idx="3" formatCode="0">
                  <c:v>9576</c:v>
                </c:pt>
                <c:pt idx="4" formatCode="0">
                  <c:v>10436</c:v>
                </c:pt>
                <c:pt idx="5" formatCode="0">
                  <c:v>10657</c:v>
                </c:pt>
                <c:pt idx="6" formatCode="0">
                  <c:v>9832</c:v>
                </c:pt>
                <c:pt idx="7" formatCode="0">
                  <c:v>9275</c:v>
                </c:pt>
                <c:pt idx="8">
                  <c:v>10448</c:v>
                </c:pt>
                <c:pt idx="9">
                  <c:v>9254</c:v>
                </c:pt>
                <c:pt idx="10">
                  <c:v>8547</c:v>
                </c:pt>
                <c:pt idx="11">
                  <c:v>9116</c:v>
                </c:pt>
              </c:numCache>
            </c:numRef>
          </c:val>
        </c:ser>
        <c:ser>
          <c:idx val="2"/>
          <c:order val="2"/>
          <c:tx>
            <c:strRef>
              <c:f>compare!$F$14</c:f>
              <c:strCache>
                <c:ptCount val="1"/>
                <c:pt idx="0">
                  <c:v>A+B</c:v>
                </c:pt>
              </c:strCache>
            </c:strRef>
          </c:tx>
          <c:spPr>
            <a:solidFill>
              <a:srgbClr val="92D050"/>
            </a:solidFill>
          </c:spPr>
          <c:invertIfNegative val="0"/>
          <c:cat>
            <c:numRef>
              <c:f>compare!$C$15:$C$26</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compare!$F$15:$F$26</c:f>
              <c:numCache>
                <c:formatCode>General</c:formatCode>
                <c:ptCount val="12"/>
                <c:pt idx="0" formatCode="0">
                  <c:v>8921</c:v>
                </c:pt>
                <c:pt idx="1">
                  <c:v>8599</c:v>
                </c:pt>
                <c:pt idx="2">
                  <c:v>8869</c:v>
                </c:pt>
                <c:pt idx="3" formatCode="0">
                  <c:v>9441</c:v>
                </c:pt>
                <c:pt idx="4" formatCode="0">
                  <c:v>10397</c:v>
                </c:pt>
                <c:pt idx="5" formatCode="0">
                  <c:v>10506</c:v>
                </c:pt>
                <c:pt idx="6" formatCode="0">
                  <c:v>9735</c:v>
                </c:pt>
                <c:pt idx="7" formatCode="0">
                  <c:v>9239</c:v>
                </c:pt>
                <c:pt idx="8">
                  <c:v>10329</c:v>
                </c:pt>
                <c:pt idx="9">
                  <c:v>9220</c:v>
                </c:pt>
                <c:pt idx="10">
                  <c:v>8459</c:v>
                </c:pt>
                <c:pt idx="11">
                  <c:v>8878</c:v>
                </c:pt>
              </c:numCache>
            </c:numRef>
          </c:val>
        </c:ser>
        <c:ser>
          <c:idx val="3"/>
          <c:order val="3"/>
          <c:tx>
            <c:strRef>
              <c:f>compare!$G$14</c:f>
              <c:strCache>
                <c:ptCount val="1"/>
                <c:pt idx="0">
                  <c:v>A+B+C</c:v>
                </c:pt>
              </c:strCache>
            </c:strRef>
          </c:tx>
          <c:spPr>
            <a:solidFill>
              <a:schemeClr val="accent3"/>
            </a:solidFill>
          </c:spPr>
          <c:invertIfNegative val="0"/>
          <c:cat>
            <c:numRef>
              <c:f>compare!$C$15:$C$26</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compare!$G$15:$G$26</c:f>
              <c:numCache>
                <c:formatCode>General</c:formatCode>
                <c:ptCount val="12"/>
                <c:pt idx="0">
                  <c:v>6841</c:v>
                </c:pt>
                <c:pt idx="1">
                  <c:v>6790</c:v>
                </c:pt>
                <c:pt idx="2">
                  <c:v>6925</c:v>
                </c:pt>
                <c:pt idx="3">
                  <c:v>7293</c:v>
                </c:pt>
                <c:pt idx="4" formatCode="0">
                  <c:v>7877</c:v>
                </c:pt>
                <c:pt idx="5" formatCode="0">
                  <c:v>8078</c:v>
                </c:pt>
                <c:pt idx="6" formatCode="0">
                  <c:v>7483</c:v>
                </c:pt>
                <c:pt idx="7" formatCode="0">
                  <c:v>7705</c:v>
                </c:pt>
                <c:pt idx="8" formatCode="0">
                  <c:v>7961</c:v>
                </c:pt>
                <c:pt idx="9" formatCode="0">
                  <c:v>7144</c:v>
                </c:pt>
                <c:pt idx="10" formatCode="0">
                  <c:v>6271</c:v>
                </c:pt>
                <c:pt idx="11" formatCode="0">
                  <c:v>7447</c:v>
                </c:pt>
              </c:numCache>
            </c:numRef>
          </c:val>
        </c:ser>
        <c:dLbls>
          <c:showLegendKey val="0"/>
          <c:showVal val="0"/>
          <c:showCatName val="0"/>
          <c:showSerName val="0"/>
          <c:showPercent val="0"/>
          <c:showBubbleSize val="0"/>
        </c:dLbls>
        <c:gapWidth val="150"/>
        <c:axId val="100770944"/>
        <c:axId val="100772480"/>
      </c:barChart>
      <c:dateAx>
        <c:axId val="100770944"/>
        <c:scaling>
          <c:orientation val="minMax"/>
        </c:scaling>
        <c:delete val="0"/>
        <c:axPos val="b"/>
        <c:numFmt formatCode="mmm\-yy" sourceLinked="1"/>
        <c:majorTickMark val="out"/>
        <c:minorTickMark val="none"/>
        <c:tickLblPos val="nextTo"/>
        <c:crossAx val="100772480"/>
        <c:crosses val="autoZero"/>
        <c:auto val="1"/>
        <c:lblOffset val="100"/>
        <c:baseTimeUnit val="months"/>
      </c:dateAx>
      <c:valAx>
        <c:axId val="100772480"/>
        <c:scaling>
          <c:orientation val="minMax"/>
        </c:scaling>
        <c:delete val="0"/>
        <c:axPos val="l"/>
        <c:majorGridlines/>
        <c:title>
          <c:tx>
            <c:rich>
              <a:bodyPr rot="-5400000" vert="horz"/>
              <a:lstStyle/>
              <a:p>
                <a:pPr>
                  <a:defRPr/>
                </a:pPr>
                <a:r>
                  <a:rPr lang="en-US" dirty="0"/>
                  <a:t>Regulation-Down</a:t>
                </a:r>
                <a:r>
                  <a:rPr lang="en-US" baseline="0" dirty="0"/>
                  <a:t> Daily Total (MW)</a:t>
                </a:r>
                <a:endParaRPr lang="en-US" dirty="0"/>
              </a:p>
            </c:rich>
          </c:tx>
          <c:layout/>
          <c:overlay val="0"/>
        </c:title>
        <c:numFmt formatCode="0" sourceLinked="1"/>
        <c:majorTickMark val="out"/>
        <c:minorTickMark val="none"/>
        <c:tickLblPos val="nextTo"/>
        <c:crossAx val="100770944"/>
        <c:crosses val="autoZero"/>
        <c:crossBetween val="between"/>
      </c:valAx>
    </c:plotArea>
    <c:legend>
      <c:legendPos val="t"/>
      <c:layout/>
      <c:overlay val="0"/>
      <c:txPr>
        <a:bodyPr/>
        <a:lstStyle/>
        <a:p>
          <a:pPr>
            <a:defRPr sz="1400"/>
          </a:pPr>
          <a:endParaRPr lang="en-US"/>
        </a:p>
      </c:txPr>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dirty="0"/>
              <a:t>Percentile- Risk</a:t>
            </a:r>
            <a:r>
              <a:rPr lang="en-US" sz="1200" b="1" baseline="0" dirty="0"/>
              <a:t> Factor </a:t>
            </a:r>
            <a:r>
              <a:rPr lang="en-US" sz="1200" b="1" baseline="0" dirty="0" smtClean="0"/>
              <a:t>Mapping Function</a:t>
            </a:r>
            <a:endParaRPr lang="en-US" sz="1200" b="1" dirty="0"/>
          </a:p>
        </c:rich>
      </c:tx>
      <c:layout/>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2"/>
            <c:spPr>
              <a:solidFill>
                <a:schemeClr val="accent1"/>
              </a:solidFill>
              <a:ln w="9525">
                <a:solidFill>
                  <a:schemeClr val="accent1"/>
                </a:solidFill>
              </a:ln>
              <a:effectLst/>
            </c:spPr>
          </c:marker>
          <c:xVal>
            <c:numRef>
              <c:f>Sheet2!$A$1:$A$101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Sheet2!$B$1:$B$101</c:f>
              <c:numCache>
                <c:formatCode>General</c:formatCode>
                <c:ptCount val="101"/>
                <c:pt idx="0">
                  <c:v>0.7</c:v>
                </c:pt>
                <c:pt idx="1">
                  <c:v>0.7024999999999999</c:v>
                </c:pt>
                <c:pt idx="2">
                  <c:v>0.70499999999999996</c:v>
                </c:pt>
                <c:pt idx="3">
                  <c:v>0.70749999999999991</c:v>
                </c:pt>
                <c:pt idx="4">
                  <c:v>0.71</c:v>
                </c:pt>
                <c:pt idx="5">
                  <c:v>0.71249999999999991</c:v>
                </c:pt>
                <c:pt idx="6">
                  <c:v>0.71499999999999997</c:v>
                </c:pt>
                <c:pt idx="7">
                  <c:v>0.71749999999999992</c:v>
                </c:pt>
                <c:pt idx="8">
                  <c:v>0.72</c:v>
                </c:pt>
                <c:pt idx="9">
                  <c:v>0.72249999999999992</c:v>
                </c:pt>
                <c:pt idx="10">
                  <c:v>0.72499999999999998</c:v>
                </c:pt>
                <c:pt idx="11">
                  <c:v>0.72749999999999992</c:v>
                </c:pt>
                <c:pt idx="12">
                  <c:v>0.73</c:v>
                </c:pt>
                <c:pt idx="13">
                  <c:v>0.73249999999999993</c:v>
                </c:pt>
                <c:pt idx="14">
                  <c:v>0.73499999999999999</c:v>
                </c:pt>
                <c:pt idx="15">
                  <c:v>0.73749999999999993</c:v>
                </c:pt>
                <c:pt idx="16">
                  <c:v>0.74</c:v>
                </c:pt>
                <c:pt idx="17">
                  <c:v>0.74249999999999994</c:v>
                </c:pt>
                <c:pt idx="18">
                  <c:v>0.745</c:v>
                </c:pt>
                <c:pt idx="19">
                  <c:v>0.74749999999999994</c:v>
                </c:pt>
                <c:pt idx="20">
                  <c:v>0.75</c:v>
                </c:pt>
                <c:pt idx="21">
                  <c:v>0.75249999999999995</c:v>
                </c:pt>
                <c:pt idx="22">
                  <c:v>0.755</c:v>
                </c:pt>
                <c:pt idx="23">
                  <c:v>0.75749999999999995</c:v>
                </c:pt>
                <c:pt idx="24">
                  <c:v>0.76</c:v>
                </c:pt>
                <c:pt idx="25">
                  <c:v>0.76249999999999996</c:v>
                </c:pt>
                <c:pt idx="26">
                  <c:v>0.7649999999999999</c:v>
                </c:pt>
                <c:pt idx="27">
                  <c:v>0.76749999999999996</c:v>
                </c:pt>
                <c:pt idx="28">
                  <c:v>0.77</c:v>
                </c:pt>
                <c:pt idx="29">
                  <c:v>0.77249999999999996</c:v>
                </c:pt>
                <c:pt idx="30">
                  <c:v>0.77499999999999991</c:v>
                </c:pt>
                <c:pt idx="31">
                  <c:v>0.77749999999999997</c:v>
                </c:pt>
                <c:pt idx="32">
                  <c:v>0.77999999999999992</c:v>
                </c:pt>
                <c:pt idx="33">
                  <c:v>0.78249999999999997</c:v>
                </c:pt>
                <c:pt idx="34">
                  <c:v>0.78499999999999992</c:v>
                </c:pt>
                <c:pt idx="35">
                  <c:v>0.78749999999999998</c:v>
                </c:pt>
                <c:pt idx="36">
                  <c:v>0.78999999999999992</c:v>
                </c:pt>
                <c:pt idx="37">
                  <c:v>0.79249999999999998</c:v>
                </c:pt>
                <c:pt idx="38">
                  <c:v>0.79499999999999993</c:v>
                </c:pt>
                <c:pt idx="39">
                  <c:v>0.79749999999999999</c:v>
                </c:pt>
                <c:pt idx="40">
                  <c:v>0.79999999999999993</c:v>
                </c:pt>
                <c:pt idx="41">
                  <c:v>0.80249999999999999</c:v>
                </c:pt>
                <c:pt idx="42">
                  <c:v>0.80499999999999994</c:v>
                </c:pt>
                <c:pt idx="43">
                  <c:v>0.8075</c:v>
                </c:pt>
                <c:pt idx="44">
                  <c:v>0.80999999999999994</c:v>
                </c:pt>
                <c:pt idx="45">
                  <c:v>0.8125</c:v>
                </c:pt>
                <c:pt idx="46">
                  <c:v>0.81499999999999995</c:v>
                </c:pt>
                <c:pt idx="47">
                  <c:v>0.81749999999999989</c:v>
                </c:pt>
                <c:pt idx="48">
                  <c:v>0.82</c:v>
                </c:pt>
                <c:pt idx="49">
                  <c:v>0.82250000000000001</c:v>
                </c:pt>
                <c:pt idx="50">
                  <c:v>0.82499999999999996</c:v>
                </c:pt>
                <c:pt idx="51">
                  <c:v>0.8274999999999999</c:v>
                </c:pt>
                <c:pt idx="52">
                  <c:v>0.83</c:v>
                </c:pt>
                <c:pt idx="53">
                  <c:v>0.83250000000000002</c:v>
                </c:pt>
                <c:pt idx="54">
                  <c:v>0.83499999999999996</c:v>
                </c:pt>
                <c:pt idx="55">
                  <c:v>0.83749999999999991</c:v>
                </c:pt>
                <c:pt idx="56">
                  <c:v>0.84</c:v>
                </c:pt>
                <c:pt idx="57">
                  <c:v>0.84249999999999992</c:v>
                </c:pt>
                <c:pt idx="58">
                  <c:v>0.84499999999999997</c:v>
                </c:pt>
                <c:pt idx="59">
                  <c:v>0.84749999999999992</c:v>
                </c:pt>
                <c:pt idx="60">
                  <c:v>0.85</c:v>
                </c:pt>
                <c:pt idx="61">
                  <c:v>0.85249999999999992</c:v>
                </c:pt>
                <c:pt idx="62">
                  <c:v>0.85499999999999998</c:v>
                </c:pt>
                <c:pt idx="63">
                  <c:v>0.85749999999999993</c:v>
                </c:pt>
                <c:pt idx="64">
                  <c:v>0.86</c:v>
                </c:pt>
                <c:pt idx="65">
                  <c:v>0.86249999999999993</c:v>
                </c:pt>
                <c:pt idx="66">
                  <c:v>0.86499999999999999</c:v>
                </c:pt>
                <c:pt idx="67">
                  <c:v>0.86749999999999994</c:v>
                </c:pt>
                <c:pt idx="68">
                  <c:v>0.87</c:v>
                </c:pt>
                <c:pt idx="69">
                  <c:v>0.87249999999999994</c:v>
                </c:pt>
                <c:pt idx="70">
                  <c:v>0.875</c:v>
                </c:pt>
                <c:pt idx="71">
                  <c:v>0.87749999999999995</c:v>
                </c:pt>
                <c:pt idx="72">
                  <c:v>0.87999999999999989</c:v>
                </c:pt>
                <c:pt idx="73">
                  <c:v>0.88249999999999995</c:v>
                </c:pt>
                <c:pt idx="74">
                  <c:v>0.88500000000000001</c:v>
                </c:pt>
                <c:pt idx="75">
                  <c:v>0.88749999999999996</c:v>
                </c:pt>
                <c:pt idx="76">
                  <c:v>0.8899999999999999</c:v>
                </c:pt>
                <c:pt idx="77">
                  <c:v>0.89249999999999996</c:v>
                </c:pt>
                <c:pt idx="78">
                  <c:v>0.89500000000000002</c:v>
                </c:pt>
                <c:pt idx="79">
                  <c:v>0.89749999999999996</c:v>
                </c:pt>
                <c:pt idx="80">
                  <c:v>0.89999999999999991</c:v>
                </c:pt>
                <c:pt idx="81">
                  <c:v>0.90249999999999997</c:v>
                </c:pt>
                <c:pt idx="82">
                  <c:v>0.90499999999999992</c:v>
                </c:pt>
                <c:pt idx="83">
                  <c:v>0.90749999999999997</c:v>
                </c:pt>
                <c:pt idx="84">
                  <c:v>0.90999999999999992</c:v>
                </c:pt>
                <c:pt idx="85">
                  <c:v>0.91249999999999998</c:v>
                </c:pt>
                <c:pt idx="86">
                  <c:v>0.91499999999999992</c:v>
                </c:pt>
                <c:pt idx="87">
                  <c:v>0.91749999999999998</c:v>
                </c:pt>
                <c:pt idx="88">
                  <c:v>0.91999999999999993</c:v>
                </c:pt>
                <c:pt idx="89">
                  <c:v>0.92249999999999999</c:v>
                </c:pt>
                <c:pt idx="90">
                  <c:v>0.92499999999999993</c:v>
                </c:pt>
                <c:pt idx="91">
                  <c:v>0.92749999999999999</c:v>
                </c:pt>
                <c:pt idx="92">
                  <c:v>0.92999999999999994</c:v>
                </c:pt>
                <c:pt idx="93">
                  <c:v>0.9325</c:v>
                </c:pt>
                <c:pt idx="94">
                  <c:v>0.93499999999999994</c:v>
                </c:pt>
                <c:pt idx="95">
                  <c:v>0.9375</c:v>
                </c:pt>
                <c:pt idx="96">
                  <c:v>0.94</c:v>
                </c:pt>
                <c:pt idx="97">
                  <c:v>0.94249999999999989</c:v>
                </c:pt>
                <c:pt idx="98">
                  <c:v>0.94499999999999995</c:v>
                </c:pt>
                <c:pt idx="99">
                  <c:v>0.94750000000000001</c:v>
                </c:pt>
                <c:pt idx="100">
                  <c:v>0.95</c:v>
                </c:pt>
              </c:numCache>
            </c:numRef>
          </c:yVal>
          <c:smooth val="0"/>
        </c:ser>
        <c:dLbls>
          <c:showLegendKey val="0"/>
          <c:showVal val="0"/>
          <c:showCatName val="0"/>
          <c:showSerName val="0"/>
          <c:showPercent val="0"/>
          <c:showBubbleSize val="0"/>
        </c:dLbls>
        <c:axId val="182448128"/>
        <c:axId val="182450432"/>
      </c:scatterChart>
      <c:valAx>
        <c:axId val="182448128"/>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Risk Factor</a:t>
                </a:r>
              </a:p>
            </c:rich>
          </c:tx>
          <c:layout>
            <c:manualLayout>
              <c:xMode val="edge"/>
              <c:yMode val="edge"/>
              <c:x val="0.43796768523200658"/>
              <c:y val="0.8151227141482193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2450432"/>
        <c:crosses val="autoZero"/>
        <c:crossBetween val="midCat"/>
      </c:valAx>
      <c:valAx>
        <c:axId val="182450432"/>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Percentile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24481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9DE495-51AC-4723-A7B4-B1B58AAC8C5A}" type="datetimeFigureOut">
              <a:rPr lang="en-US" smtClean="0"/>
              <a:t>9/15/2015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dirty="0"/>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DF52B9-7E6C-4146-83FC-76B5AB271E46}" type="datetimeFigureOut">
              <a:rPr lang="en-US" smtClean="0"/>
              <a:t>9/15/2015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dirty="0"/>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dirty="0"/>
          </a:p>
        </p:txBody>
      </p:sp>
    </p:spTree>
    <p:extLst>
      <p:ext uri="{BB962C8B-B14F-4D97-AF65-F5344CB8AC3E}">
        <p14:creationId xmlns:p14="http://schemas.microsoft.com/office/powerpoint/2010/main" val="87065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3.16 Standards for Determining Ancillary Service Quantities</a:t>
            </a:r>
          </a:p>
          <a:p>
            <a:endParaRPr lang="en-US" sz="1200" dirty="0" smtClean="0"/>
          </a:p>
          <a:p>
            <a:r>
              <a:rPr lang="en-US" sz="1200" dirty="0" smtClean="0"/>
              <a:t>The ERCOT Board shall review and approve ERCOT's methodology for determining the minimum Ancillary Service requirements, the monthly percentage of Load Resources, Controllable Load Resources and DC Ties allowed to provide RRS, and the maximum amount of Reg-Up and Reg-Down that can be provided by Resources providing FRRS-Up and FRRS-Down.</a:t>
            </a:r>
          </a:p>
          <a:p>
            <a:endParaRPr lang="en-US" dirty="0" smtClean="0"/>
          </a:p>
          <a:p>
            <a:r>
              <a:rPr lang="en-US" dirty="0" smtClean="0"/>
              <a:t>Last done by BOD Dec 2014.</a:t>
            </a:r>
            <a:endParaRPr lang="en-US" dirty="0"/>
          </a:p>
        </p:txBody>
      </p:sp>
      <p:sp>
        <p:nvSpPr>
          <p:cNvPr id="4" name="Slide Number Placeholder 3"/>
          <p:cNvSpPr>
            <a:spLocks noGrp="1"/>
          </p:cNvSpPr>
          <p:nvPr>
            <p:ph type="sldNum" sz="quarter" idx="10"/>
          </p:nvPr>
        </p:nvSpPr>
        <p:spPr/>
        <p:txBody>
          <a:bodyPr/>
          <a:lstStyle/>
          <a:p>
            <a:fld id="{E1B448F6-F934-40E4-A423-FCE05A474972}" type="slidenum">
              <a:rPr lang="en-US" smtClean="0"/>
              <a:pPr/>
              <a:t>3</a:t>
            </a:fld>
            <a:endParaRPr lang="en-US" dirty="0"/>
          </a:p>
        </p:txBody>
      </p:sp>
    </p:spTree>
    <p:extLst>
      <p:ext uri="{BB962C8B-B14F-4D97-AF65-F5344CB8AC3E}">
        <p14:creationId xmlns:p14="http://schemas.microsoft.com/office/powerpoint/2010/main" val="382486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dirty="0" smtClean="0"/>
              <a:t>Item D.</a:t>
            </a:r>
            <a:r>
              <a:rPr lang="en-US" sz="1200" i="1" u="sng" baseline="0" dirty="0" smtClean="0"/>
              <a:t> is a metric so that </a:t>
            </a:r>
            <a:r>
              <a:rPr lang="en-US" sz="1200" i="1" u="sng" dirty="0" smtClean="0"/>
              <a:t>using the 95</a:t>
            </a:r>
            <a:r>
              <a:rPr lang="en-US" sz="1200" i="1" u="sng" baseline="30000" dirty="0" smtClean="0"/>
              <a:t>th</a:t>
            </a:r>
            <a:r>
              <a:rPr lang="en-US" sz="1200" i="1" u="sng" dirty="0" smtClean="0"/>
              <a:t> percentile will not decrease regulation if CPS1 scores  significantly . </a:t>
            </a:r>
            <a:r>
              <a:rPr lang="en-US" sz="1200" i="1" u="sng" baseline="0" dirty="0" smtClean="0"/>
              <a:t>This adjustment will be applied to the month that scored below 140% unless the rolling average goes below 140%  and then it will be applied to the next month until the rolling 12 month CPS1 average increases above 140%.</a:t>
            </a:r>
            <a:endParaRPr lang="en-US" dirty="0"/>
          </a:p>
        </p:txBody>
      </p:sp>
      <p:sp>
        <p:nvSpPr>
          <p:cNvPr id="4" name="Slide Number Placeholder 3"/>
          <p:cNvSpPr>
            <a:spLocks noGrp="1"/>
          </p:cNvSpPr>
          <p:nvPr>
            <p:ph type="sldNum" sz="quarter" idx="10"/>
          </p:nvPr>
        </p:nvSpPr>
        <p:spPr/>
        <p:txBody>
          <a:bodyPr/>
          <a:lstStyle/>
          <a:p>
            <a:fld id="{E1B448F6-F934-40E4-A423-FCE05A474972}" type="slidenum">
              <a:rPr lang="en-US" smtClean="0"/>
              <a:pPr/>
              <a:t>6</a:t>
            </a:fld>
            <a:endParaRPr lang="en-US" dirty="0"/>
          </a:p>
        </p:txBody>
      </p:sp>
    </p:spTree>
    <p:extLst>
      <p:ext uri="{BB962C8B-B14F-4D97-AF65-F5344CB8AC3E}">
        <p14:creationId xmlns:p14="http://schemas.microsoft.com/office/powerpoint/2010/main" val="29271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448F6-F934-40E4-A423-FCE05A474972}" type="slidenum">
              <a:rPr lang="en-US" smtClean="0"/>
              <a:pPr/>
              <a:t>13</a:t>
            </a:fld>
            <a:endParaRPr lang="en-US" dirty="0"/>
          </a:p>
        </p:txBody>
      </p:sp>
    </p:spTree>
    <p:extLst>
      <p:ext uri="{BB962C8B-B14F-4D97-AF65-F5344CB8AC3E}">
        <p14:creationId xmlns:p14="http://schemas.microsoft.com/office/powerpoint/2010/main" val="29271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2997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Font sizes</a:t>
            </a:r>
            <a:r>
              <a:rPr lang="en-US" i="1" baseline="0" dirty="0" smtClean="0"/>
              <a:t> should be increased if possible</a:t>
            </a:r>
            <a:endParaRPr lang="en-US" i="1" dirty="0"/>
          </a:p>
        </p:txBody>
      </p:sp>
      <p:sp>
        <p:nvSpPr>
          <p:cNvPr id="4" name="Slide Number Placeholder 3"/>
          <p:cNvSpPr>
            <a:spLocks noGrp="1"/>
          </p:cNvSpPr>
          <p:nvPr>
            <p:ph type="sldNum" sz="quarter" idx="10"/>
          </p:nvPr>
        </p:nvSpPr>
        <p:spPr/>
        <p:txBody>
          <a:bodyPr/>
          <a:lstStyle/>
          <a:p>
            <a:fld id="{E41B3D22-F502-4A52-A06E-717BD3D70E2C}" type="slidenum">
              <a:rPr lang="en-US" smtClean="0"/>
              <a:t>15</a:t>
            </a:fld>
            <a:endParaRPr lang="en-US" dirty="0"/>
          </a:p>
        </p:txBody>
      </p:sp>
    </p:spTree>
    <p:extLst>
      <p:ext uri="{BB962C8B-B14F-4D97-AF65-F5344CB8AC3E}">
        <p14:creationId xmlns:p14="http://schemas.microsoft.com/office/powerpoint/2010/main" val="138102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Font sizes</a:t>
            </a:r>
            <a:r>
              <a:rPr lang="en-US" i="1" baseline="0" dirty="0" smtClean="0"/>
              <a:t> should be increased if possible</a:t>
            </a:r>
            <a:endParaRPr lang="en-US" i="1" dirty="0"/>
          </a:p>
        </p:txBody>
      </p:sp>
      <p:sp>
        <p:nvSpPr>
          <p:cNvPr id="4" name="Slide Number Placeholder 3"/>
          <p:cNvSpPr>
            <a:spLocks noGrp="1"/>
          </p:cNvSpPr>
          <p:nvPr>
            <p:ph type="sldNum" sz="quarter" idx="10"/>
          </p:nvPr>
        </p:nvSpPr>
        <p:spPr/>
        <p:txBody>
          <a:bodyPr/>
          <a:lstStyle/>
          <a:p>
            <a:fld id="{E41B3D22-F502-4A52-A06E-717BD3D70E2C}" type="slidenum">
              <a:rPr lang="en-US" smtClean="0"/>
              <a:t>16</a:t>
            </a:fld>
            <a:endParaRPr lang="en-US" dirty="0"/>
          </a:p>
        </p:txBody>
      </p:sp>
    </p:spTree>
    <p:extLst>
      <p:ext uri="{BB962C8B-B14F-4D97-AF65-F5344CB8AC3E}">
        <p14:creationId xmlns:p14="http://schemas.microsoft.com/office/powerpoint/2010/main" val="138102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a:t>
            </a:r>
          </a:p>
          <a:p>
            <a:r>
              <a:rPr lang="en-US" dirty="0" smtClean="0"/>
              <a:t>Select one high risk</a:t>
            </a:r>
          </a:p>
          <a:p>
            <a:r>
              <a:rPr lang="en-US" dirty="0" smtClean="0"/>
              <a:t>One low risk</a:t>
            </a:r>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19</a:t>
            </a:fld>
            <a:endParaRPr lang="en-US" dirty="0"/>
          </a:p>
        </p:txBody>
      </p:sp>
    </p:spTree>
    <p:extLst>
      <p:ext uri="{BB962C8B-B14F-4D97-AF65-F5344CB8AC3E}">
        <p14:creationId xmlns:p14="http://schemas.microsoft.com/office/powerpoint/2010/main" val="413403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42821010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3476971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473963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0652241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3752787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42925402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910844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126631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473348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ERCOT cmyk-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650" y="6024691"/>
            <a:ext cx="817615" cy="346452"/>
          </a:xfrm>
          <a:prstGeom prst="rect">
            <a:avLst/>
          </a:prstGeom>
        </p:spPr>
      </p:pic>
      <p:sp>
        <p:nvSpPr>
          <p:cNvPr id="8" name="TextBox 7"/>
          <p:cNvSpPr txBox="1"/>
          <p:nvPr/>
        </p:nvSpPr>
        <p:spPr>
          <a:xfrm>
            <a:off x="1085849" y="6010274"/>
            <a:ext cx="6867526" cy="415498"/>
          </a:xfrm>
          <a:prstGeom prst="rect">
            <a:avLst/>
          </a:prstGeom>
          <a:noFill/>
        </p:spPr>
        <p:txBody>
          <a:bodyPr wrap="square" rtlCol="0">
            <a:spAutoFit/>
          </a:bodyPr>
          <a:lstStyle/>
          <a:p>
            <a:pPr algn="l"/>
            <a:r>
              <a:rPr lang="en-US" sz="1050" dirty="0" smtClean="0"/>
              <a:t>Ancillary Services Methodology Changes for 2016</a:t>
            </a:r>
            <a:endParaRPr lang="en-US" sz="1050" b="1" dirty="0"/>
          </a:p>
          <a:p>
            <a:pPr algn="l"/>
            <a:fld id="{49486E62-95B4-4F6D-B8CE-32A4032D4A48}" type="datetimeFigureOut">
              <a:rPr lang="en-US" sz="1050" smtClean="0"/>
              <a:pPr algn="l"/>
              <a:t>9/15/2015</a:t>
            </a:fld>
            <a:endParaRPr lang="en-US" sz="1050" dirty="0"/>
          </a:p>
        </p:txBody>
      </p:sp>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3250" y="1498064"/>
            <a:ext cx="7727950" cy="4077315"/>
            <a:chOff x="603250" y="546100"/>
            <a:chExt cx="7727950" cy="4077315"/>
          </a:xfrm>
        </p:grpSpPr>
        <p:pic>
          <p:nvPicPr>
            <p:cNvPr id="9" name="Picture 8" descr="ERCOT cmy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 y="546100"/>
              <a:ext cx="2457704" cy="1041400"/>
            </a:xfrm>
            <a:prstGeom prst="rect">
              <a:avLst/>
            </a:prstGeom>
          </p:spPr>
        </p:pic>
        <p:sp>
          <p:nvSpPr>
            <p:cNvPr id="10" name="TextBox 9"/>
            <p:cNvSpPr txBox="1"/>
            <p:nvPr/>
          </p:nvSpPr>
          <p:spPr>
            <a:xfrm>
              <a:off x="787400" y="2130425"/>
              <a:ext cx="7543800" cy="2492990"/>
            </a:xfrm>
            <a:prstGeom prst="rect">
              <a:avLst/>
            </a:prstGeom>
            <a:noFill/>
          </p:spPr>
          <p:txBody>
            <a:bodyPr wrap="square" rtlCol="0">
              <a:spAutoFit/>
            </a:bodyPr>
            <a:lstStyle/>
            <a:p>
              <a:r>
                <a:rPr lang="en-US" sz="3200" dirty="0"/>
                <a:t>Ancillary Services Methodology Changes for 2016</a:t>
              </a:r>
              <a:endParaRPr lang="en-US" b="1" dirty="0" smtClean="0"/>
            </a:p>
            <a:p>
              <a:r>
                <a:rPr lang="en-US" sz="2000" i="1" dirty="0" smtClean="0"/>
                <a:t>Bill Blevins</a:t>
              </a:r>
            </a:p>
            <a:p>
              <a:r>
                <a:rPr lang="en-US" dirty="0" smtClean="0"/>
                <a:t>Manager Operations Planning</a:t>
              </a:r>
            </a:p>
            <a:p>
              <a:r>
                <a:rPr lang="en-US" dirty="0" smtClean="0"/>
                <a:t> </a:t>
              </a:r>
            </a:p>
            <a:p>
              <a:r>
                <a:rPr lang="en-US" dirty="0" smtClean="0"/>
                <a:t>OWG</a:t>
              </a:r>
              <a:endParaRPr lang="en-US" dirty="0" smtClean="0"/>
            </a:p>
            <a:p>
              <a:r>
                <a:rPr lang="en-US" dirty="0" smtClean="0"/>
                <a:t>17</a:t>
              </a:r>
              <a:r>
                <a:rPr lang="en-US" dirty="0" smtClean="0"/>
                <a:t>-SEPTEMBER-2015</a:t>
              </a:r>
              <a:endParaRPr lang="en-US" dirty="0" smtClean="0"/>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Proposed Regulation-Up Requirement</a:t>
            </a:r>
            <a:endParaRPr lang="en-US" sz="2800" dirty="0"/>
          </a:p>
        </p:txBody>
      </p:sp>
      <p:graphicFrame>
        <p:nvGraphicFramePr>
          <p:cNvPr id="7" name="Chart 6"/>
          <p:cNvGraphicFramePr>
            <a:graphicFrameLocks/>
          </p:cNvGraphicFramePr>
          <p:nvPr>
            <p:extLst>
              <p:ext uri="{D42A27DB-BD31-4B8C-83A1-F6EECF244321}">
                <p14:modId xmlns:p14="http://schemas.microsoft.com/office/powerpoint/2010/main" val="4073088248"/>
              </p:ext>
            </p:extLst>
          </p:nvPr>
        </p:nvGraphicFramePr>
        <p:xfrm>
          <a:off x="178130" y="640808"/>
          <a:ext cx="8889670" cy="4464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52684108"/>
              </p:ext>
            </p:extLst>
          </p:nvPr>
        </p:nvGraphicFramePr>
        <p:xfrm>
          <a:off x="2826327" y="5252852"/>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1591630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Proposed </a:t>
            </a:r>
            <a:r>
              <a:rPr lang="en-US" sz="2800" dirty="0" smtClean="0"/>
              <a:t>Regulation-Down </a:t>
            </a:r>
            <a:r>
              <a:rPr lang="en-US" sz="2800" dirty="0"/>
              <a:t>Requirement</a:t>
            </a:r>
          </a:p>
        </p:txBody>
      </p:sp>
      <p:graphicFrame>
        <p:nvGraphicFramePr>
          <p:cNvPr id="8" name="Chart 7"/>
          <p:cNvGraphicFramePr>
            <a:graphicFrameLocks/>
          </p:cNvGraphicFramePr>
          <p:nvPr>
            <p:extLst>
              <p:ext uri="{D42A27DB-BD31-4B8C-83A1-F6EECF244321}">
                <p14:modId xmlns:p14="http://schemas.microsoft.com/office/powerpoint/2010/main" val="1103071038"/>
              </p:ext>
            </p:extLst>
          </p:nvPr>
        </p:nvGraphicFramePr>
        <p:xfrm>
          <a:off x="152400" y="914400"/>
          <a:ext cx="8839200" cy="43005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71120166"/>
              </p:ext>
            </p:extLst>
          </p:nvPr>
        </p:nvGraphicFramePr>
        <p:xfrm>
          <a:off x="2826327" y="5371605"/>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4019715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Drivers for NSRS Changes</a:t>
            </a:r>
            <a:endParaRPr lang="en-US" sz="32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b="0" dirty="0" smtClean="0"/>
              <a:t>Feedback we received  last year to revisit NSRS Methodology</a:t>
            </a:r>
          </a:p>
          <a:p>
            <a:pPr marL="457200" indent="-457200">
              <a:buFont typeface="+mj-lt"/>
              <a:buAutoNum type="arabicPeriod"/>
            </a:pPr>
            <a:r>
              <a:rPr lang="en-US" sz="2400" b="0" dirty="0" smtClean="0"/>
              <a:t> Incorporate effects of net load ramps</a:t>
            </a:r>
            <a:endParaRPr lang="en-US" sz="2400" b="0" dirty="0"/>
          </a:p>
        </p:txBody>
      </p:sp>
    </p:spTree>
    <p:extLst>
      <p:ext uri="{BB962C8B-B14F-4D97-AF65-F5344CB8AC3E}">
        <p14:creationId xmlns:p14="http://schemas.microsoft.com/office/powerpoint/2010/main" val="1612192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smtClean="0"/>
              <a:t>Suggested Changes to Non-Spin Service</a:t>
            </a:r>
            <a:endParaRPr lang="en-US" sz="2800" dirty="0"/>
          </a:p>
        </p:txBody>
      </p:sp>
      <p:sp>
        <p:nvSpPr>
          <p:cNvPr id="29699" name="Rectangle 3"/>
          <p:cNvSpPr>
            <a:spLocks noGrp="1" noChangeArrowheads="1"/>
          </p:cNvSpPr>
          <p:nvPr>
            <p:ph type="body" idx="1"/>
          </p:nvPr>
        </p:nvSpPr>
        <p:spPr>
          <a:xfrm>
            <a:off x="457200" y="914400"/>
            <a:ext cx="8229600" cy="5105400"/>
          </a:xfrm>
        </p:spPr>
        <p:txBody>
          <a:bodyPr/>
          <a:lstStyle/>
          <a:p>
            <a:pPr marL="914400" lvl="1" indent="-457200">
              <a:buFont typeface="+mj-lt"/>
              <a:buAutoNum type="alphaUcPeriod"/>
            </a:pPr>
            <a:r>
              <a:rPr lang="en-US" sz="2400" dirty="0" smtClean="0"/>
              <a:t>Use </a:t>
            </a:r>
            <a:r>
              <a:rPr lang="en-US" sz="2400" dirty="0"/>
              <a:t>the 3-Hour ahead </a:t>
            </a:r>
            <a:r>
              <a:rPr lang="en-US" sz="2400" dirty="0" smtClean="0"/>
              <a:t>net forecast error instead of 6-hour ahead</a:t>
            </a:r>
          </a:p>
          <a:p>
            <a:pPr marL="914400" lvl="1" indent="-457200">
              <a:buFont typeface="+mj-lt"/>
              <a:buAutoNum type="alphaUcPeriod"/>
            </a:pPr>
            <a:r>
              <a:rPr lang="en-US" sz="2400" dirty="0"/>
              <a:t>Use net forecast error only on the under-forecast side</a:t>
            </a:r>
          </a:p>
          <a:p>
            <a:pPr marL="914400" lvl="1" indent="-457200">
              <a:buFont typeface="+mj-lt"/>
              <a:buAutoNum type="alphaUcPeriod"/>
            </a:pPr>
            <a:r>
              <a:rPr lang="en-US" sz="2400" dirty="0"/>
              <a:t>Remove last 30 days from NSRS Analysis and instead use the same month for previous three years. </a:t>
            </a:r>
          </a:p>
          <a:p>
            <a:pPr marL="914400" lvl="1" indent="-457200">
              <a:buFont typeface="+mj-lt"/>
              <a:buAutoNum type="alphaUcPeriod"/>
            </a:pPr>
            <a:r>
              <a:rPr lang="en-US" sz="2400" dirty="0" smtClean="0"/>
              <a:t>Use dynamic percentile between 70</a:t>
            </a:r>
            <a:r>
              <a:rPr lang="en-US" sz="2400" baseline="30000" dirty="0" smtClean="0"/>
              <a:t>th</a:t>
            </a:r>
            <a:r>
              <a:rPr lang="en-US" sz="2400" dirty="0" smtClean="0"/>
              <a:t> and 95</a:t>
            </a:r>
            <a:r>
              <a:rPr lang="en-US" sz="2400" baseline="30000" dirty="0" smtClean="0"/>
              <a:t>th</a:t>
            </a:r>
            <a:r>
              <a:rPr lang="en-US" sz="2400" dirty="0" smtClean="0"/>
              <a:t> percentile based on the risk of net load ramp</a:t>
            </a:r>
            <a:endParaRPr lang="en-US" sz="2400" dirty="0"/>
          </a:p>
          <a:p>
            <a:pPr marL="0" indent="0">
              <a:buNone/>
            </a:pPr>
            <a:endParaRPr lang="en-US" sz="2400" strike="sngStrike" dirty="0" smtClean="0">
              <a:solidFill>
                <a:srgbClr val="FF0000"/>
              </a:solidFill>
            </a:endParaRPr>
          </a:p>
          <a:p>
            <a:pPr lvl="1"/>
            <a:endParaRPr lang="en-US" sz="2400" dirty="0"/>
          </a:p>
        </p:txBody>
      </p:sp>
    </p:spTree>
    <p:extLst>
      <p:ext uri="{BB962C8B-B14F-4D97-AF65-F5344CB8AC3E}">
        <p14:creationId xmlns:p14="http://schemas.microsoft.com/office/powerpoint/2010/main" val="4231666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t>Possible Changes to Non-Spin Reserve </a:t>
            </a:r>
            <a:r>
              <a:rPr lang="en-US" b="1" dirty="0" smtClean="0"/>
              <a:t>Service(NSRS)</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2156714191"/>
              </p:ext>
            </p:extLst>
          </p:nvPr>
        </p:nvGraphicFramePr>
        <p:xfrm>
          <a:off x="631722" y="838200"/>
          <a:ext cx="7871010" cy="4781550"/>
        </p:xfrm>
        <a:graphic>
          <a:graphicData uri="http://schemas.openxmlformats.org/drawingml/2006/table">
            <a:tbl>
              <a:tblPr firstRow="1" firstCol="1" bandRow="1">
                <a:tableStyleId>{5C22544A-7EE6-4342-B048-85BDC9FD1C3A}</a:tableStyleId>
              </a:tblPr>
              <a:tblGrid>
                <a:gridCol w="2623670"/>
                <a:gridCol w="2623670"/>
                <a:gridCol w="2623670"/>
              </a:tblGrid>
              <a:tr h="466856">
                <a:tc>
                  <a:txBody>
                    <a:bodyPr/>
                    <a:lstStyle/>
                    <a:p>
                      <a:endParaRPr lang="en-US"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smtClean="0">
                          <a:solidFill>
                            <a:schemeClr val="tx1"/>
                          </a:solidFill>
                        </a:rPr>
                        <a:t>Current Methodology</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Proposed</a:t>
                      </a:r>
                      <a:r>
                        <a:rPr lang="en-US" sz="1200" baseline="0" dirty="0" smtClean="0">
                          <a:solidFill>
                            <a:schemeClr val="tx1"/>
                          </a:solidFill>
                        </a:rPr>
                        <a:t> Methodology</a:t>
                      </a:r>
                      <a:endParaRPr lang="en-US" sz="1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766439">
                <a:tc>
                  <a:txBody>
                    <a:bodyPr/>
                    <a:lstStyle/>
                    <a:p>
                      <a:pPr algn="ctr"/>
                      <a:r>
                        <a:rPr lang="en-US" sz="1600" dirty="0" smtClean="0">
                          <a:solidFill>
                            <a:schemeClr val="tx1"/>
                          </a:solidFill>
                        </a:rPr>
                        <a:t>Data Used</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856">
                <a:tc>
                  <a:txBody>
                    <a:bodyPr/>
                    <a:lstStyle/>
                    <a:p>
                      <a:pPr algn="ctr"/>
                      <a:r>
                        <a:rPr lang="en-US" sz="1600" dirty="0" smtClean="0">
                          <a:solidFill>
                            <a:schemeClr val="tx1"/>
                          </a:solidFill>
                        </a:rPr>
                        <a:t>Forecast</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6hour-ahead Net Load Error</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smtClean="0">
                          <a:ln>
                            <a:noFill/>
                          </a:ln>
                          <a:effectLst/>
                          <a:uLnTx/>
                          <a:uFillTx/>
                        </a:rPr>
                        <a:t>3hour-ahead Net Load Error</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103">
                <a:tc>
                  <a:txBody>
                    <a:bodyPr/>
                    <a:lstStyle/>
                    <a:p>
                      <a:pPr algn="ctr"/>
                      <a:r>
                        <a:rPr lang="en-US" sz="1400" dirty="0" smtClean="0">
                          <a:solidFill>
                            <a:schemeClr val="tx1"/>
                          </a:solidFill>
                        </a:rPr>
                        <a:t>Over &amp;</a:t>
                      </a:r>
                      <a:r>
                        <a:rPr lang="en-US" sz="1400" baseline="0" dirty="0" smtClean="0">
                          <a:solidFill>
                            <a:schemeClr val="tx1"/>
                          </a:solidFill>
                        </a:rPr>
                        <a:t> Under Forecast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Both</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Under Forecast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3598">
                <a:tc>
                  <a:txBody>
                    <a:bodyPr/>
                    <a:lstStyle/>
                    <a:p>
                      <a:pPr algn="ctr"/>
                      <a:r>
                        <a:rPr lang="en-US" sz="1600" dirty="0" smtClean="0">
                          <a:solidFill>
                            <a:schemeClr val="tx1"/>
                          </a:solidFill>
                        </a:rPr>
                        <a:t>Percentile</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95th</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Dynamically</a:t>
                      </a:r>
                      <a:r>
                        <a:rPr lang="en-US" sz="1200" b="1" baseline="0" dirty="0" smtClean="0">
                          <a:solidFill>
                            <a:srgbClr val="FF0000"/>
                          </a:solidFill>
                        </a:rPr>
                        <a:t> determined based on risk of  net load ramp</a:t>
                      </a:r>
                      <a:endParaRPr lang="en-US" sz="1200" b="1"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842">
                <a:tc>
                  <a:txBody>
                    <a:bodyPr/>
                    <a:lstStyle/>
                    <a:p>
                      <a:pPr algn="ctr"/>
                      <a:r>
                        <a:rPr lang="en-US" sz="1600" dirty="0" smtClean="0">
                          <a:solidFill>
                            <a:schemeClr val="tx1"/>
                          </a:solidFill>
                        </a:rPr>
                        <a:t>Cap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2000MW</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No Cap</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856">
                <a:tc>
                  <a:txBody>
                    <a:bodyPr/>
                    <a:lstStyle/>
                    <a:p>
                      <a:pPr algn="ctr"/>
                      <a:r>
                        <a:rPr lang="en-US" sz="1600" dirty="0" smtClean="0">
                          <a:solidFill>
                            <a:schemeClr val="tx1"/>
                          </a:solidFill>
                        </a:rPr>
                        <a:t>Floor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1375 MW </a:t>
                      </a:r>
                    </a:p>
                    <a:p>
                      <a:pPr algn="ctr"/>
                      <a:r>
                        <a:rPr lang="en-US" sz="1200" b="1" dirty="0" smtClean="0"/>
                        <a:t>(Peak</a:t>
                      </a:r>
                      <a:r>
                        <a:rPr lang="en-US" sz="1200" b="1" baseline="0" dirty="0" smtClean="0"/>
                        <a:t> Hours</a:t>
                      </a:r>
                      <a:r>
                        <a:rPr lang="en-US" sz="1200" b="1" dirty="0" smtClean="0"/>
                        <a:t>)</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1375 MW </a:t>
                      </a:r>
                    </a:p>
                    <a:p>
                      <a:pPr algn="ctr"/>
                      <a:r>
                        <a:rPr lang="en-US" sz="1200" b="1" dirty="0" smtClean="0"/>
                        <a:t>(Peak</a:t>
                      </a:r>
                      <a:r>
                        <a:rPr lang="en-US" sz="1200" b="1" baseline="0" dirty="0" smtClean="0"/>
                        <a:t> Hours</a:t>
                      </a:r>
                      <a:r>
                        <a:rPr lang="en-US" sz="1200" b="1" dirty="0" smtClean="0"/>
                        <a:t>)</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4115827" y="2607812"/>
            <a:ext cx="1029665" cy="230832"/>
          </a:xfrm>
          <a:prstGeom prst="rect">
            <a:avLst/>
          </a:prstGeom>
          <a:noFill/>
          <a:ln>
            <a:noFill/>
          </a:ln>
        </p:spPr>
        <p:txBody>
          <a:bodyPr wrap="square" rtlCol="0">
            <a:spAutoFit/>
          </a:bodyPr>
          <a:lstStyle/>
          <a:p>
            <a:r>
              <a:rPr lang="en-US" sz="900" dirty="0" smtClean="0">
                <a:solidFill>
                  <a:prstClr val="black"/>
                </a:solidFill>
              </a:rPr>
              <a:t>Target Period</a:t>
            </a:r>
            <a:endParaRPr lang="en-US" sz="900" dirty="0">
              <a:solidFill>
                <a:prstClr val="black"/>
              </a:solidFill>
            </a:endParaRPr>
          </a:p>
        </p:txBody>
      </p:sp>
      <p:sp>
        <p:nvSpPr>
          <p:cNvPr id="17" name="TextBox 16"/>
          <p:cNvSpPr txBox="1"/>
          <p:nvPr/>
        </p:nvSpPr>
        <p:spPr>
          <a:xfrm>
            <a:off x="4237078" y="1311533"/>
            <a:ext cx="908414" cy="369332"/>
          </a:xfrm>
          <a:prstGeom prst="rect">
            <a:avLst/>
          </a:prstGeom>
          <a:noFill/>
          <a:ln>
            <a:noFill/>
          </a:ln>
        </p:spPr>
        <p:txBody>
          <a:bodyPr wrap="square" rtlCol="0">
            <a:spAutoFit/>
          </a:bodyPr>
          <a:lstStyle/>
          <a:p>
            <a:r>
              <a:rPr lang="en-US" sz="900" dirty="0" smtClean="0">
                <a:solidFill>
                  <a:prstClr val="black"/>
                </a:solidFill>
              </a:rPr>
              <a:t>Same Period </a:t>
            </a:r>
          </a:p>
          <a:p>
            <a:r>
              <a:rPr lang="en-US" sz="900" dirty="0" smtClean="0">
                <a:solidFill>
                  <a:prstClr val="black"/>
                </a:solidFill>
              </a:rPr>
              <a:t>Previous Year</a:t>
            </a:r>
            <a:endParaRPr lang="en-US" sz="900" dirty="0">
              <a:solidFill>
                <a:prstClr val="black"/>
              </a:solidFill>
            </a:endParaRPr>
          </a:p>
        </p:txBody>
      </p:sp>
      <p:sp>
        <p:nvSpPr>
          <p:cNvPr id="20" name="TextBox 19"/>
          <p:cNvSpPr txBox="1"/>
          <p:nvPr/>
        </p:nvSpPr>
        <p:spPr>
          <a:xfrm>
            <a:off x="3308216" y="1311533"/>
            <a:ext cx="1029665" cy="553998"/>
          </a:xfrm>
          <a:prstGeom prst="rect">
            <a:avLst/>
          </a:prstGeom>
          <a:noFill/>
          <a:ln>
            <a:noFill/>
          </a:ln>
        </p:spPr>
        <p:txBody>
          <a:bodyPr wrap="square" rtlCol="0">
            <a:spAutoFit/>
          </a:bodyPr>
          <a:lstStyle/>
          <a:p>
            <a:r>
              <a:rPr lang="en-US" sz="1000" dirty="0" smtClean="0">
                <a:solidFill>
                  <a:prstClr val="black"/>
                </a:solidFill>
              </a:rPr>
              <a:t>15 days</a:t>
            </a:r>
          </a:p>
          <a:p>
            <a:r>
              <a:rPr lang="en-US" sz="1000" dirty="0" smtClean="0">
                <a:solidFill>
                  <a:prstClr val="black"/>
                </a:solidFill>
              </a:rPr>
              <a:t>Not considered</a:t>
            </a:r>
            <a:endParaRPr lang="en-US" sz="1000" dirty="0">
              <a:solidFill>
                <a:prstClr val="black"/>
              </a:solidFill>
            </a:endParaRPr>
          </a:p>
        </p:txBody>
      </p:sp>
      <p:sp>
        <p:nvSpPr>
          <p:cNvPr id="22" name="TextBox 21"/>
          <p:cNvSpPr txBox="1"/>
          <p:nvPr/>
        </p:nvSpPr>
        <p:spPr>
          <a:xfrm>
            <a:off x="3308216" y="2577626"/>
            <a:ext cx="747474" cy="507831"/>
          </a:xfrm>
          <a:prstGeom prst="rect">
            <a:avLst/>
          </a:prstGeom>
          <a:noFill/>
          <a:ln>
            <a:noFill/>
          </a:ln>
        </p:spPr>
        <p:txBody>
          <a:bodyPr wrap="square" rtlCol="0">
            <a:spAutoFit/>
          </a:bodyPr>
          <a:lstStyle/>
          <a:p>
            <a:r>
              <a:rPr lang="en-US" sz="900" dirty="0" smtClean="0">
                <a:solidFill>
                  <a:prstClr val="black"/>
                </a:solidFill>
              </a:rPr>
              <a:t>30days prior to study</a:t>
            </a:r>
            <a:endParaRPr lang="en-US" sz="900" dirty="0">
              <a:solidFill>
                <a:prstClr val="black"/>
              </a:solidFill>
            </a:endParaRPr>
          </a:p>
        </p:txBody>
      </p:sp>
      <p:grpSp>
        <p:nvGrpSpPr>
          <p:cNvPr id="5" name="Group 4"/>
          <p:cNvGrpSpPr/>
          <p:nvPr/>
        </p:nvGrpSpPr>
        <p:grpSpPr>
          <a:xfrm>
            <a:off x="3391045" y="1665360"/>
            <a:ext cx="1620843" cy="938632"/>
            <a:chOff x="2611311" y="1665360"/>
            <a:chExt cx="1620843" cy="938632"/>
          </a:xfrm>
        </p:grpSpPr>
        <p:sp>
          <p:nvSpPr>
            <p:cNvPr id="8" name="Rectangle 7"/>
            <p:cNvSpPr/>
            <p:nvPr/>
          </p:nvSpPr>
          <p:spPr>
            <a:xfrm>
              <a:off x="3592074" y="1857037"/>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100" kern="0" dirty="0" smtClean="0">
                  <a:solidFill>
                    <a:prstClr val="black"/>
                  </a:solidFill>
                </a:rPr>
                <a:t>30</a:t>
              </a:r>
            </a:p>
          </p:txBody>
        </p:sp>
        <p:sp>
          <p:nvSpPr>
            <p:cNvPr id="10" name="Rectangle 9"/>
            <p:cNvSpPr/>
            <p:nvPr/>
          </p:nvSpPr>
          <p:spPr>
            <a:xfrm>
              <a:off x="3592074" y="2205033"/>
              <a:ext cx="640080" cy="175970"/>
            </a:xfrm>
            <a:prstGeom prst="rect">
              <a:avLst/>
            </a:prstGeom>
            <a:solidFill>
              <a:schemeClr val="accent2">
                <a:lumMod val="60000"/>
                <a:lumOff val="40000"/>
              </a:scheme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200" kern="0" dirty="0">
                  <a:solidFill>
                    <a:prstClr val="black"/>
                  </a:solidFill>
                </a:rPr>
                <a:t>30</a:t>
              </a:r>
            </a:p>
          </p:txBody>
        </p:sp>
        <p:sp>
          <p:nvSpPr>
            <p:cNvPr id="13" name="Rectangle 12"/>
            <p:cNvSpPr/>
            <p:nvPr/>
          </p:nvSpPr>
          <p:spPr>
            <a:xfrm>
              <a:off x="3259011" y="2203184"/>
              <a:ext cx="320040" cy="175751"/>
            </a:xfrm>
            <a:prstGeom prst="rect">
              <a:avLst/>
            </a:prstGeom>
            <a:solidFill>
              <a:schemeClr val="bg1"/>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800" kern="0" dirty="0" smtClean="0">
                  <a:solidFill>
                    <a:prstClr val="black"/>
                  </a:solidFill>
                </a:rPr>
                <a:t>15</a:t>
              </a:r>
            </a:p>
          </p:txBody>
        </p:sp>
        <p:sp>
          <p:nvSpPr>
            <p:cNvPr id="14" name="Rectangle 13"/>
            <p:cNvSpPr/>
            <p:nvPr/>
          </p:nvSpPr>
          <p:spPr>
            <a:xfrm>
              <a:off x="2611311" y="2205471"/>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100" kern="0" dirty="0" smtClean="0">
                  <a:solidFill>
                    <a:prstClr val="black"/>
                  </a:solidFill>
                </a:rPr>
                <a:t>30</a:t>
              </a:r>
            </a:p>
          </p:txBody>
        </p:sp>
        <p:sp>
          <p:nvSpPr>
            <p:cNvPr id="16" name="Right Brace 15"/>
            <p:cNvSpPr/>
            <p:nvPr/>
          </p:nvSpPr>
          <p:spPr>
            <a:xfrm rot="5400000" flipV="1">
              <a:off x="3828121" y="2223026"/>
              <a:ext cx="167986" cy="578706"/>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sp>
          <p:nvSpPr>
            <p:cNvPr id="18" name="Right Brace 17"/>
            <p:cNvSpPr/>
            <p:nvPr/>
          </p:nvSpPr>
          <p:spPr>
            <a:xfrm rot="16200000">
              <a:off x="3828121" y="1429313"/>
              <a:ext cx="167986" cy="640080"/>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sp>
          <p:nvSpPr>
            <p:cNvPr id="21" name="Right Brace 20"/>
            <p:cNvSpPr/>
            <p:nvPr/>
          </p:nvSpPr>
          <p:spPr>
            <a:xfrm rot="5400000" flipV="1">
              <a:off x="2852761" y="2230646"/>
              <a:ext cx="167986" cy="578706"/>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cxnSp>
          <p:nvCxnSpPr>
            <p:cNvPr id="23" name="Straight Arrow Connector 22"/>
            <p:cNvCxnSpPr/>
            <p:nvPr/>
          </p:nvCxnSpPr>
          <p:spPr>
            <a:xfrm>
              <a:off x="3217958" y="1749352"/>
              <a:ext cx="196374" cy="324942"/>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sp>
        <p:nvSpPr>
          <p:cNvPr id="24" name="Right Brace 23"/>
          <p:cNvSpPr/>
          <p:nvPr/>
        </p:nvSpPr>
        <p:spPr>
          <a:xfrm rot="16200000">
            <a:off x="4072237" y="1958464"/>
            <a:ext cx="154600" cy="303689"/>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sp>
        <p:nvSpPr>
          <p:cNvPr id="27" name="TextBox 26"/>
          <p:cNvSpPr txBox="1"/>
          <p:nvPr/>
        </p:nvSpPr>
        <p:spPr>
          <a:xfrm>
            <a:off x="6077913" y="2781038"/>
            <a:ext cx="1029665" cy="230832"/>
          </a:xfrm>
          <a:prstGeom prst="rect">
            <a:avLst/>
          </a:prstGeom>
          <a:noFill/>
          <a:ln>
            <a:noFill/>
          </a:ln>
        </p:spPr>
        <p:txBody>
          <a:bodyPr wrap="square" rtlCol="0">
            <a:spAutoFit/>
          </a:bodyPr>
          <a:lstStyle/>
          <a:p>
            <a:r>
              <a:rPr lang="en-US" sz="900" dirty="0" smtClean="0">
                <a:solidFill>
                  <a:prstClr val="black"/>
                </a:solidFill>
              </a:rPr>
              <a:t>Target Period</a:t>
            </a:r>
            <a:endParaRPr lang="en-US" sz="900" dirty="0">
              <a:solidFill>
                <a:prstClr val="black"/>
              </a:solidFill>
            </a:endParaRPr>
          </a:p>
        </p:txBody>
      </p:sp>
      <p:sp>
        <p:nvSpPr>
          <p:cNvPr id="31" name="TextBox 30"/>
          <p:cNvSpPr txBox="1"/>
          <p:nvPr/>
        </p:nvSpPr>
        <p:spPr>
          <a:xfrm>
            <a:off x="7384578" y="1575690"/>
            <a:ext cx="908414" cy="738664"/>
          </a:xfrm>
          <a:prstGeom prst="rect">
            <a:avLst/>
          </a:prstGeom>
          <a:noFill/>
          <a:ln>
            <a:noFill/>
          </a:ln>
        </p:spPr>
        <p:txBody>
          <a:bodyPr wrap="square" rtlCol="0">
            <a:spAutoFit/>
          </a:bodyPr>
          <a:lstStyle/>
          <a:p>
            <a:r>
              <a:rPr lang="en-US" sz="1050" dirty="0" smtClean="0">
                <a:solidFill>
                  <a:prstClr val="black"/>
                </a:solidFill>
              </a:rPr>
              <a:t>Same Period </a:t>
            </a:r>
          </a:p>
          <a:p>
            <a:r>
              <a:rPr lang="en-US" sz="1050" dirty="0" smtClean="0">
                <a:solidFill>
                  <a:prstClr val="black"/>
                </a:solidFill>
              </a:rPr>
              <a:t>Previous 3 Years</a:t>
            </a:r>
            <a:endParaRPr lang="en-US" sz="1050" dirty="0">
              <a:solidFill>
                <a:prstClr val="black"/>
              </a:solidFill>
            </a:endParaRPr>
          </a:p>
        </p:txBody>
      </p:sp>
      <p:grpSp>
        <p:nvGrpSpPr>
          <p:cNvPr id="3" name="Group 2"/>
          <p:cNvGrpSpPr/>
          <p:nvPr/>
        </p:nvGrpSpPr>
        <p:grpSpPr>
          <a:xfrm>
            <a:off x="6103191" y="1639873"/>
            <a:ext cx="1256514" cy="1151845"/>
            <a:chOff x="4488800" y="1557812"/>
            <a:chExt cx="863642" cy="1151845"/>
          </a:xfrm>
        </p:grpSpPr>
        <p:sp>
          <p:nvSpPr>
            <p:cNvPr id="25" name="Rectangle 24"/>
            <p:cNvSpPr/>
            <p:nvPr/>
          </p:nvSpPr>
          <p:spPr>
            <a:xfrm>
              <a:off x="4499174" y="2318318"/>
              <a:ext cx="640080" cy="175970"/>
            </a:xfrm>
            <a:prstGeom prst="rect">
              <a:avLst/>
            </a:prstGeom>
            <a:solidFill>
              <a:schemeClr val="accent2">
                <a:lumMod val="60000"/>
                <a:lumOff val="40000"/>
              </a:scheme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600" kern="0" dirty="0">
                  <a:solidFill>
                    <a:prstClr val="black"/>
                  </a:solidFill>
                </a:rPr>
                <a:t>30</a:t>
              </a:r>
            </a:p>
          </p:txBody>
        </p:sp>
        <p:sp>
          <p:nvSpPr>
            <p:cNvPr id="26" name="Right Brace 25"/>
            <p:cNvSpPr/>
            <p:nvPr/>
          </p:nvSpPr>
          <p:spPr>
            <a:xfrm rot="5400000" flipV="1">
              <a:off x="4735221" y="2336311"/>
              <a:ext cx="167986" cy="578706"/>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solidFill>
                  <a:prstClr val="black"/>
                </a:solidFill>
              </a:endParaRPr>
            </a:p>
          </p:txBody>
        </p:sp>
        <p:sp>
          <p:nvSpPr>
            <p:cNvPr id="28" name="Rectangle 27"/>
            <p:cNvSpPr/>
            <p:nvPr/>
          </p:nvSpPr>
          <p:spPr>
            <a:xfrm>
              <a:off x="4488800" y="1577374"/>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400" kern="0" dirty="0" smtClean="0">
                  <a:solidFill>
                    <a:prstClr val="black"/>
                  </a:solidFill>
                </a:rPr>
                <a:t>30</a:t>
              </a:r>
            </a:p>
          </p:txBody>
        </p:sp>
        <p:sp>
          <p:nvSpPr>
            <p:cNvPr id="29" name="Rectangle 28"/>
            <p:cNvSpPr/>
            <p:nvPr/>
          </p:nvSpPr>
          <p:spPr>
            <a:xfrm>
              <a:off x="4488800" y="1773830"/>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400" kern="0" dirty="0" smtClean="0">
                  <a:solidFill>
                    <a:prstClr val="black"/>
                  </a:solidFill>
                </a:rPr>
                <a:t>30</a:t>
              </a:r>
            </a:p>
          </p:txBody>
        </p:sp>
        <p:sp>
          <p:nvSpPr>
            <p:cNvPr id="30" name="Rectangle 29"/>
            <p:cNvSpPr/>
            <p:nvPr/>
          </p:nvSpPr>
          <p:spPr>
            <a:xfrm>
              <a:off x="4488800" y="1973563"/>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400" kern="0" dirty="0" smtClean="0">
                  <a:solidFill>
                    <a:prstClr val="black"/>
                  </a:solidFill>
                </a:rPr>
                <a:t>30</a:t>
              </a:r>
            </a:p>
          </p:txBody>
        </p:sp>
        <p:sp>
          <p:nvSpPr>
            <p:cNvPr id="32" name="Right Brace 31"/>
            <p:cNvSpPr/>
            <p:nvPr/>
          </p:nvSpPr>
          <p:spPr>
            <a:xfrm rot="10800000" flipH="1" flipV="1">
              <a:off x="5184456" y="1557812"/>
              <a:ext cx="167986" cy="640080"/>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solidFill>
                  <a:prstClr val="black"/>
                </a:solidFill>
              </a:endParaRPr>
            </a:p>
          </p:txBody>
        </p:sp>
      </p:grpSp>
      <p:sp>
        <p:nvSpPr>
          <p:cNvPr id="41" name="Rectangle 40"/>
          <p:cNvSpPr/>
          <p:nvPr/>
        </p:nvSpPr>
        <p:spPr>
          <a:xfrm>
            <a:off x="1380079" y="5736639"/>
            <a:ext cx="6458706"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200" dirty="0" smtClean="0">
                <a:solidFill>
                  <a:prstClr val="black"/>
                </a:solidFill>
              </a:rPr>
              <a:t>NSRS+ Reg-Up </a:t>
            </a:r>
            <a:r>
              <a:rPr lang="en-US" sz="1200" dirty="0">
                <a:solidFill>
                  <a:prstClr val="black"/>
                </a:solidFill>
              </a:rPr>
              <a:t>procured </a:t>
            </a:r>
            <a:r>
              <a:rPr lang="en-US" sz="1400" b="1" dirty="0">
                <a:solidFill>
                  <a:prstClr val="black"/>
                </a:solidFill>
              </a:rPr>
              <a:t>&gt;</a:t>
            </a:r>
            <a:r>
              <a:rPr lang="en-US" sz="1200" dirty="0">
                <a:solidFill>
                  <a:prstClr val="black"/>
                </a:solidFill>
              </a:rPr>
              <a:t>  </a:t>
            </a:r>
            <a:r>
              <a:rPr lang="en-US" sz="1200" dirty="0" smtClean="0">
                <a:solidFill>
                  <a:srgbClr val="FF0000"/>
                </a:solidFill>
              </a:rPr>
              <a:t>‘X’ </a:t>
            </a:r>
            <a:r>
              <a:rPr lang="en-US" sz="1200" dirty="0" smtClean="0">
                <a:solidFill>
                  <a:prstClr val="black"/>
                </a:solidFill>
              </a:rPr>
              <a:t>Percentile of Net-Load Forecast Error</a:t>
            </a:r>
            <a:endParaRPr lang="en-US" sz="1200" dirty="0">
              <a:solidFill>
                <a:prstClr val="black"/>
              </a:solidFill>
            </a:endParaRPr>
          </a:p>
        </p:txBody>
      </p:sp>
    </p:spTree>
    <p:extLst>
      <p:ext uri="{BB962C8B-B14F-4D97-AF65-F5344CB8AC3E}">
        <p14:creationId xmlns:p14="http://schemas.microsoft.com/office/powerpoint/2010/main" val="3403910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3" y="179143"/>
            <a:ext cx="9280531" cy="461665"/>
          </a:xfrm>
        </p:spPr>
        <p:txBody>
          <a:bodyPr/>
          <a:lstStyle/>
          <a:p>
            <a:r>
              <a:rPr lang="en-US" sz="2000" dirty="0" smtClean="0"/>
              <a:t>Comparison NSRS Procurement change</a:t>
            </a:r>
            <a:endParaRPr lang="en-US" sz="2000" dirty="0"/>
          </a:p>
        </p:txBody>
      </p:sp>
      <p:pic>
        <p:nvPicPr>
          <p:cNvPr id="9"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96" y="943116"/>
            <a:ext cx="4473503" cy="431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7552" y="684875"/>
            <a:ext cx="2197497" cy="307777"/>
          </a:xfrm>
          <a:prstGeom prst="rect">
            <a:avLst/>
          </a:prstGeom>
          <a:noFill/>
        </p:spPr>
        <p:txBody>
          <a:bodyPr wrap="square" rtlCol="0">
            <a:spAutoFit/>
          </a:bodyPr>
          <a:lstStyle/>
          <a:p>
            <a:r>
              <a:rPr lang="en-US" sz="1400" b="1" dirty="0" smtClean="0"/>
              <a:t>Current Methodology</a:t>
            </a:r>
            <a:endParaRPr lang="en-US" sz="1400" b="1" dirty="0"/>
          </a:p>
        </p:txBody>
      </p:sp>
      <p:sp>
        <p:nvSpPr>
          <p:cNvPr id="4" name="TextBox 3"/>
          <p:cNvSpPr txBox="1"/>
          <p:nvPr/>
        </p:nvSpPr>
        <p:spPr>
          <a:xfrm>
            <a:off x="5457744" y="684875"/>
            <a:ext cx="2176445" cy="307777"/>
          </a:xfrm>
          <a:prstGeom prst="rect">
            <a:avLst/>
          </a:prstGeom>
          <a:noFill/>
        </p:spPr>
        <p:txBody>
          <a:bodyPr wrap="square" rtlCol="0">
            <a:spAutoFit/>
          </a:bodyPr>
          <a:lstStyle/>
          <a:p>
            <a:r>
              <a:rPr lang="en-US" sz="1400" b="1" dirty="0" smtClean="0"/>
              <a:t>Proposed Methodology</a:t>
            </a:r>
            <a:endParaRPr lang="en-US" sz="1400" b="1" dirty="0"/>
          </a:p>
        </p:txBody>
      </p:sp>
      <p:pic>
        <p:nvPicPr>
          <p:cNvPr id="8"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43116"/>
            <a:ext cx="4557535" cy="416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10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3" y="179143"/>
            <a:ext cx="9280531" cy="461665"/>
          </a:xfrm>
        </p:spPr>
        <p:txBody>
          <a:bodyPr/>
          <a:lstStyle/>
          <a:p>
            <a:r>
              <a:rPr lang="en-US" sz="2800" dirty="0" smtClean="0"/>
              <a:t>Posting </a:t>
            </a:r>
            <a:r>
              <a:rPr lang="en-US" sz="2800" dirty="0"/>
              <a:t>of AS Requirements</a:t>
            </a:r>
          </a:p>
        </p:txBody>
      </p:sp>
      <p:sp>
        <p:nvSpPr>
          <p:cNvPr id="7" name="Rectangle 3"/>
          <p:cNvSpPr txBox="1">
            <a:spLocks noChangeArrowheads="1"/>
          </p:cNvSpPr>
          <p:nvPr/>
        </p:nvSpPr>
        <p:spPr>
          <a:xfrm>
            <a:off x="457200" y="914400"/>
            <a:ext cx="8229600" cy="5105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lphaUcPeriod"/>
            </a:pPr>
            <a:r>
              <a:rPr lang="en-US" sz="2400" dirty="0" smtClean="0"/>
              <a:t>Responsive Reserve is already posted in December for the next year.</a:t>
            </a:r>
          </a:p>
          <a:p>
            <a:pPr marL="914400" lvl="1" indent="-457200">
              <a:buFont typeface="+mj-lt"/>
              <a:buAutoNum type="alphaUcPeriod"/>
            </a:pPr>
            <a:r>
              <a:rPr lang="en-US" sz="2400" dirty="0" smtClean="0"/>
              <a:t>Regulation for each month can be posted for the next year in December.</a:t>
            </a:r>
          </a:p>
          <a:p>
            <a:pPr marL="914400" lvl="1" indent="-457200">
              <a:buFont typeface="+mj-lt"/>
              <a:buAutoNum type="alphaUcPeriod"/>
            </a:pPr>
            <a:r>
              <a:rPr lang="en-US" sz="2400" dirty="0" smtClean="0"/>
              <a:t>NSRS </a:t>
            </a:r>
            <a:r>
              <a:rPr lang="en-US" sz="2400" dirty="0"/>
              <a:t>for each month </a:t>
            </a:r>
            <a:r>
              <a:rPr lang="en-US" sz="2400" dirty="0" smtClean="0"/>
              <a:t>can be posted </a:t>
            </a:r>
            <a:r>
              <a:rPr lang="en-US" sz="2400" dirty="0"/>
              <a:t>for the next year in December</a:t>
            </a:r>
            <a:r>
              <a:rPr lang="en-US" sz="2400" dirty="0" smtClean="0"/>
              <a:t>.</a:t>
            </a:r>
          </a:p>
        </p:txBody>
      </p:sp>
    </p:spTree>
    <p:extLst>
      <p:ext uri="{BB962C8B-B14F-4D97-AF65-F5344CB8AC3E}">
        <p14:creationId xmlns:p14="http://schemas.microsoft.com/office/powerpoint/2010/main" val="2037197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28600" y="1771650"/>
            <a:ext cx="8763000" cy="2514600"/>
          </a:xfrm>
        </p:spPr>
        <p:txBody>
          <a:bodyPr/>
          <a:lstStyle/>
          <a:p>
            <a:pPr marL="0" lvl="0" indent="0">
              <a:buNone/>
            </a:pPr>
            <a:endParaRPr lang="en-US" sz="6000" dirty="0" smtClean="0"/>
          </a:p>
          <a:p>
            <a:pPr marL="0" lvl="0" indent="0" algn="ctr">
              <a:buNone/>
            </a:pPr>
            <a:r>
              <a:rPr lang="en-US" sz="6000" i="1" dirty="0" smtClean="0"/>
              <a:t>Discussion</a:t>
            </a:r>
          </a:p>
        </p:txBody>
      </p:sp>
      <p:sp>
        <p:nvSpPr>
          <p:cNvPr id="7" name="Rectangle 3"/>
          <p:cNvSpPr txBox="1">
            <a:spLocks noChangeArrowheads="1"/>
          </p:cNvSpPr>
          <p:nvPr/>
        </p:nvSpPr>
        <p:spPr bwMode="auto">
          <a:xfrm>
            <a:off x="609600" y="1143000"/>
            <a:ext cx="87630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Tx/>
              <a:buNone/>
            </a:pPr>
            <a:endParaRPr lang="en-US" sz="3200" kern="0" dirty="0" smtClean="0"/>
          </a:p>
        </p:txBody>
      </p:sp>
    </p:spTree>
    <p:extLst>
      <p:ext uri="{BB962C8B-B14F-4D97-AF65-F5344CB8AC3E}">
        <p14:creationId xmlns:p14="http://schemas.microsoft.com/office/powerpoint/2010/main" val="1347200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480" y="5840200"/>
            <a:ext cx="12858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2800" dirty="0" smtClean="0"/>
              <a:t>NSRS Net Load Ramp – Up and Risk Factor</a:t>
            </a:r>
            <a:endParaRPr lang="en-US" sz="2800" dirty="0"/>
          </a:p>
        </p:txBody>
      </p:sp>
      <p:sp>
        <p:nvSpPr>
          <p:cNvPr id="2" name="TextBox 1"/>
          <p:cNvSpPr txBox="1"/>
          <p:nvPr/>
        </p:nvSpPr>
        <p:spPr>
          <a:xfrm>
            <a:off x="4822166" y="952500"/>
            <a:ext cx="4132065" cy="646331"/>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Net Load Ramp-Up is the increase in Net Load over an hour.  </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4251" y="665691"/>
            <a:ext cx="4160123" cy="288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4052" y="3467814"/>
            <a:ext cx="4160520" cy="288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908430" y="3867882"/>
            <a:ext cx="4045801" cy="1200329"/>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 Net Load Ramp–Up Risk Factor is calculated by normalizing hourly ramp-up values by seasonal peak value</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753158" y="3230792"/>
                <a:ext cx="4201073" cy="44223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a:rPr>
                        <m:t>𝑁𝑒𝑡</m:t>
                      </m:r>
                      <m:r>
                        <a:rPr lang="en-US" sz="1100" b="0" i="1" smtClean="0">
                          <a:latin typeface="Cambria Math"/>
                        </a:rPr>
                        <m:t> </m:t>
                      </m:r>
                      <m:r>
                        <a:rPr lang="en-US" sz="1100" b="0" i="1" smtClean="0">
                          <a:latin typeface="Cambria Math"/>
                        </a:rPr>
                        <m:t>𝐿𝑜𝑎𝑑</m:t>
                      </m:r>
                      <m:r>
                        <a:rPr lang="en-US" sz="1100" b="0" i="1" smtClean="0">
                          <a:latin typeface="Cambria Math"/>
                        </a:rPr>
                        <m:t> </m:t>
                      </m:r>
                      <m:r>
                        <a:rPr lang="en-US" sz="1100" b="0" i="1" smtClean="0">
                          <a:latin typeface="Cambria Math"/>
                        </a:rPr>
                        <m:t>𝑅𝑎𝑚𝑝</m:t>
                      </m:r>
                      <m:r>
                        <a:rPr lang="en-US" sz="1100" b="0" i="1" smtClean="0">
                          <a:latin typeface="Cambria Math"/>
                        </a:rPr>
                        <m:t>−</m:t>
                      </m:r>
                      <m:r>
                        <a:rPr lang="en-US" sz="1100" b="0" i="1" smtClean="0">
                          <a:latin typeface="Cambria Math"/>
                        </a:rPr>
                        <m:t>𝑈𝑝</m:t>
                      </m:r>
                      <m:r>
                        <a:rPr lang="en-US" sz="1100" b="0" i="1" smtClean="0">
                          <a:latin typeface="Cambria Math"/>
                        </a:rPr>
                        <m:t> </m:t>
                      </m:r>
                      <m:r>
                        <a:rPr lang="en-US" sz="1100" b="0" i="1" smtClean="0">
                          <a:latin typeface="Cambria Math"/>
                        </a:rPr>
                        <m:t>𝑅𝑖𝑠𝑘</m:t>
                      </m:r>
                      <m:r>
                        <a:rPr lang="en-US" sz="1100" b="0" i="1" smtClean="0">
                          <a:latin typeface="Cambria Math"/>
                        </a:rPr>
                        <m:t> </m:t>
                      </m:r>
                      <m:r>
                        <a:rPr lang="en-US" sz="1100" b="0" i="1" smtClean="0">
                          <a:latin typeface="Cambria Math"/>
                        </a:rPr>
                        <m:t>𝐹𝑎𝑐𝑡𝑜𝑟</m:t>
                      </m:r>
                      <m:r>
                        <a:rPr lang="en-US" sz="1100" b="0" i="1" smtClean="0">
                          <a:latin typeface="Cambria Math"/>
                        </a:rPr>
                        <m:t>= </m:t>
                      </m:r>
                      <m:f>
                        <m:fPr>
                          <m:ctrlPr>
                            <a:rPr lang="en-US" sz="1100" b="0" i="1" smtClean="0">
                              <a:latin typeface="Cambria Math"/>
                            </a:rPr>
                          </m:ctrlPr>
                        </m:fPr>
                        <m:num>
                          <m:r>
                            <a:rPr lang="en-US" sz="1100" b="0" i="1" smtClean="0">
                              <a:latin typeface="Cambria Math"/>
                            </a:rPr>
                            <m:t>𝑁𝑒𝑡</m:t>
                          </m:r>
                          <m:r>
                            <a:rPr lang="en-US" sz="1100" b="0" i="1" smtClean="0">
                              <a:latin typeface="Cambria Math"/>
                            </a:rPr>
                            <m:t> </m:t>
                          </m:r>
                          <m:r>
                            <a:rPr lang="en-US" sz="1100" b="0" i="1" smtClean="0">
                              <a:latin typeface="Cambria Math"/>
                            </a:rPr>
                            <m:t>𝐿𝑜𝑎𝑑</m:t>
                          </m:r>
                          <m:r>
                            <a:rPr lang="en-US" sz="1100" b="0" i="1" smtClean="0">
                              <a:latin typeface="Cambria Math"/>
                            </a:rPr>
                            <m:t> </m:t>
                          </m:r>
                          <m:r>
                            <a:rPr lang="en-US" sz="1100" b="0" i="1" smtClean="0">
                              <a:latin typeface="Cambria Math"/>
                            </a:rPr>
                            <m:t>𝑅𝑎𝑚𝑝</m:t>
                          </m:r>
                          <m:r>
                            <a:rPr lang="en-US" sz="1100" b="0" i="1" smtClean="0">
                              <a:latin typeface="Cambria Math"/>
                            </a:rPr>
                            <m:t>−</m:t>
                          </m:r>
                          <m:r>
                            <a:rPr lang="en-US" sz="1100" b="0" i="1" smtClean="0">
                              <a:latin typeface="Cambria Math"/>
                            </a:rPr>
                            <m:t>𝑈𝑝</m:t>
                          </m:r>
                        </m:num>
                        <m:den>
                          <m:r>
                            <a:rPr lang="en-US" sz="1100" b="0" i="1" smtClean="0">
                              <a:latin typeface="Cambria Math"/>
                            </a:rPr>
                            <m:t>𝑆𝑒𝑎𝑠𝑜𝑛𝑎𝑙</m:t>
                          </m:r>
                          <m:r>
                            <a:rPr lang="en-US" sz="1100" b="0" i="1" smtClean="0">
                              <a:latin typeface="Cambria Math"/>
                            </a:rPr>
                            <m:t> </m:t>
                          </m:r>
                          <m:r>
                            <a:rPr lang="en-US" sz="1100" b="0" i="1" smtClean="0">
                              <a:latin typeface="Cambria Math"/>
                            </a:rPr>
                            <m:t>𝑅𝑎𝑚𝑝</m:t>
                          </m:r>
                          <m:r>
                            <a:rPr lang="en-US" sz="1100" b="0" i="1" smtClean="0">
                              <a:latin typeface="Cambria Math"/>
                            </a:rPr>
                            <m:t>−</m:t>
                          </m:r>
                          <m:r>
                            <a:rPr lang="en-US" sz="1100" b="0" i="1" smtClean="0">
                              <a:latin typeface="Cambria Math"/>
                            </a:rPr>
                            <m:t>𝑈𝑝</m:t>
                          </m:r>
                          <m:r>
                            <a:rPr lang="en-US" sz="1100" b="0" i="1" smtClean="0">
                              <a:latin typeface="Cambria Math"/>
                            </a:rPr>
                            <m:t> </m:t>
                          </m:r>
                          <m:r>
                            <a:rPr lang="en-US" sz="1100" b="0" i="1" smtClean="0">
                              <a:latin typeface="Cambria Math"/>
                            </a:rPr>
                            <m:t>𝑃𝑒𝑎𝑘</m:t>
                          </m:r>
                        </m:den>
                      </m:f>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4753158" y="3230792"/>
                <a:ext cx="4201073" cy="442237"/>
              </a:xfrm>
              <a:prstGeom prst="rect">
                <a:avLst/>
              </a:prstGeom>
              <a:blipFill rotWithShape="1">
                <a:blip r:embed="rId5"/>
                <a:stretch>
                  <a:fillRect/>
                </a:stretch>
              </a:blipFill>
            </p:spPr>
            <p:txBody>
              <a:bodyPr/>
              <a:lstStyle/>
              <a:p>
                <a:r>
                  <a:rPr lang="en-US">
                    <a:noFill/>
                  </a:rPr>
                  <a:t> </a:t>
                </a:r>
              </a:p>
            </p:txBody>
          </p:sp>
        </mc:Fallback>
      </mc:AlternateContent>
      <p:sp>
        <p:nvSpPr>
          <p:cNvPr id="9" name="TextBox 8"/>
          <p:cNvSpPr txBox="1"/>
          <p:nvPr/>
        </p:nvSpPr>
        <p:spPr>
          <a:xfrm>
            <a:off x="4984373" y="5218524"/>
            <a:ext cx="3969857" cy="923330"/>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 Net Load Ramp-Up Risk Factor is averaged over 4 hour blocks.</a:t>
            </a:r>
            <a:endParaRPr lang="en-US" dirty="0"/>
          </a:p>
        </p:txBody>
      </p:sp>
    </p:spTree>
    <p:extLst>
      <p:ext uri="{BB962C8B-B14F-4D97-AF65-F5344CB8AC3E}">
        <p14:creationId xmlns:p14="http://schemas.microsoft.com/office/powerpoint/2010/main" val="1594571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480" y="5840200"/>
            <a:ext cx="12858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79663" y="179143"/>
            <a:ext cx="9280531" cy="461665"/>
          </a:xfrm>
        </p:spPr>
        <p:txBody>
          <a:bodyPr/>
          <a:lstStyle/>
          <a:p>
            <a:r>
              <a:rPr lang="en-US" sz="2800" dirty="0" smtClean="0"/>
              <a:t>How is Risk Factor Used</a:t>
            </a:r>
            <a:endParaRPr lang="en-US" sz="2800" dirty="0"/>
          </a:p>
        </p:txBody>
      </p:sp>
      <p:graphicFrame>
        <p:nvGraphicFramePr>
          <p:cNvPr id="8" name="Chart 7"/>
          <p:cNvGraphicFramePr>
            <a:graphicFrameLocks/>
          </p:cNvGraphicFramePr>
          <p:nvPr>
            <p:extLst>
              <p:ext uri="{D42A27DB-BD31-4B8C-83A1-F6EECF244321}">
                <p14:modId xmlns:p14="http://schemas.microsoft.com/office/powerpoint/2010/main" val="219880486"/>
              </p:ext>
            </p:extLst>
          </p:nvPr>
        </p:nvGraphicFramePr>
        <p:xfrm>
          <a:off x="4536831" y="733263"/>
          <a:ext cx="4136758" cy="255113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452366" y="3803410"/>
            <a:ext cx="3775587"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buFont typeface="Arial" panose="020B0604020202020204" pitchFamily="34" charset="0"/>
              <a:buChar char="•"/>
            </a:pPr>
            <a:r>
              <a:rPr lang="en-US" sz="1600" dirty="0" smtClean="0">
                <a:solidFill>
                  <a:prstClr val="black"/>
                </a:solidFill>
              </a:rPr>
              <a:t>Higher Risk Factor corresponds to a higher Percentile value for the Net Load Forecast Error.</a:t>
            </a:r>
            <a:endParaRPr lang="en-US" sz="1600" dirty="0">
              <a:solidFill>
                <a:prstClr val="black"/>
              </a:solidFill>
            </a:endParaRPr>
          </a:p>
        </p:txBody>
      </p:sp>
      <p:sp>
        <p:nvSpPr>
          <p:cNvPr id="2" name="Up Arrow 1"/>
          <p:cNvSpPr/>
          <p:nvPr/>
        </p:nvSpPr>
        <p:spPr>
          <a:xfrm>
            <a:off x="6650782" y="3133594"/>
            <a:ext cx="266700" cy="30160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Up Arrow 11"/>
          <p:cNvSpPr/>
          <p:nvPr/>
        </p:nvSpPr>
        <p:spPr>
          <a:xfrm rot="16200000">
            <a:off x="4364295" y="1756877"/>
            <a:ext cx="266700" cy="30160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4"/>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64104" y="3427940"/>
            <a:ext cx="4215384"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9177" y="612480"/>
            <a:ext cx="4217653" cy="310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51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914400" lvl="1" indent="-457200">
              <a:buFont typeface="+mj-lt"/>
              <a:buAutoNum type="arabicPeriod"/>
            </a:pPr>
            <a:r>
              <a:rPr lang="en-US" sz="2400" dirty="0"/>
              <a:t>Schedule </a:t>
            </a:r>
          </a:p>
          <a:p>
            <a:pPr marL="914400" lvl="1" indent="-457200">
              <a:buFont typeface="+mj-lt"/>
              <a:buAutoNum type="arabicPeriod"/>
            </a:pPr>
            <a:r>
              <a:rPr lang="en-US" sz="2400" dirty="0"/>
              <a:t>Proposed changes to Regulation Service</a:t>
            </a:r>
            <a:r>
              <a:rPr lang="en-US" sz="2200" dirty="0"/>
              <a:t> </a:t>
            </a:r>
          </a:p>
          <a:p>
            <a:pPr marL="914400" lvl="1" indent="-457200">
              <a:buFont typeface="+mj-lt"/>
              <a:buAutoNum type="arabicPeriod"/>
            </a:pPr>
            <a:r>
              <a:rPr lang="en-US" sz="2400" dirty="0"/>
              <a:t>Proposed changes to Non-Spin Reserve Service (NSRS)</a:t>
            </a:r>
          </a:p>
          <a:p>
            <a:pPr marL="914400" lvl="1" indent="-457200">
              <a:buFont typeface="+mj-lt"/>
              <a:buAutoNum type="arabicPeriod"/>
            </a:pPr>
            <a:r>
              <a:rPr lang="en-US" sz="2400" dirty="0"/>
              <a:t>Postings of AS Requirements</a:t>
            </a:r>
          </a:p>
          <a:p>
            <a:endParaRPr lang="en-US" sz="2000" b="1" dirty="0"/>
          </a:p>
        </p:txBody>
      </p:sp>
      <p:sp>
        <p:nvSpPr>
          <p:cNvPr id="9" name="Title 8"/>
          <p:cNvSpPr>
            <a:spLocks noGrp="1"/>
          </p:cNvSpPr>
          <p:nvPr>
            <p:ph type="title"/>
          </p:nvPr>
        </p:nvSpPr>
        <p:spPr/>
        <p:txBody>
          <a:bodyPr/>
          <a:lstStyle/>
          <a:p>
            <a:r>
              <a:rPr lang="en-US" sz="2800" dirty="0"/>
              <a:t>Items for discussion</a:t>
            </a:r>
          </a:p>
        </p:txBody>
      </p:sp>
    </p:spTree>
    <p:extLst>
      <p:ext uri="{BB962C8B-B14F-4D97-AF65-F5344CB8AC3E}">
        <p14:creationId xmlns:p14="http://schemas.microsoft.com/office/powerpoint/2010/main" val="3191636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smtClean="0"/>
              <a:t>Schedule for discussion with Stakeholders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527792256"/>
              </p:ext>
            </p:extLst>
          </p:nvPr>
        </p:nvGraphicFramePr>
        <p:xfrm>
          <a:off x="1006996" y="879677"/>
          <a:ext cx="7527403" cy="4405613"/>
        </p:xfrm>
        <a:graphic>
          <a:graphicData uri="http://schemas.openxmlformats.org/drawingml/2006/table">
            <a:tbl>
              <a:tblPr firstRow="1" firstCol="1" bandRow="1">
                <a:tableStyleId>{5C22544A-7EE6-4342-B048-85BDC9FD1C3A}</a:tableStyleId>
              </a:tblPr>
              <a:tblGrid>
                <a:gridCol w="2942530"/>
                <a:gridCol w="4584873"/>
              </a:tblGrid>
              <a:tr h="704898">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4-Sept</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QMWG</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17-Sept</a:t>
                      </a:r>
                      <a:endParaRPr lang="en-US" sz="2400" b="1" strike="sngStrike"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OWG</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7-Oct</a:t>
                      </a:r>
                      <a:endParaRPr lang="en-US" sz="2400" b="1" strike="sngStrike"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WMS</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8-Oct</a:t>
                      </a:r>
                      <a:endParaRPr lang="en-US" sz="2400" b="1" strike="sngStrike"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ROS</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29-Oct</a:t>
                      </a:r>
                      <a:endParaRPr lang="en-US" sz="2400" b="1" strike="sngStrike"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TAC</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08-Dec</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BOD</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bl>
          </a:graphicData>
        </a:graphic>
      </p:graphicFrame>
    </p:spTree>
    <p:extLst>
      <p:ext uri="{BB962C8B-B14F-4D97-AF65-F5344CB8AC3E}">
        <p14:creationId xmlns:p14="http://schemas.microsoft.com/office/powerpoint/2010/main" val="3303818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Regulation Performance-CPS1 Score</a:t>
            </a:r>
            <a:endParaRPr lang="en-US" sz="2800" dirty="0"/>
          </a:p>
        </p:txBody>
      </p:sp>
      <p:sp>
        <p:nvSpPr>
          <p:cNvPr id="3" name="Content Placeholder 2"/>
          <p:cNvSpPr>
            <a:spLocks noGrp="1"/>
          </p:cNvSpPr>
          <p:nvPr>
            <p:ph idx="1"/>
          </p:nvPr>
        </p:nvSpPr>
        <p:spPr>
          <a:xfrm>
            <a:off x="381000" y="838200"/>
            <a:ext cx="8229600" cy="685800"/>
          </a:xfrm>
        </p:spPr>
        <p:txBody>
          <a:bodyPr>
            <a:normAutofit fontScale="70000" lnSpcReduction="20000"/>
          </a:bodyPr>
          <a:lstStyle/>
          <a:p>
            <a:pPr marL="0" indent="0">
              <a:buNone/>
            </a:pPr>
            <a:r>
              <a:rPr lang="en-US" i="1" dirty="0" smtClean="0"/>
              <a:t>ERCOT has to maintain rolling 12 months average CPS1 Score above 100</a:t>
            </a:r>
            <a:r>
              <a:rPr lang="en-US" i="1" dirty="0"/>
              <a:t>% Per </a:t>
            </a:r>
            <a:r>
              <a:rPr lang="en-US" i="1" dirty="0" smtClean="0"/>
              <a:t>NERC </a:t>
            </a:r>
            <a:r>
              <a:rPr lang="en-US" i="1" dirty="0"/>
              <a:t>standard BAL-001-1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30615"/>
            <a:ext cx="7848600" cy="405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340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28" y="0"/>
            <a:ext cx="8459536" cy="653143"/>
          </a:xfrm>
        </p:spPr>
        <p:txBody>
          <a:bodyPr/>
          <a:lstStyle/>
          <a:p>
            <a:r>
              <a:rPr lang="en-US" sz="2800" dirty="0" smtClean="0"/>
              <a:t>Drivers for changes to Regulation Requirements</a:t>
            </a:r>
            <a:endParaRPr lang="en-US" sz="2800" dirty="0"/>
          </a:p>
        </p:txBody>
      </p:sp>
      <p:sp>
        <p:nvSpPr>
          <p:cNvPr id="3" name="Content Placeholder 2"/>
          <p:cNvSpPr>
            <a:spLocks noGrp="1"/>
          </p:cNvSpPr>
          <p:nvPr>
            <p:ph idx="1"/>
          </p:nvPr>
        </p:nvSpPr>
        <p:spPr>
          <a:xfrm>
            <a:off x="379664" y="653143"/>
            <a:ext cx="8229600" cy="5292045"/>
          </a:xfrm>
        </p:spPr>
        <p:txBody>
          <a:bodyPr/>
          <a:lstStyle/>
          <a:p>
            <a:pPr marL="457200" indent="-457200" algn="just">
              <a:buFont typeface="+mj-lt"/>
              <a:buAutoNum type="arabicPeriod"/>
            </a:pPr>
            <a:r>
              <a:rPr lang="en-US" sz="2400" b="0" dirty="0"/>
              <a:t>CPS1 is significantly higher than </a:t>
            </a:r>
            <a:r>
              <a:rPr lang="en-US" sz="2400" b="0" dirty="0" smtClean="0"/>
              <a:t>required and on an increasing trend.</a:t>
            </a:r>
            <a:endParaRPr lang="en-US" sz="2400" b="0" dirty="0"/>
          </a:p>
          <a:p>
            <a:pPr marL="457200" indent="-457200" algn="just">
              <a:buFont typeface="+mj-lt"/>
              <a:buAutoNum type="arabicPeriod"/>
            </a:pPr>
            <a:r>
              <a:rPr lang="en-US" sz="2400" b="0" dirty="0" smtClean="0"/>
              <a:t>By using last 30 days, transition </a:t>
            </a:r>
            <a:r>
              <a:rPr lang="en-US" sz="2400" b="0" dirty="0"/>
              <a:t>months tend to drive </a:t>
            </a:r>
            <a:r>
              <a:rPr lang="en-US" sz="2400" b="0" dirty="0" smtClean="0"/>
              <a:t>requirements for the following month. (</a:t>
            </a:r>
            <a:r>
              <a:rPr lang="en-US" sz="2400" b="0" dirty="0"/>
              <a:t>e.g</a:t>
            </a:r>
            <a:r>
              <a:rPr lang="en-US" sz="2400" b="0" dirty="0" smtClean="0"/>
              <a:t>. April is used to set quantity for June)</a:t>
            </a:r>
            <a:endParaRPr lang="en-US" sz="2400" b="0" dirty="0"/>
          </a:p>
          <a:p>
            <a:pPr marL="457200" indent="-457200" algn="just">
              <a:buFont typeface="+mj-lt"/>
              <a:buAutoNum type="arabicPeriod"/>
            </a:pPr>
            <a:r>
              <a:rPr lang="en-US" sz="2400" b="0" dirty="0" smtClean="0"/>
              <a:t>Extreme events tend to drive over-procurement for a particular hour in subsequent months, even though the event is unlikely to repeat. </a:t>
            </a:r>
          </a:p>
          <a:p>
            <a:pPr marL="457200" indent="-457200" algn="just">
              <a:buFont typeface="+mj-lt"/>
              <a:buAutoNum type="arabicPeriod"/>
            </a:pPr>
            <a:r>
              <a:rPr lang="en-US" sz="2400" b="0" dirty="0"/>
              <a:t>S</a:t>
            </a:r>
            <a:r>
              <a:rPr lang="en-US" sz="2400" b="0" dirty="0" smtClean="0"/>
              <a:t>ignificant changes in  regulation requirements from one hour to the next which may not be necessary.</a:t>
            </a:r>
            <a:endParaRPr lang="en-US" sz="2400" b="0" dirty="0"/>
          </a:p>
        </p:txBody>
      </p:sp>
    </p:spTree>
    <p:extLst>
      <p:ext uri="{BB962C8B-B14F-4D97-AF65-F5344CB8AC3E}">
        <p14:creationId xmlns:p14="http://schemas.microsoft.com/office/powerpoint/2010/main" val="893859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smtClean="0"/>
              <a:t>Possible Changes to Regulation Service</a:t>
            </a:r>
            <a:endParaRPr lang="en-US" sz="2800" dirty="0"/>
          </a:p>
        </p:txBody>
      </p:sp>
      <p:sp>
        <p:nvSpPr>
          <p:cNvPr id="29699" name="Rectangle 3"/>
          <p:cNvSpPr>
            <a:spLocks noGrp="1" noChangeArrowheads="1"/>
          </p:cNvSpPr>
          <p:nvPr>
            <p:ph type="body" idx="1"/>
          </p:nvPr>
        </p:nvSpPr>
        <p:spPr>
          <a:xfrm>
            <a:off x="457200" y="914400"/>
            <a:ext cx="8229600" cy="4648200"/>
          </a:xfrm>
        </p:spPr>
        <p:txBody>
          <a:bodyPr>
            <a:normAutofit lnSpcReduction="10000"/>
          </a:bodyPr>
          <a:lstStyle/>
          <a:p>
            <a:pPr marL="914400" lvl="1" indent="-457200">
              <a:buFont typeface="+mj-lt"/>
              <a:buAutoNum type="alphaUcPeriod"/>
            </a:pPr>
            <a:r>
              <a:rPr lang="en-US" sz="2400" dirty="0" smtClean="0"/>
              <a:t>Remove last 30 days approach from Regulation Analysis  which is used currently and </a:t>
            </a:r>
            <a:r>
              <a:rPr lang="en-US" sz="2400" u="sng" dirty="0" smtClean="0"/>
              <a:t>instead</a:t>
            </a:r>
            <a:r>
              <a:rPr lang="en-US" sz="2400" dirty="0" smtClean="0"/>
              <a:t> use the Regulation data using previous two years same month. (e.g. April 2014 and April 2015 to calculate April 2016 requirements)</a:t>
            </a:r>
            <a:endParaRPr lang="en-US" sz="2400" dirty="0"/>
          </a:p>
          <a:p>
            <a:pPr marL="914400" lvl="1" indent="-457200">
              <a:buFont typeface="+mj-lt"/>
              <a:buAutoNum type="alphaUcPeriod"/>
            </a:pPr>
            <a:r>
              <a:rPr lang="en-US" sz="2400" dirty="0"/>
              <a:t>Use five minute </a:t>
            </a:r>
            <a:r>
              <a:rPr lang="en-US" sz="2400" dirty="0" smtClean="0"/>
              <a:t>average instead </a:t>
            </a:r>
            <a:r>
              <a:rPr lang="en-US" sz="2400" dirty="0"/>
              <a:t>of one minute average regulation deployment for exhaustion </a:t>
            </a:r>
            <a:r>
              <a:rPr lang="en-US" sz="2400" dirty="0" smtClean="0"/>
              <a:t>ratio.</a:t>
            </a:r>
            <a:endParaRPr lang="en-US" sz="2400" dirty="0"/>
          </a:p>
          <a:p>
            <a:pPr marL="914400" lvl="1" indent="-457200">
              <a:buFont typeface="+mj-lt"/>
              <a:buAutoNum type="alphaUcPeriod"/>
            </a:pPr>
            <a:r>
              <a:rPr lang="en-US" sz="2400" dirty="0" smtClean="0"/>
              <a:t>Use 95th  percentile of 5 minute net-load/deployments instead of 98.8th percentile.</a:t>
            </a:r>
          </a:p>
          <a:p>
            <a:pPr marL="914400" lvl="1" indent="-457200">
              <a:buFont typeface="+mj-lt"/>
              <a:buAutoNum type="alphaUcPeriod"/>
            </a:pPr>
            <a:r>
              <a:rPr lang="en-US" sz="2400" i="1" u="sng" dirty="0" smtClean="0"/>
              <a:t>Increase CPS1 trigger to CPS1 Score of 140% instead of 100% </a:t>
            </a:r>
          </a:p>
          <a:p>
            <a:pPr marL="914400" lvl="1" indent="-457200">
              <a:buFont typeface="+mj-lt"/>
              <a:buAutoNum type="alphaUcPeriod"/>
            </a:pPr>
            <a:r>
              <a:rPr lang="en-US" sz="2400" i="1" u="sng" dirty="0" smtClean="0"/>
              <a:t>Update the GE Tables </a:t>
            </a:r>
            <a:endParaRPr lang="en-US" sz="2400" i="1" u="sng" dirty="0"/>
          </a:p>
          <a:p>
            <a:endParaRPr lang="en-US" sz="2400" dirty="0"/>
          </a:p>
          <a:p>
            <a:pPr marL="0" indent="0">
              <a:buNone/>
            </a:pPr>
            <a:endParaRPr lang="en-US" sz="2400" strike="sngStrike" dirty="0" smtClean="0">
              <a:solidFill>
                <a:srgbClr val="FF0000"/>
              </a:solidFill>
            </a:endParaRPr>
          </a:p>
          <a:p>
            <a:pPr lvl="1"/>
            <a:endParaRPr lang="en-US" sz="2400" dirty="0"/>
          </a:p>
        </p:txBody>
      </p:sp>
    </p:spTree>
    <p:extLst>
      <p:ext uri="{BB962C8B-B14F-4D97-AF65-F5344CB8AC3E}">
        <p14:creationId xmlns:p14="http://schemas.microsoft.com/office/powerpoint/2010/main" val="1704655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Reg-Up Requirement for Jan. 2015</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2634457661"/>
              </p:ext>
            </p:extLst>
          </p:nvPr>
        </p:nvGraphicFramePr>
        <p:xfrm>
          <a:off x="2826327" y="5371605"/>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277303435"/>
              </p:ext>
            </p:extLst>
          </p:nvPr>
        </p:nvGraphicFramePr>
        <p:xfrm>
          <a:off x="249381" y="747155"/>
          <a:ext cx="8728363" cy="4624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0410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Reg-Up Requirement for </a:t>
            </a:r>
            <a:r>
              <a:rPr lang="en-US" sz="2800" dirty="0" smtClean="0"/>
              <a:t>Apr. 2015</a:t>
            </a:r>
            <a:endParaRPr lang="en-US" sz="2800" dirty="0"/>
          </a:p>
        </p:txBody>
      </p:sp>
      <p:graphicFrame>
        <p:nvGraphicFramePr>
          <p:cNvPr id="8" name="Chart 7"/>
          <p:cNvGraphicFramePr>
            <a:graphicFrameLocks/>
          </p:cNvGraphicFramePr>
          <p:nvPr>
            <p:extLst>
              <p:ext uri="{D42A27DB-BD31-4B8C-83A1-F6EECF244321}">
                <p14:modId xmlns:p14="http://schemas.microsoft.com/office/powerpoint/2010/main" val="1896342846"/>
              </p:ext>
            </p:extLst>
          </p:nvPr>
        </p:nvGraphicFramePr>
        <p:xfrm>
          <a:off x="166255" y="739238"/>
          <a:ext cx="8749145" cy="4533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71120166"/>
              </p:ext>
            </p:extLst>
          </p:nvPr>
        </p:nvGraphicFramePr>
        <p:xfrm>
          <a:off x="2826327" y="5371605"/>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442581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Reg-Up Requirement for </a:t>
            </a:r>
            <a:r>
              <a:rPr lang="en-US" sz="2800" dirty="0" smtClean="0"/>
              <a:t>June 2015</a:t>
            </a:r>
            <a:endParaRPr lang="en-US" sz="2800" dirty="0"/>
          </a:p>
        </p:txBody>
      </p:sp>
      <p:graphicFrame>
        <p:nvGraphicFramePr>
          <p:cNvPr id="7" name="Chart 6"/>
          <p:cNvGraphicFramePr>
            <a:graphicFrameLocks/>
          </p:cNvGraphicFramePr>
          <p:nvPr>
            <p:extLst>
              <p:ext uri="{D42A27DB-BD31-4B8C-83A1-F6EECF244321}">
                <p14:modId xmlns:p14="http://schemas.microsoft.com/office/powerpoint/2010/main" val="576212221"/>
              </p:ext>
            </p:extLst>
          </p:nvPr>
        </p:nvGraphicFramePr>
        <p:xfrm>
          <a:off x="201881" y="698018"/>
          <a:ext cx="8775863" cy="4387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68623153"/>
              </p:ext>
            </p:extLst>
          </p:nvPr>
        </p:nvGraphicFramePr>
        <p:xfrm>
          <a:off x="2826327" y="5085855"/>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2576713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ERCOTTemplate2">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Public</Information_x0020_Classifica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c34af464-7aa1-4edd-9be4-83dffc1cb926"/>
  </ds:schemaRefs>
</ds:datastoreItem>
</file>

<file path=customXml/itemProps3.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ERCOTTemplate2</Template>
  <TotalTime>103</TotalTime>
  <Words>906</Words>
  <Application>Microsoft Office PowerPoint</Application>
  <PresentationFormat>On-screen Show (4:3)</PresentationFormat>
  <Paragraphs>149</Paragraphs>
  <Slides>19</Slides>
  <Notes>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ERCOTTemplate2</vt:lpstr>
      <vt:lpstr>Custom Design</vt:lpstr>
      <vt:lpstr>PowerPoint Presentation</vt:lpstr>
      <vt:lpstr>Items for discussion</vt:lpstr>
      <vt:lpstr>Schedule for discussion with Stakeholders</vt:lpstr>
      <vt:lpstr>Regulation Performance-CPS1 Score</vt:lpstr>
      <vt:lpstr>Drivers for changes to Regulation Requirements</vt:lpstr>
      <vt:lpstr>Possible Changes to Regulation Service</vt:lpstr>
      <vt:lpstr>Reg-Up Requirement for Jan. 2015</vt:lpstr>
      <vt:lpstr>Reg-Up Requirement for Apr. 2015</vt:lpstr>
      <vt:lpstr>Reg-Up Requirement for June 2015</vt:lpstr>
      <vt:lpstr>Proposed Regulation-Up Requirement</vt:lpstr>
      <vt:lpstr>Proposed Regulation-Down Requirement</vt:lpstr>
      <vt:lpstr>Drivers for NSRS Changes</vt:lpstr>
      <vt:lpstr>Suggested Changes to Non-Spin Service</vt:lpstr>
      <vt:lpstr>Possible Changes to Non-Spin Reserve Service(NSRS)</vt:lpstr>
      <vt:lpstr>Comparison NSRS Procurement change</vt:lpstr>
      <vt:lpstr>Posting of AS Requirements</vt:lpstr>
      <vt:lpstr>PowerPoint Presentation</vt:lpstr>
      <vt:lpstr>NSRS Net Load Ramp – Up and Risk Factor</vt:lpstr>
      <vt:lpstr>How is Risk Factor Used</vt:lpstr>
    </vt:vector>
  </TitlesOfParts>
  <Company>The Electric Reliability Council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Blevins</dc:creator>
  <cp:lastModifiedBy>Sandip</cp:lastModifiedBy>
  <cp:revision>12</cp:revision>
  <cp:lastPrinted>2013-01-30T23:16:36Z</cp:lastPrinted>
  <dcterms:created xsi:type="dcterms:W3CDTF">2015-09-03T20:22:15Z</dcterms:created>
  <dcterms:modified xsi:type="dcterms:W3CDTF">2015-09-15T21:01:09Z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