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0" d="100"/>
          <a:sy n="120" d="100"/>
        </p:scale>
        <p:origin x="-127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1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06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539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19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508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9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2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0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2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6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48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3DAF7-F3CC-4944-A054-978D2109C666}" type="datetimeFigureOut">
              <a:rPr lang="en-US" smtClean="0"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EB8CE-C1FF-5149-A352-D3A880E09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94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Load Participation in Real-Time Market:  </a:t>
            </a:r>
            <a:r>
              <a:rPr lang="en-US" dirty="0" smtClean="0"/>
              <a:t>LMP Minus 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79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TAC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 smtClean="0"/>
              <a:t>Should the PUC be brought into the deliberations on Loads in SCED?  If so, when and how?</a:t>
            </a:r>
          </a:p>
          <a:p>
            <a:r>
              <a:rPr lang="en-US" sz="4000" dirty="0" smtClean="0"/>
              <a:t>DSWG </a:t>
            </a:r>
            <a:r>
              <a:rPr lang="en-US" sz="4000" dirty="0" smtClean="0"/>
              <a:t>recommendation is consistent with the LMP-G concept </a:t>
            </a:r>
            <a:r>
              <a:rPr lang="en-US" sz="4000" dirty="0" smtClean="0"/>
              <a:t>discussed at </a:t>
            </a:r>
            <a:r>
              <a:rPr lang="en-US" sz="4000" dirty="0" smtClean="0"/>
              <a:t>2011 TAC meeting, but different in implementation approach.  </a:t>
            </a:r>
            <a:r>
              <a:rPr lang="en-US" sz="4000" dirty="0" smtClean="0"/>
              <a:t>Is </a:t>
            </a:r>
            <a:r>
              <a:rPr lang="en-US" sz="4000" dirty="0" smtClean="0"/>
              <a:t>TAC OK with the approach outlined in this presentation?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220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Efforts to Allow More Load  Participation in Energy Market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State law calls for ERCOT to permit demand response to participate in markets</a:t>
            </a:r>
          </a:p>
          <a:p>
            <a:r>
              <a:rPr lang="en-US" dirty="0" smtClean="0"/>
              <a:t>Significant potential resource in residential and commercial air conditioning load</a:t>
            </a:r>
          </a:p>
          <a:p>
            <a:r>
              <a:rPr lang="en-US" dirty="0" smtClean="0"/>
              <a:t>REP and third-party demand response providers have sought broader opportunities</a:t>
            </a:r>
          </a:p>
          <a:p>
            <a:pPr lvl="1"/>
            <a:r>
              <a:rPr lang="en-US" dirty="0" smtClean="0"/>
              <a:t>Third-party DR providers could bring focus and expertise, could invest in DR equipment at customers’ premises</a:t>
            </a:r>
          </a:p>
        </p:txBody>
      </p:sp>
    </p:spTree>
    <p:extLst>
      <p:ext uri="{BB962C8B-B14F-4D97-AF65-F5344CB8AC3E}">
        <p14:creationId xmlns:p14="http://schemas.microsoft.com/office/powerpoint/2010/main" val="1440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 Deliberations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TAC </a:t>
            </a:r>
            <a:r>
              <a:rPr lang="en-US" dirty="0" smtClean="0"/>
              <a:t>in 2011 voted </a:t>
            </a:r>
            <a:r>
              <a:rPr lang="en-US" dirty="0" smtClean="0"/>
              <a:t>to endorse “LMP-G” rather than “Full LMP” as settlement </a:t>
            </a:r>
            <a:r>
              <a:rPr lang="en-US" dirty="0" smtClean="0"/>
              <a:t>mechanism</a:t>
            </a:r>
          </a:p>
          <a:p>
            <a:pPr lvl="1"/>
            <a:r>
              <a:rPr lang="en-US" dirty="0" smtClean="0"/>
              <a:t>TAC </a:t>
            </a:r>
            <a:r>
              <a:rPr lang="en-US" dirty="0" smtClean="0"/>
              <a:t>decision based on a conceptual discussion, rather than detailed examination of LMP-G</a:t>
            </a:r>
          </a:p>
          <a:p>
            <a:r>
              <a:rPr lang="en-US" dirty="0" smtClean="0"/>
              <a:t>Presentation to TAC emphasized avoiding double payment:  LMP to DR provider </a:t>
            </a:r>
            <a:r>
              <a:rPr lang="en-US" u="sng" dirty="0" smtClean="0"/>
              <a:t>plus</a:t>
            </a:r>
            <a:r>
              <a:rPr lang="en-US" dirty="0" smtClean="0"/>
              <a:t> customer’s avoided cost of energy</a:t>
            </a:r>
          </a:p>
          <a:p>
            <a:r>
              <a:rPr lang="en-US" dirty="0" smtClean="0"/>
              <a:t>TAC endorsed “volumetric” LMP-VG, in which </a:t>
            </a:r>
            <a:r>
              <a:rPr lang="en-US" dirty="0" smtClean="0"/>
              <a:t>energy </a:t>
            </a:r>
            <a:r>
              <a:rPr lang="en-US" dirty="0" smtClean="0"/>
              <a:t>curtailed would be added back to the </a:t>
            </a:r>
            <a:r>
              <a:rPr lang="en-US" dirty="0" smtClean="0"/>
              <a:t>LSE’s settlement at the individual customer (ESI ID) level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00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Stakeholder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593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DSWG’s Loads in SCED subgroup has worked on details of how LMP-G could be implemented</a:t>
            </a:r>
          </a:p>
          <a:p>
            <a:r>
              <a:rPr lang="en-US" dirty="0" smtClean="0"/>
              <a:t>Volumetric LMP-G is not workable for residential and small commercial, because ERCOT believes it cannot estimate load reductions for individual residential and small commercial sites with sufficient accuracy</a:t>
            </a:r>
          </a:p>
          <a:p>
            <a:r>
              <a:rPr lang="en-US" dirty="0" smtClean="0"/>
              <a:t>New approach, LMP-Proxy $</a:t>
            </a:r>
            <a:r>
              <a:rPr lang="en-US" dirty="0" smtClean="0"/>
              <a:t>G, </a:t>
            </a:r>
            <a:r>
              <a:rPr lang="en-US" dirty="0" smtClean="0"/>
              <a:t>can work for </a:t>
            </a:r>
            <a:r>
              <a:rPr lang="en-US" dirty="0" smtClean="0"/>
              <a:t>customers or aggregations of customers in </a:t>
            </a:r>
            <a:r>
              <a:rPr lang="en-US" dirty="0" smtClean="0"/>
              <a:t>all classes if </a:t>
            </a:r>
            <a:r>
              <a:rPr lang="en-US" dirty="0" smtClean="0"/>
              <a:t>capable of being accurately </a:t>
            </a:r>
            <a:r>
              <a:rPr lang="en-US" dirty="0" err="1" smtClean="0"/>
              <a:t>baselined</a:t>
            </a:r>
            <a:r>
              <a:rPr lang="en-US" dirty="0" smtClean="0"/>
              <a:t> by ERCOT</a:t>
            </a:r>
            <a:endParaRPr lang="en-US" dirty="0" smtClean="0"/>
          </a:p>
          <a:p>
            <a:r>
              <a:rPr lang="en-US" dirty="0" smtClean="0"/>
              <a:t>This approach has broad support in DSWG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33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" y="32173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LMP-Proxy $G Settlement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LMP-G </a:t>
            </a:r>
            <a:r>
              <a:rPr lang="en-US" dirty="0" smtClean="0"/>
              <a:t>would be implemented </a:t>
            </a:r>
            <a:r>
              <a:rPr lang="en-US" dirty="0"/>
              <a:t>at the wholesale market </a:t>
            </a:r>
            <a:r>
              <a:rPr lang="en-US" dirty="0" smtClean="0"/>
              <a:t>(QSE settlement) level </a:t>
            </a:r>
            <a:endParaRPr lang="en-US" dirty="0" smtClean="0"/>
          </a:p>
          <a:p>
            <a:pPr lvl="1"/>
            <a:r>
              <a:rPr lang="en-US" dirty="0" smtClean="0"/>
              <a:t>ERCOT would pay DR QSEs for </a:t>
            </a:r>
            <a:r>
              <a:rPr lang="en-US" dirty="0" smtClean="0"/>
              <a:t>load </a:t>
            </a:r>
            <a:r>
              <a:rPr lang="en-US" dirty="0" smtClean="0"/>
              <a:t>reduction at LMP-Proxy $G</a:t>
            </a:r>
          </a:p>
          <a:p>
            <a:pPr lvl="1"/>
            <a:r>
              <a:rPr lang="en-US" dirty="0" smtClean="0"/>
              <a:t>ERCOT </a:t>
            </a:r>
            <a:r>
              <a:rPr lang="en-US" dirty="0" smtClean="0"/>
              <a:t>would add each </a:t>
            </a:r>
            <a:r>
              <a:rPr lang="en-US" dirty="0"/>
              <a:t>LSE’s </a:t>
            </a:r>
            <a:r>
              <a:rPr lang="en-US" dirty="0" smtClean="0"/>
              <a:t>portfolio-level </a:t>
            </a:r>
            <a:r>
              <a:rPr lang="en-US" dirty="0" smtClean="0"/>
              <a:t>load reduction to the LSE’s settlement</a:t>
            </a:r>
          </a:p>
          <a:p>
            <a:pPr lvl="1"/>
            <a:r>
              <a:rPr lang="en-US" dirty="0" smtClean="0"/>
              <a:t>ERCOT would credit LSE at Proxy </a:t>
            </a:r>
            <a:r>
              <a:rPr lang="en-US" dirty="0" smtClean="0"/>
              <a:t>$G </a:t>
            </a:r>
            <a:r>
              <a:rPr lang="en-US" dirty="0"/>
              <a:t>for </a:t>
            </a:r>
            <a:r>
              <a:rPr lang="en-US" dirty="0" smtClean="0"/>
              <a:t>the load </a:t>
            </a:r>
            <a:r>
              <a:rPr lang="en-US" dirty="0"/>
              <a:t>reduction </a:t>
            </a:r>
            <a:endParaRPr lang="en-US" dirty="0" smtClean="0"/>
          </a:p>
          <a:p>
            <a:pPr lvl="1"/>
            <a:r>
              <a:rPr lang="en-US" dirty="0" smtClean="0"/>
              <a:t>Proxy </a:t>
            </a:r>
            <a:r>
              <a:rPr lang="en-US" dirty="0" smtClean="0"/>
              <a:t>$G would be based on POLR rates</a:t>
            </a:r>
          </a:p>
          <a:p>
            <a:r>
              <a:rPr lang="en-US" dirty="0" smtClean="0"/>
              <a:t>No </a:t>
            </a:r>
            <a:r>
              <a:rPr lang="en-US" dirty="0"/>
              <a:t>new market uplifts </a:t>
            </a:r>
            <a:r>
              <a:rPr lang="en-US" dirty="0" smtClean="0"/>
              <a:t>under this approach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16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Principles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Loads should be permitted to actively participate </a:t>
            </a:r>
            <a:r>
              <a:rPr lang="en-US" dirty="0"/>
              <a:t>in </a:t>
            </a:r>
            <a:r>
              <a:rPr lang="en-US" dirty="0" smtClean="0"/>
              <a:t>Real </a:t>
            </a:r>
            <a:r>
              <a:rPr lang="en-US" dirty="0"/>
              <a:t>Time </a:t>
            </a:r>
            <a:r>
              <a:rPr lang="en-US" dirty="0" smtClean="0"/>
              <a:t>Market</a:t>
            </a:r>
            <a:endParaRPr lang="en-US" dirty="0"/>
          </a:p>
          <a:p>
            <a:r>
              <a:rPr lang="en-US" dirty="0"/>
              <a:t>L</a:t>
            </a:r>
            <a:r>
              <a:rPr lang="en-US" dirty="0" smtClean="0"/>
              <a:t>oads participating in Real Time Market would </a:t>
            </a:r>
            <a:r>
              <a:rPr lang="en-US" dirty="0"/>
              <a:t>contribute to wholesale price </a:t>
            </a:r>
            <a:r>
              <a:rPr lang="en-US" dirty="0" smtClean="0"/>
              <a:t>formation</a:t>
            </a:r>
            <a:endParaRPr lang="en-US" dirty="0"/>
          </a:p>
          <a:p>
            <a:r>
              <a:rPr lang="en-US" dirty="0" smtClean="0"/>
              <a:t>Loads </a:t>
            </a:r>
            <a:r>
              <a:rPr lang="en-US" dirty="0"/>
              <a:t>should not receive financial benefit more than once for providing demand </a:t>
            </a:r>
            <a:r>
              <a:rPr lang="en-US" dirty="0" smtClean="0"/>
              <a:t>response</a:t>
            </a:r>
            <a:endParaRPr lang="en-US" dirty="0"/>
          </a:p>
          <a:p>
            <a:r>
              <a:rPr lang="en-US" dirty="0"/>
              <a:t>The existing ORDC and Loads in SCED “bid to buy” market structures should be </a:t>
            </a:r>
            <a:r>
              <a:rPr lang="en-US" dirty="0" smtClean="0"/>
              <a:t>preserved</a:t>
            </a:r>
          </a:p>
          <a:p>
            <a:r>
              <a:rPr lang="en-US" dirty="0" smtClean="0"/>
              <a:t>There are other issues that will need to be resolved in stakeholder process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01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0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Customer 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1362076"/>
            <a:ext cx="8229600" cy="4801657"/>
          </a:xfrm>
        </p:spPr>
        <p:txBody>
          <a:bodyPr>
            <a:normAutofit fontScale="85000" lnSpcReduction="10000"/>
          </a:bodyPr>
          <a:lstStyle/>
          <a:p>
            <a:pPr fontAlgn="t"/>
            <a:r>
              <a:rPr lang="en-US" dirty="0" smtClean="0"/>
              <a:t>Customer </a:t>
            </a:r>
            <a:r>
              <a:rPr lang="en-US" dirty="0"/>
              <a:t>has the right to select or change a DR QSE</a:t>
            </a:r>
          </a:p>
          <a:p>
            <a:r>
              <a:rPr lang="en-US" dirty="0" smtClean="0"/>
              <a:t>REP would be notified if customer agrees to have his load response managed by a DR QSE</a:t>
            </a:r>
          </a:p>
          <a:p>
            <a:r>
              <a:rPr lang="en-US" dirty="0" smtClean="0"/>
              <a:t>Rules should preclude </a:t>
            </a:r>
            <a:r>
              <a:rPr lang="en-US" dirty="0"/>
              <a:t>DR-blocker strategies by </a:t>
            </a:r>
            <a:r>
              <a:rPr lang="en-US" dirty="0" smtClean="0"/>
              <a:t>REPs</a:t>
            </a:r>
            <a:endParaRPr lang="en-US" dirty="0"/>
          </a:p>
          <a:p>
            <a:r>
              <a:rPr lang="en-US" dirty="0" smtClean="0"/>
              <a:t>Rules </a:t>
            </a:r>
            <a:r>
              <a:rPr lang="en-US" dirty="0"/>
              <a:t>should ensure an adequate transition period </a:t>
            </a:r>
            <a:r>
              <a:rPr lang="en-US" dirty="0" smtClean="0"/>
              <a:t>for </a:t>
            </a:r>
            <a:r>
              <a:rPr lang="en-US" dirty="0"/>
              <a:t>REPs </a:t>
            </a:r>
            <a:r>
              <a:rPr lang="en-US" dirty="0" smtClean="0"/>
              <a:t>to </a:t>
            </a:r>
            <a:r>
              <a:rPr lang="en-US" dirty="0"/>
              <a:t>manage existing customer </a:t>
            </a:r>
            <a:r>
              <a:rPr lang="en-US" dirty="0" smtClean="0"/>
              <a:t>relationships</a:t>
            </a:r>
          </a:p>
          <a:p>
            <a:pPr lvl="1"/>
            <a:r>
              <a:rPr lang="en-US" dirty="0" smtClean="0"/>
              <a:t>For the transition period, rules </a:t>
            </a:r>
            <a:r>
              <a:rPr lang="en-US" dirty="0"/>
              <a:t>should define </a:t>
            </a:r>
            <a:r>
              <a:rPr lang="en-US" dirty="0" smtClean="0"/>
              <a:t>a REP’s rights with respec</a:t>
            </a:r>
            <a:r>
              <a:rPr lang="en-US" dirty="0" smtClean="0"/>
              <a:t>t to </a:t>
            </a:r>
            <a:r>
              <a:rPr lang="en-US" dirty="0" smtClean="0"/>
              <a:t>a customer’s legacy </a:t>
            </a:r>
            <a:r>
              <a:rPr lang="en-US" dirty="0"/>
              <a:t>rate plan when customer joins a DR QSE, if the current rate plan includes an incentive tied to DR </a:t>
            </a:r>
            <a:r>
              <a:rPr lang="en-US" dirty="0" smtClean="0"/>
              <a:t>capability</a:t>
            </a:r>
          </a:p>
          <a:p>
            <a:r>
              <a:rPr lang="en-US" dirty="0"/>
              <a:t>Customer engagement rules will be needed, so that REPs and DR QSEs compete on equitable </a:t>
            </a:r>
            <a:r>
              <a:rPr lang="en-US" dirty="0" smtClean="0"/>
              <a:t>term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4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LiSCED</a:t>
            </a:r>
            <a:r>
              <a:rPr lang="en-US" dirty="0" smtClean="0"/>
              <a:t> Consensus Implementation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concept of demand response provider of record (DR-POR)</a:t>
            </a:r>
          </a:p>
          <a:p>
            <a:r>
              <a:rPr lang="en-US" dirty="0" smtClean="0"/>
              <a:t>System to notify ERCOT and current REP or DR provider of customer enrollment in DR program and other key events</a:t>
            </a:r>
          </a:p>
          <a:p>
            <a:r>
              <a:rPr lang="en-US" dirty="0" smtClean="0"/>
              <a:t>System needed to resolve competing claims to be customer’s DR-POR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88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 of Particular PUC Interest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753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Can REP charge customer for energy not consumed or for risks related to customer’s participation in 3d party DR?</a:t>
            </a:r>
          </a:p>
          <a:p>
            <a:r>
              <a:rPr lang="en-US" dirty="0" smtClean="0"/>
              <a:t>What are REP’s options when </a:t>
            </a:r>
            <a:r>
              <a:rPr lang="en-US" dirty="0"/>
              <a:t>customer joins a DR QSE, if the current rate plan includes an incentive tied to DR capability</a:t>
            </a:r>
          </a:p>
          <a:p>
            <a:r>
              <a:rPr lang="en-US" dirty="0"/>
              <a:t>Transition period for REPs to manage existing customer relationships</a:t>
            </a:r>
          </a:p>
          <a:p>
            <a:r>
              <a:rPr lang="en-US" dirty="0" smtClean="0"/>
              <a:t>Prohibition of DR</a:t>
            </a:r>
            <a:r>
              <a:rPr lang="en-US" dirty="0"/>
              <a:t>-blocker strategies by REPs</a:t>
            </a:r>
          </a:p>
          <a:p>
            <a:r>
              <a:rPr lang="en-US" dirty="0" smtClean="0"/>
              <a:t>Customer engagement rules: REPs </a:t>
            </a:r>
            <a:r>
              <a:rPr lang="en-US" dirty="0"/>
              <a:t>and DR QSEs </a:t>
            </a:r>
            <a:r>
              <a:rPr lang="en-US" dirty="0" smtClean="0"/>
              <a:t>to compete </a:t>
            </a:r>
            <a:r>
              <a:rPr lang="en-US" dirty="0"/>
              <a:t>on equitable </a:t>
            </a:r>
            <a:r>
              <a:rPr lang="en-US" dirty="0" smtClean="0"/>
              <a:t>term</a:t>
            </a:r>
          </a:p>
          <a:p>
            <a:r>
              <a:rPr lang="en-US" dirty="0" smtClean="0"/>
              <a:t>System </a:t>
            </a:r>
            <a:r>
              <a:rPr lang="en-US" dirty="0"/>
              <a:t>to resolve competing claims to be customer’s DR-POR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0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14282</TotalTime>
  <Words>659</Words>
  <Application>Microsoft Office PowerPoint</Application>
  <PresentationFormat>On-screen Show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Load Participation in Real-Time Market:  LMP Minus G</vt:lpstr>
      <vt:lpstr>Efforts to Allow More Load  Participation in Energy Market</vt:lpstr>
      <vt:lpstr>TAC Deliberations</vt:lpstr>
      <vt:lpstr>Recent Stakeholder Efforts</vt:lpstr>
      <vt:lpstr>LMP-Proxy $G Settlement</vt:lpstr>
      <vt:lpstr>LiSCED Consensus Principles </vt:lpstr>
      <vt:lpstr>LiSCED Consensus Customer Policies </vt:lpstr>
      <vt:lpstr>LiSCED Consensus Implementation Mechanisms</vt:lpstr>
      <vt:lpstr>Areas of Particular PUC Interest</vt:lpstr>
      <vt:lpstr>Questions for TAC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Load Participation in Real-Time Market</dc:title>
  <dc:creator>Jess Totten</dc:creator>
  <cp:lastModifiedBy>PRS 091015</cp:lastModifiedBy>
  <cp:revision>24</cp:revision>
  <dcterms:created xsi:type="dcterms:W3CDTF">2015-08-21T18:27:21Z</dcterms:created>
  <dcterms:modified xsi:type="dcterms:W3CDTF">2015-09-17T17:05:57Z</dcterms:modified>
</cp:coreProperties>
</file>