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8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11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3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3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0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7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0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231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75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92582-2323-4838-8637-69B8E3BF75AD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124D8-2E2B-47B1-AE56-B462993EA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96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/>
              <a:t>Third Party DR</a:t>
            </a:r>
            <a:br>
              <a:rPr lang="en-US" dirty="0" smtClean="0"/>
            </a:br>
            <a:r>
              <a:rPr lang="en-US" dirty="0" smtClean="0"/>
              <a:t>Self-Deployment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86000"/>
          </a:xfrm>
        </p:spPr>
        <p:txBody>
          <a:bodyPr>
            <a:normAutofit/>
          </a:bodyPr>
          <a:lstStyle/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Loads in SCEDv2 Subgroup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Sept. 18, 2015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60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Background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Subgroup has been working on enabling 3</a:t>
            </a:r>
            <a:r>
              <a:rPr lang="en-US" baseline="30000" dirty="0" smtClean="0"/>
              <a:t>rd</a:t>
            </a:r>
            <a:r>
              <a:rPr lang="en-US" dirty="0" smtClean="0"/>
              <a:t> Party DR QSE participation in the Real-Time Energy Market, while preserving the principle of LMP Minus G</a:t>
            </a:r>
          </a:p>
          <a:p>
            <a:r>
              <a:rPr lang="en-US" dirty="0" smtClean="0"/>
              <a:t>Focus has been on the residential sector and its huge share of peak demand</a:t>
            </a:r>
          </a:p>
          <a:p>
            <a:r>
              <a:rPr lang="en-US" dirty="0" smtClean="0"/>
              <a:t>Concepts and mechanisms behind LMP-Proxy $G have moved the discussion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94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Background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However, evidence mounts that residential AC is not perfectly suited to SCED base point instructions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Ramp periods</a:t>
            </a:r>
          </a:p>
          <a:p>
            <a:pPr lvl="1"/>
            <a:r>
              <a:rPr lang="en-US" dirty="0" smtClean="0"/>
              <a:t>Unknown event durations</a:t>
            </a:r>
          </a:p>
          <a:p>
            <a:pPr lvl="1"/>
            <a:r>
              <a:rPr lang="en-US" dirty="0" smtClean="0"/>
              <a:t>Load restoration times</a:t>
            </a:r>
          </a:p>
          <a:p>
            <a:pPr lvl="1"/>
            <a:r>
              <a:rPr lang="en-US" dirty="0" smtClean="0"/>
              <a:t>Snapback effect</a:t>
            </a:r>
          </a:p>
          <a:p>
            <a:pPr lvl="1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Third Party DR Self-Deployment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proposal:</a:t>
            </a:r>
          </a:p>
          <a:p>
            <a:pPr lvl="1"/>
            <a:r>
              <a:rPr lang="en-US" dirty="0" smtClean="0"/>
              <a:t>Provides 3</a:t>
            </a:r>
            <a:r>
              <a:rPr lang="en-US" baseline="30000" dirty="0" smtClean="0"/>
              <a:t>rd</a:t>
            </a:r>
            <a:r>
              <a:rPr lang="en-US" dirty="0" smtClean="0"/>
              <a:t> Party DR QSEs with access to the market by applying most of the concepts and mechanisms of LMP-Proxy $G</a:t>
            </a:r>
          </a:p>
          <a:p>
            <a:pPr lvl="1"/>
            <a:r>
              <a:rPr lang="en-US" dirty="0" smtClean="0"/>
              <a:t>Reduces dispatch complexities and compliance risk compared to implementing LMP-Proxy $G through LRIS 2.0</a:t>
            </a:r>
          </a:p>
        </p:txBody>
      </p:sp>
    </p:spTree>
    <p:extLst>
      <p:ext uri="{BB962C8B-B14F-4D97-AF65-F5344CB8AC3E}">
        <p14:creationId xmlns:p14="http://schemas.microsoft.com/office/powerpoint/2010/main" val="92736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Leveraging Work We’ve Done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proposal keeps:</a:t>
            </a:r>
          </a:p>
          <a:p>
            <a:pPr lvl="1"/>
            <a:r>
              <a:rPr lang="en-US" dirty="0" smtClean="0"/>
              <a:t>DR Provider of Record (DRPOR) as a new type of Market Participant</a:t>
            </a:r>
          </a:p>
          <a:p>
            <a:pPr lvl="1"/>
            <a:r>
              <a:rPr lang="en-US" dirty="0" smtClean="0"/>
              <a:t>Aggregate Load Resource (ALR) concepts:</a:t>
            </a:r>
          </a:p>
          <a:p>
            <a:pPr lvl="2"/>
            <a:r>
              <a:rPr lang="en-US" dirty="0" smtClean="0"/>
              <a:t>Must be capable of being </a:t>
            </a:r>
            <a:r>
              <a:rPr lang="en-US" dirty="0" err="1" smtClean="0"/>
              <a:t>baselined</a:t>
            </a:r>
            <a:endParaRPr lang="en-US" dirty="0" smtClean="0"/>
          </a:p>
          <a:p>
            <a:pPr lvl="2"/>
            <a:r>
              <a:rPr lang="en-US" dirty="0" smtClean="0"/>
              <a:t>Each REP portfolio within an ALR must meet a minimum size requirement</a:t>
            </a:r>
          </a:p>
          <a:p>
            <a:pPr lvl="1"/>
            <a:r>
              <a:rPr lang="en-US" dirty="0" smtClean="0"/>
              <a:t>Proxy $G Settlements:  </a:t>
            </a:r>
          </a:p>
          <a:p>
            <a:pPr lvl="2"/>
            <a:r>
              <a:rPr lang="en-US" dirty="0" smtClean="0"/>
              <a:t>REP is paid Proxy $G</a:t>
            </a:r>
          </a:p>
          <a:p>
            <a:pPr lvl="2"/>
            <a:r>
              <a:rPr lang="en-US" dirty="0"/>
              <a:t>Load reduction is added back to REP settlement </a:t>
            </a:r>
            <a:r>
              <a:rPr lang="en-US" dirty="0" smtClean="0"/>
              <a:t>load</a:t>
            </a:r>
          </a:p>
          <a:p>
            <a:pPr lvl="2"/>
            <a:r>
              <a:rPr lang="en-US" dirty="0" smtClean="0"/>
              <a:t>DR QSE is paid LMP-Proxy $G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2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What’s Different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DR QSE self-deploys based on its own economics</a:t>
            </a:r>
          </a:p>
          <a:p>
            <a:pPr lvl="1"/>
            <a:r>
              <a:rPr lang="en-US" dirty="0" smtClean="0"/>
              <a:t>No active bid/offer in SCED</a:t>
            </a:r>
          </a:p>
          <a:p>
            <a:pPr lvl="1"/>
            <a:r>
              <a:rPr lang="en-US" dirty="0" smtClean="0"/>
              <a:t>No SCED base point instructions</a:t>
            </a:r>
          </a:p>
          <a:p>
            <a:r>
              <a:rPr lang="en-US" dirty="0" smtClean="0"/>
              <a:t>DR QSE communicates event start and stop times to ERCOT at the same time as instructions are issued to customers </a:t>
            </a:r>
          </a:p>
          <a:p>
            <a:r>
              <a:rPr lang="en-US" dirty="0" smtClean="0"/>
              <a:t>ERCOT calculates DR value using 15-minute AMI meter data &amp; proven baseline methodologies</a:t>
            </a:r>
          </a:p>
          <a:p>
            <a:r>
              <a:rPr lang="en-US" dirty="0" smtClean="0"/>
              <a:t>DR QSE is paid LMP-Proxy $G for delivered DR value, as measured &amp; verified by ERCOT</a:t>
            </a:r>
          </a:p>
          <a:p>
            <a:pPr lvl="1"/>
            <a:r>
              <a:rPr lang="en-US" dirty="0" smtClean="0"/>
              <a:t>IE, ‘pay for performance’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40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Notes &amp; Discussion Points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AMI data available &lt;48 hours could allow for Initial Settlement</a:t>
            </a:r>
          </a:p>
          <a:p>
            <a:r>
              <a:rPr lang="en-US" dirty="0" smtClean="0"/>
              <a:t>DR QSE communication to ERCOT:  via ICCP </a:t>
            </a:r>
          </a:p>
          <a:p>
            <a:pPr lvl="1"/>
            <a:r>
              <a:rPr lang="en-US" dirty="0" smtClean="0"/>
              <a:t>2-second telemetry 24/7?</a:t>
            </a:r>
          </a:p>
          <a:p>
            <a:pPr lvl="1"/>
            <a:r>
              <a:rPr lang="en-US" dirty="0" smtClean="0"/>
              <a:t>What are appropriate telemetry values?</a:t>
            </a:r>
          </a:p>
          <a:p>
            <a:pPr lvl="2"/>
            <a:r>
              <a:rPr lang="en-US" dirty="0" smtClean="0"/>
              <a:t>Real-time Load</a:t>
            </a:r>
          </a:p>
          <a:p>
            <a:pPr lvl="2"/>
            <a:r>
              <a:rPr lang="en-US" dirty="0" smtClean="0"/>
              <a:t>Expected DR value (for ERCOT situational awareness)</a:t>
            </a:r>
          </a:p>
          <a:p>
            <a:r>
              <a:rPr lang="en-US" dirty="0" smtClean="0"/>
              <a:t>Minimum DR value needed to discourage abuse of ERCOT staff performing M&amp;V</a:t>
            </a:r>
          </a:p>
          <a:p>
            <a:pPr lvl="1"/>
            <a:r>
              <a:rPr lang="en-US" dirty="0" smtClean="0"/>
              <a:t>Penalties for non-performance?</a:t>
            </a:r>
          </a:p>
          <a:p>
            <a:r>
              <a:rPr lang="en-US" dirty="0" smtClean="0"/>
              <a:t>Charges to 3</a:t>
            </a:r>
            <a:r>
              <a:rPr lang="en-US" baseline="30000" dirty="0" smtClean="0"/>
              <a:t>rd</a:t>
            </a:r>
            <a:r>
              <a:rPr lang="en-US" dirty="0" smtClean="0"/>
              <a:t> Party DR QSEs </a:t>
            </a:r>
            <a:r>
              <a:rPr lang="en-US" dirty="0"/>
              <a:t>and payments to REP </a:t>
            </a:r>
            <a:r>
              <a:rPr lang="en-US" dirty="0" smtClean="0"/>
              <a:t>for:</a:t>
            </a:r>
          </a:p>
          <a:p>
            <a:pPr lvl="1"/>
            <a:r>
              <a:rPr lang="en-US" dirty="0" smtClean="0"/>
              <a:t>DR value when LMP&lt;Proxy $G</a:t>
            </a:r>
          </a:p>
          <a:p>
            <a:pPr lvl="1"/>
            <a:r>
              <a:rPr lang="en-US" dirty="0" smtClean="0"/>
              <a:t>Snapback effect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22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372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Third Party DR Self-Deployment</vt:lpstr>
      <vt:lpstr>Background</vt:lpstr>
      <vt:lpstr>Background</vt:lpstr>
      <vt:lpstr>Third Party DR Self-Deployment</vt:lpstr>
      <vt:lpstr>Leveraging Work We’ve Done</vt:lpstr>
      <vt:lpstr>What’s Different</vt:lpstr>
      <vt:lpstr>Notes &amp; Discussion Points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Third Party DR Self-Deployment</dc:title>
  <dc:creator>P Wattles</dc:creator>
  <cp:lastModifiedBy>P Wattles</cp:lastModifiedBy>
  <cp:revision>10</cp:revision>
  <dcterms:created xsi:type="dcterms:W3CDTF">2015-09-14T20:48:59Z</dcterms:created>
  <dcterms:modified xsi:type="dcterms:W3CDTF">2015-09-17T17:44:00Z</dcterms:modified>
</cp:coreProperties>
</file>