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4"/>
  </p:notesMasterIdLst>
  <p:handoutMasterIdLst>
    <p:handoutMasterId r:id="rId25"/>
  </p:handoutMasterIdLst>
  <p:sldIdLst>
    <p:sldId id="258" r:id="rId2"/>
    <p:sldId id="463" r:id="rId3"/>
    <p:sldId id="465" r:id="rId4"/>
    <p:sldId id="495" r:id="rId5"/>
    <p:sldId id="498" r:id="rId6"/>
    <p:sldId id="499" r:id="rId7"/>
    <p:sldId id="497" r:id="rId8"/>
    <p:sldId id="501" r:id="rId9"/>
    <p:sldId id="503" r:id="rId10"/>
    <p:sldId id="500" r:id="rId11"/>
    <p:sldId id="502" r:id="rId12"/>
    <p:sldId id="492" r:id="rId13"/>
    <p:sldId id="493" r:id="rId14"/>
    <p:sldId id="504" r:id="rId15"/>
    <p:sldId id="505" r:id="rId16"/>
    <p:sldId id="480" r:id="rId17"/>
    <p:sldId id="481" r:id="rId18"/>
    <p:sldId id="494" r:id="rId19"/>
    <p:sldId id="472" r:id="rId20"/>
    <p:sldId id="473" r:id="rId21"/>
    <p:sldId id="478" r:id="rId22"/>
    <p:sldId id="443" r:id="rId23"/>
  </p:sldIdLst>
  <p:sldSz cx="9144000" cy="6858000" type="screen4x3"/>
  <p:notesSz cx="6858000" cy="918051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D5FF9D"/>
    <a:srgbClr val="90E692"/>
    <a:srgbClr val="FFFF00"/>
    <a:srgbClr val="40949A"/>
    <a:srgbClr val="0000CC"/>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5" autoAdjust="0"/>
    <p:restoredTop sz="83851" autoAdjust="0"/>
  </p:normalViewPr>
  <p:slideViewPr>
    <p:cSldViewPr>
      <p:cViewPr>
        <p:scale>
          <a:sx n="100" d="100"/>
          <a:sy n="100" d="100"/>
        </p:scale>
        <p:origin x="-66" y="-72"/>
      </p:cViewPr>
      <p:guideLst>
        <p:guide orient="horz" pos="4224"/>
        <p:guide pos="1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50" y="-84"/>
      </p:cViewPr>
      <p:guideLst>
        <p:guide orient="horz" pos="2892"/>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6259" name="Rectangle 3"/>
          <p:cNvSpPr>
            <a:spLocks noGrp="1" noChangeArrowheads="1"/>
          </p:cNvSpPr>
          <p:nvPr>
            <p:ph type="dt" sz="quarter" idx="1"/>
          </p:nvPr>
        </p:nvSpPr>
        <p:spPr bwMode="auto">
          <a:xfrm>
            <a:off x="3884613"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96260" name="Rectangle 4"/>
          <p:cNvSpPr>
            <a:spLocks noGrp="1" noChangeArrowheads="1"/>
          </p:cNvSpPr>
          <p:nvPr>
            <p:ph type="ftr" sz="quarter" idx="2"/>
          </p:nvPr>
        </p:nvSpPr>
        <p:spPr bwMode="auto">
          <a:xfrm>
            <a:off x="0"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6261" name="Rectangle 5"/>
          <p:cNvSpPr>
            <a:spLocks noGrp="1" noChangeArrowheads="1"/>
          </p:cNvSpPr>
          <p:nvPr>
            <p:ph type="sldNum" sz="quarter" idx="3"/>
          </p:nvPr>
        </p:nvSpPr>
        <p:spPr bwMode="auto">
          <a:xfrm>
            <a:off x="3884613"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B192E2E-9232-44D9-B228-7E85636C3774}" type="slidenum">
              <a:rPr lang="en-US" altLang="en-US"/>
              <a:pPr>
                <a:defRPr/>
              </a:pPr>
              <a:t>‹#›</a:t>
            </a:fld>
            <a:endParaRPr lang="en-US" altLang="en-US"/>
          </a:p>
        </p:txBody>
      </p:sp>
    </p:spTree>
    <p:extLst>
      <p:ext uri="{BB962C8B-B14F-4D97-AF65-F5344CB8AC3E}">
        <p14:creationId xmlns:p14="http://schemas.microsoft.com/office/powerpoint/2010/main" val="1292927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7651" name="Rectangle 3"/>
          <p:cNvSpPr>
            <a:spLocks noGrp="1" noChangeArrowheads="1"/>
          </p:cNvSpPr>
          <p:nvPr>
            <p:ph type="dt" idx="1"/>
          </p:nvPr>
        </p:nvSpPr>
        <p:spPr bwMode="auto">
          <a:xfrm>
            <a:off x="3884613"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35063" y="688975"/>
            <a:ext cx="4589462" cy="3441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85800" y="4360863"/>
            <a:ext cx="5486400" cy="413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7655" name="Rectangle 7"/>
          <p:cNvSpPr>
            <a:spLocks noGrp="1" noChangeArrowheads="1"/>
          </p:cNvSpPr>
          <p:nvPr>
            <p:ph type="sldNum" sz="quarter" idx="5"/>
          </p:nvPr>
        </p:nvSpPr>
        <p:spPr bwMode="auto">
          <a:xfrm>
            <a:off x="3884613"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1983F95-E72E-4289-9306-83BFB00E014B}" type="slidenum">
              <a:rPr lang="en-US" altLang="en-US"/>
              <a:pPr>
                <a:defRPr/>
              </a:pPr>
              <a:t>‹#›</a:t>
            </a:fld>
            <a:endParaRPr lang="en-US" altLang="en-US"/>
          </a:p>
        </p:txBody>
      </p:sp>
    </p:spTree>
    <p:extLst>
      <p:ext uri="{BB962C8B-B14F-4D97-AF65-F5344CB8AC3E}">
        <p14:creationId xmlns:p14="http://schemas.microsoft.com/office/powerpoint/2010/main" val="3275351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p:spPr>
        <p:txBody>
          <a:bodyPr/>
          <a:lstStyle/>
          <a:p>
            <a:endParaRPr lang="en-US" altLang="en-US" smtClean="0">
              <a:latin typeface="Arial" pitchFamily="34" charset="0"/>
            </a:endParaRPr>
          </a:p>
        </p:txBody>
      </p:sp>
      <p:sp>
        <p:nvSpPr>
          <p:cNvPr id="116740"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itchFamily="34" charset="0"/>
              </a:defRPr>
            </a:lvl1pPr>
            <a:lvl2pPr marL="730691" indent="-281035">
              <a:spcBef>
                <a:spcPct val="30000"/>
              </a:spcBef>
              <a:defRPr sz="1200">
                <a:solidFill>
                  <a:schemeClr val="tx1"/>
                </a:solidFill>
                <a:latin typeface="Arial" pitchFamily="34" charset="0"/>
              </a:defRPr>
            </a:lvl2pPr>
            <a:lvl3pPr marL="1124141" indent="-224828">
              <a:spcBef>
                <a:spcPct val="30000"/>
              </a:spcBef>
              <a:defRPr sz="1200">
                <a:solidFill>
                  <a:schemeClr val="tx1"/>
                </a:solidFill>
                <a:latin typeface="Arial" pitchFamily="34" charset="0"/>
              </a:defRPr>
            </a:lvl3pPr>
            <a:lvl4pPr marL="1573797" indent="-224828">
              <a:spcBef>
                <a:spcPct val="30000"/>
              </a:spcBef>
              <a:defRPr sz="1200">
                <a:solidFill>
                  <a:schemeClr val="tx1"/>
                </a:solidFill>
                <a:latin typeface="Arial" pitchFamily="34" charset="0"/>
              </a:defRPr>
            </a:lvl4pPr>
            <a:lvl5pPr marL="2023453" indent="-224828">
              <a:spcBef>
                <a:spcPct val="30000"/>
              </a:spcBef>
              <a:defRPr sz="1200">
                <a:solidFill>
                  <a:schemeClr val="tx1"/>
                </a:solidFill>
                <a:latin typeface="Arial" pitchFamily="34" charset="0"/>
              </a:defRPr>
            </a:lvl5pPr>
            <a:lvl6pPr marL="2473109" indent="-224828" eaLnBrk="0" fontAlgn="base" hangingPunct="0">
              <a:spcBef>
                <a:spcPct val="30000"/>
              </a:spcBef>
              <a:spcAft>
                <a:spcPct val="0"/>
              </a:spcAft>
              <a:defRPr sz="1200">
                <a:solidFill>
                  <a:schemeClr val="tx1"/>
                </a:solidFill>
                <a:latin typeface="Arial" pitchFamily="34" charset="0"/>
              </a:defRPr>
            </a:lvl6pPr>
            <a:lvl7pPr marL="2922765" indent="-224828" eaLnBrk="0" fontAlgn="base" hangingPunct="0">
              <a:spcBef>
                <a:spcPct val="30000"/>
              </a:spcBef>
              <a:spcAft>
                <a:spcPct val="0"/>
              </a:spcAft>
              <a:defRPr sz="1200">
                <a:solidFill>
                  <a:schemeClr val="tx1"/>
                </a:solidFill>
                <a:latin typeface="Arial" pitchFamily="34" charset="0"/>
              </a:defRPr>
            </a:lvl7pPr>
            <a:lvl8pPr marL="3372422" indent="-224828" eaLnBrk="0" fontAlgn="base" hangingPunct="0">
              <a:spcBef>
                <a:spcPct val="30000"/>
              </a:spcBef>
              <a:spcAft>
                <a:spcPct val="0"/>
              </a:spcAft>
              <a:defRPr sz="1200">
                <a:solidFill>
                  <a:schemeClr val="tx1"/>
                </a:solidFill>
                <a:latin typeface="Arial" pitchFamily="34" charset="0"/>
              </a:defRPr>
            </a:lvl8pPr>
            <a:lvl9pPr marL="3822078" indent="-224828" eaLnBrk="0" fontAlgn="base" hangingPunct="0">
              <a:spcBef>
                <a:spcPct val="30000"/>
              </a:spcBef>
              <a:spcAft>
                <a:spcPct val="0"/>
              </a:spcAft>
              <a:defRPr sz="1200">
                <a:solidFill>
                  <a:schemeClr val="tx1"/>
                </a:solidFill>
                <a:latin typeface="Arial" pitchFamily="34" charset="0"/>
              </a:defRPr>
            </a:lvl9pPr>
          </a:lstStyle>
          <a:p>
            <a:pPr>
              <a:spcBef>
                <a:spcPct val="0"/>
              </a:spcBef>
            </a:pPr>
            <a:fld id="{87EF8305-2D1B-47CE-8BC3-2E3D9A83C36A}" type="slidenum">
              <a:rPr lang="en-US" altLang="en-US" smtClean="0">
                <a:cs typeface="Arial" pitchFamily="34" charset="0"/>
              </a:rPr>
              <a:pPr>
                <a:spcBef>
                  <a:spcPct val="0"/>
                </a:spcBef>
              </a:pPr>
              <a:t>8</a:t>
            </a:fld>
            <a:endParaRPr lang="en-US" altLang="en-US"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p:spPr>
        <p:txBody>
          <a:bodyPr/>
          <a:lstStyle/>
          <a:p>
            <a:endParaRPr lang="en-US" altLang="en-US" smtClean="0">
              <a:latin typeface="Arial" pitchFamily="34" charset="0"/>
            </a:endParaRPr>
          </a:p>
        </p:txBody>
      </p:sp>
      <p:sp>
        <p:nvSpPr>
          <p:cNvPr id="119812" name="Slide Number Placeholder 3"/>
          <p:cNvSpPr>
            <a:spLocks noGrp="1"/>
          </p:cNvSpPr>
          <p:nvPr>
            <p:ph type="sldNum" sz="quarter" idx="5"/>
          </p:nvPr>
        </p:nvSpPr>
        <p:spPr/>
        <p:txBody>
          <a:bodyPr/>
          <a:lstStyle>
            <a:lvl1pPr>
              <a:spcBef>
                <a:spcPct val="30000"/>
              </a:spcBef>
              <a:defRPr sz="1200">
                <a:solidFill>
                  <a:schemeClr val="tx1"/>
                </a:solidFill>
                <a:latin typeface="Arial" charset="0"/>
              </a:defRPr>
            </a:lvl1pPr>
            <a:lvl2pPr marL="733366" indent="-282064">
              <a:spcBef>
                <a:spcPct val="30000"/>
              </a:spcBef>
              <a:defRPr sz="1200">
                <a:solidFill>
                  <a:schemeClr val="tx1"/>
                </a:solidFill>
                <a:latin typeface="Arial" charset="0"/>
              </a:defRPr>
            </a:lvl2pPr>
            <a:lvl3pPr marL="1128255" indent="-225651">
              <a:spcBef>
                <a:spcPct val="30000"/>
              </a:spcBef>
              <a:defRPr sz="1200">
                <a:solidFill>
                  <a:schemeClr val="tx1"/>
                </a:solidFill>
                <a:latin typeface="Arial" charset="0"/>
              </a:defRPr>
            </a:lvl3pPr>
            <a:lvl4pPr marL="1579557" indent="-225651">
              <a:spcBef>
                <a:spcPct val="30000"/>
              </a:spcBef>
              <a:defRPr sz="1200">
                <a:solidFill>
                  <a:schemeClr val="tx1"/>
                </a:solidFill>
                <a:latin typeface="Arial" charset="0"/>
              </a:defRPr>
            </a:lvl4pPr>
            <a:lvl5pPr marL="2030860" indent="-225651">
              <a:spcBef>
                <a:spcPct val="30000"/>
              </a:spcBef>
              <a:defRPr sz="1200">
                <a:solidFill>
                  <a:schemeClr val="tx1"/>
                </a:solidFill>
                <a:latin typeface="Arial" charset="0"/>
              </a:defRPr>
            </a:lvl5pPr>
            <a:lvl6pPr marL="2482162" indent="-225651" eaLnBrk="0" fontAlgn="base" hangingPunct="0">
              <a:spcBef>
                <a:spcPct val="30000"/>
              </a:spcBef>
              <a:spcAft>
                <a:spcPct val="0"/>
              </a:spcAft>
              <a:defRPr sz="1200">
                <a:solidFill>
                  <a:schemeClr val="tx1"/>
                </a:solidFill>
                <a:latin typeface="Arial" charset="0"/>
              </a:defRPr>
            </a:lvl6pPr>
            <a:lvl7pPr marL="2933464" indent="-225651" eaLnBrk="0" fontAlgn="base" hangingPunct="0">
              <a:spcBef>
                <a:spcPct val="30000"/>
              </a:spcBef>
              <a:spcAft>
                <a:spcPct val="0"/>
              </a:spcAft>
              <a:defRPr sz="1200">
                <a:solidFill>
                  <a:schemeClr val="tx1"/>
                </a:solidFill>
                <a:latin typeface="Arial" charset="0"/>
              </a:defRPr>
            </a:lvl7pPr>
            <a:lvl8pPr marL="3384766" indent="-225651" eaLnBrk="0" fontAlgn="base" hangingPunct="0">
              <a:spcBef>
                <a:spcPct val="30000"/>
              </a:spcBef>
              <a:spcAft>
                <a:spcPct val="0"/>
              </a:spcAft>
              <a:defRPr sz="1200">
                <a:solidFill>
                  <a:schemeClr val="tx1"/>
                </a:solidFill>
                <a:latin typeface="Arial" charset="0"/>
              </a:defRPr>
            </a:lvl8pPr>
            <a:lvl9pPr marL="3836068" indent="-225651" eaLnBrk="0" fontAlgn="base" hangingPunct="0">
              <a:spcBef>
                <a:spcPct val="30000"/>
              </a:spcBef>
              <a:spcAft>
                <a:spcPct val="0"/>
              </a:spcAft>
              <a:defRPr sz="1200">
                <a:solidFill>
                  <a:schemeClr val="tx1"/>
                </a:solidFill>
                <a:latin typeface="Arial" charset="0"/>
              </a:defRPr>
            </a:lvl9pPr>
          </a:lstStyle>
          <a:p>
            <a:pPr>
              <a:spcBef>
                <a:spcPct val="0"/>
              </a:spcBef>
              <a:defRPr/>
            </a:pPr>
            <a:fld id="{C72A215A-10B2-4A32-8249-DF99EAC576CC}" type="slidenum">
              <a:rPr lang="en-US" altLang="en-US"/>
              <a:pPr>
                <a:spcBef>
                  <a:spcPct val="0"/>
                </a:spcBef>
                <a:defRPr/>
              </a:pPr>
              <a:t>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US" altLang="en-US" smtClean="0">
              <a:latin typeface="Arial" pitchFamily="34" charset="0"/>
            </a:endParaRPr>
          </a:p>
        </p:txBody>
      </p:sp>
      <p:sp>
        <p:nvSpPr>
          <p:cNvPr id="109572" name="Slide Number Placeholder 3"/>
          <p:cNvSpPr>
            <a:spLocks noGrp="1"/>
          </p:cNvSpPr>
          <p:nvPr>
            <p:ph type="sldNum" sz="quarter" idx="5"/>
          </p:nvPr>
        </p:nvSpPr>
        <p:spPr/>
        <p:txBody>
          <a:bodyPr/>
          <a:lstStyle>
            <a:lvl1pPr>
              <a:spcBef>
                <a:spcPct val="30000"/>
              </a:spcBef>
              <a:defRPr sz="1200">
                <a:solidFill>
                  <a:schemeClr val="tx1"/>
                </a:solidFill>
                <a:latin typeface="Arial" charset="0"/>
              </a:defRPr>
            </a:lvl1pPr>
            <a:lvl2pPr marL="733366" indent="-282064">
              <a:spcBef>
                <a:spcPct val="30000"/>
              </a:spcBef>
              <a:defRPr sz="1200">
                <a:solidFill>
                  <a:schemeClr val="tx1"/>
                </a:solidFill>
                <a:latin typeface="Arial" charset="0"/>
              </a:defRPr>
            </a:lvl2pPr>
            <a:lvl3pPr marL="1128255" indent="-225651">
              <a:spcBef>
                <a:spcPct val="30000"/>
              </a:spcBef>
              <a:defRPr sz="1200">
                <a:solidFill>
                  <a:schemeClr val="tx1"/>
                </a:solidFill>
                <a:latin typeface="Arial" charset="0"/>
              </a:defRPr>
            </a:lvl3pPr>
            <a:lvl4pPr marL="1579557" indent="-225651">
              <a:spcBef>
                <a:spcPct val="30000"/>
              </a:spcBef>
              <a:defRPr sz="1200">
                <a:solidFill>
                  <a:schemeClr val="tx1"/>
                </a:solidFill>
                <a:latin typeface="Arial" charset="0"/>
              </a:defRPr>
            </a:lvl4pPr>
            <a:lvl5pPr marL="2030860" indent="-225651">
              <a:spcBef>
                <a:spcPct val="30000"/>
              </a:spcBef>
              <a:defRPr sz="1200">
                <a:solidFill>
                  <a:schemeClr val="tx1"/>
                </a:solidFill>
                <a:latin typeface="Arial" charset="0"/>
              </a:defRPr>
            </a:lvl5pPr>
            <a:lvl6pPr marL="2482162" indent="-225651" eaLnBrk="0" fontAlgn="base" hangingPunct="0">
              <a:spcBef>
                <a:spcPct val="30000"/>
              </a:spcBef>
              <a:spcAft>
                <a:spcPct val="0"/>
              </a:spcAft>
              <a:defRPr sz="1200">
                <a:solidFill>
                  <a:schemeClr val="tx1"/>
                </a:solidFill>
                <a:latin typeface="Arial" charset="0"/>
              </a:defRPr>
            </a:lvl6pPr>
            <a:lvl7pPr marL="2933464" indent="-225651" eaLnBrk="0" fontAlgn="base" hangingPunct="0">
              <a:spcBef>
                <a:spcPct val="30000"/>
              </a:spcBef>
              <a:spcAft>
                <a:spcPct val="0"/>
              </a:spcAft>
              <a:defRPr sz="1200">
                <a:solidFill>
                  <a:schemeClr val="tx1"/>
                </a:solidFill>
                <a:latin typeface="Arial" charset="0"/>
              </a:defRPr>
            </a:lvl7pPr>
            <a:lvl8pPr marL="3384766" indent="-225651" eaLnBrk="0" fontAlgn="base" hangingPunct="0">
              <a:spcBef>
                <a:spcPct val="30000"/>
              </a:spcBef>
              <a:spcAft>
                <a:spcPct val="0"/>
              </a:spcAft>
              <a:defRPr sz="1200">
                <a:solidFill>
                  <a:schemeClr val="tx1"/>
                </a:solidFill>
                <a:latin typeface="Arial" charset="0"/>
              </a:defRPr>
            </a:lvl8pPr>
            <a:lvl9pPr marL="3836068" indent="-225651" eaLnBrk="0" fontAlgn="base" hangingPunct="0">
              <a:spcBef>
                <a:spcPct val="30000"/>
              </a:spcBef>
              <a:spcAft>
                <a:spcPct val="0"/>
              </a:spcAft>
              <a:defRPr sz="1200">
                <a:solidFill>
                  <a:schemeClr val="tx1"/>
                </a:solidFill>
                <a:latin typeface="Arial" charset="0"/>
              </a:defRPr>
            </a:lvl9pPr>
          </a:lstStyle>
          <a:p>
            <a:pPr>
              <a:spcBef>
                <a:spcPct val="0"/>
              </a:spcBef>
              <a:defRPr/>
            </a:pPr>
            <a:fld id="{3C121F2D-6D90-470F-8047-517C1DA61F0C}" type="slidenum">
              <a:rPr lang="en-US" altLang="en-US"/>
              <a:pPr>
                <a:spcBef>
                  <a:spcPct val="0"/>
                </a:spcBef>
                <a:defRPr/>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6" name="Line 14"/>
          <p:cNvSpPr>
            <a:spLocks noChangeShapeType="1"/>
          </p:cNvSpPr>
          <p:nvPr/>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chemeClr val="bg1"/>
                </a:solidFill>
              </a:defRPr>
            </a:lvl1pPr>
          </a:lstStyle>
          <a:p>
            <a:pPr>
              <a:defRPr/>
            </a:pPr>
            <a:r>
              <a:rPr lang="en-US" smtClean="0"/>
              <a:t>September 17, 2015</a:t>
            </a:r>
            <a:endParaRPr lang="en-US"/>
          </a:p>
        </p:txBody>
      </p:sp>
      <p:sp>
        <p:nvSpPr>
          <p:cNvPr id="8" name="Rectangle 15"/>
          <p:cNvSpPr>
            <a:spLocks noGrp="1" noChangeArrowheads="1"/>
          </p:cNvSpPr>
          <p:nvPr>
            <p:ph type="ftr" sz="quarter" idx="11"/>
          </p:nvPr>
        </p:nvSpPr>
        <p:spPr>
          <a:xfrm>
            <a:off x="2333625" y="5067300"/>
            <a:ext cx="3533775" cy="419100"/>
          </a:xfrm>
        </p:spPr>
        <p:txBody>
          <a:bodyPr/>
          <a:lstStyle>
            <a:lvl1pPr algn="l">
              <a:defRPr sz="1800" b="1">
                <a:solidFill>
                  <a:schemeClr val="bg1"/>
                </a:solidFill>
              </a:defRPr>
            </a:lvl1pPr>
          </a:lstStyle>
          <a:p>
            <a:pPr>
              <a:defRPr/>
            </a:pPr>
            <a:r>
              <a:rPr lang="en-US" smtClean="0"/>
              <a:t>Price Responsive Load / Retail DR   </a:t>
            </a:r>
            <a:endParaRPr lang="en-US" dirty="0"/>
          </a:p>
        </p:txBody>
      </p:sp>
    </p:spTree>
    <p:extLst>
      <p:ext uri="{BB962C8B-B14F-4D97-AF65-F5344CB8AC3E}">
        <p14:creationId xmlns:p14="http://schemas.microsoft.com/office/powerpoint/2010/main" val="2983371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fld id="{2247F411-CFC3-4D2F-912C-FC814E9C40C3}"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404581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fld id="{A7CB7DEF-B826-47BF-9490-5A23ED7A0335}"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2146753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00931CA7-5846-4B70-A304-AC5BB62EBDE9}" type="slidenum">
              <a:rPr lang="en-US" altLang="en-US"/>
              <a:pPr>
                <a:defRPr/>
              </a:pPr>
              <a:t>‹#›</a:t>
            </a:fld>
            <a:endParaRPr lang="en-US" altLang="en-US"/>
          </a:p>
        </p:txBody>
      </p:sp>
      <p:sp>
        <p:nvSpPr>
          <p:cNvPr id="6"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1180734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066800"/>
            <a:ext cx="8229600" cy="4724400"/>
          </a:xfrm>
        </p:spPr>
        <p:txBody>
          <a:bodyPr/>
          <a:lstStyle/>
          <a:p>
            <a:pPr lvl="0"/>
            <a:endParaRPr lang="en-US" noProof="0" smtClean="0"/>
          </a:p>
        </p:txBody>
      </p:sp>
      <p:sp>
        <p:nvSpPr>
          <p:cNvPr id="4" name="Rectangle 6"/>
          <p:cNvSpPr>
            <a:spLocks noGrp="1" noChangeArrowheads="1"/>
          </p:cNvSpPr>
          <p:nvPr>
            <p:ph type="sldNum" sz="quarter" idx="10"/>
          </p:nvPr>
        </p:nvSpPr>
        <p:spPr/>
        <p:txBody>
          <a:bodyPr/>
          <a:lstStyle>
            <a:lvl1pPr>
              <a:defRPr/>
            </a:lvl1pPr>
          </a:lstStyle>
          <a:p>
            <a:pPr>
              <a:defRPr/>
            </a:pPr>
            <a:fld id="{B2DDFB11-6221-4658-B0CE-939E35A9195C}"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222568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fld id="{0EE07DA6-0E06-4913-B21A-72CBE515FF68}"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378421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fld id="{D8B4DCA0-397D-4076-8400-8B8ED55653C4}"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375120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43985126-5E37-44D8-9480-A906E28EB4AB}" type="slidenum">
              <a:rPr lang="en-US" altLang="en-US"/>
              <a:pPr>
                <a:defRPr/>
              </a:pPr>
              <a:t>‹#›</a:t>
            </a:fld>
            <a:endParaRPr lang="en-US" altLang="en-US"/>
          </a:p>
        </p:txBody>
      </p:sp>
      <p:sp>
        <p:nvSpPr>
          <p:cNvPr id="6"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197640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a:defRPr/>
            </a:lvl1pPr>
          </a:lstStyle>
          <a:p>
            <a:pPr>
              <a:defRPr/>
            </a:pPr>
            <a:fld id="{DBC51DB8-31D1-4F5D-8C78-CEE4AC60D6DA}" type="slidenum">
              <a:rPr lang="en-US" altLang="en-US"/>
              <a:pPr>
                <a:defRPr/>
              </a:pPr>
              <a:t>‹#›</a:t>
            </a:fld>
            <a:endParaRPr lang="en-US" altLang="en-US"/>
          </a:p>
        </p:txBody>
      </p:sp>
      <p:sp>
        <p:nvSpPr>
          <p:cNvPr id="8"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9"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3842803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p:txBody>
          <a:bodyPr/>
          <a:lstStyle>
            <a:lvl1pPr>
              <a:defRPr/>
            </a:lvl1pPr>
          </a:lstStyle>
          <a:p>
            <a:pPr>
              <a:defRPr/>
            </a:pPr>
            <a:fld id="{761E80E8-35B6-477B-BB49-04D335FB4155}" type="slidenum">
              <a:rPr lang="en-US" altLang="en-US"/>
              <a:pPr>
                <a:defRPr/>
              </a:pPr>
              <a:t>‹#›</a:t>
            </a:fld>
            <a:endParaRPr lang="en-US" altLang="en-US"/>
          </a:p>
        </p:txBody>
      </p:sp>
      <p:sp>
        <p:nvSpPr>
          <p:cNvPr id="4" name="Rectangle 3"/>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5"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239697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fld id="{7E258E81-F89E-4598-A403-0A06D12349A9}" type="slidenum">
              <a:rPr lang="en-US" altLang="en-US"/>
              <a:pPr>
                <a:defRPr/>
              </a:pPr>
              <a:t>‹#›</a:t>
            </a:fld>
            <a:endParaRPr lang="en-US" altLang="en-US"/>
          </a:p>
        </p:txBody>
      </p:sp>
      <p:sp>
        <p:nvSpPr>
          <p:cNvPr id="3"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4"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2542778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fld id="{65630DA6-56BA-4621-A9FA-DE6D2954564A}" type="slidenum">
              <a:rPr lang="en-US" altLang="en-US"/>
              <a:pPr>
                <a:defRPr/>
              </a:pPr>
              <a:t>‹#›</a:t>
            </a:fld>
            <a:endParaRPr lang="en-US" altLang="en-US"/>
          </a:p>
        </p:txBody>
      </p:sp>
      <p:sp>
        <p:nvSpPr>
          <p:cNvPr id="6"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1377533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fld id="{7E452D0B-DB2D-43F3-B25B-8A35A10F36DD}" type="slidenum">
              <a:rPr lang="en-US" altLang="en-US"/>
              <a:pPr>
                <a:defRPr/>
              </a:pPr>
              <a:t>‹#›</a:t>
            </a:fld>
            <a:endParaRPr lang="en-US" altLang="en-US"/>
          </a:p>
        </p:txBody>
      </p:sp>
      <p:sp>
        <p:nvSpPr>
          <p:cNvPr id="6"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smtClean="0"/>
              <a:t>September 17, 2015</a:t>
            </a:r>
            <a:endParaRPr lang="en-US"/>
          </a:p>
        </p:txBody>
      </p:sp>
    </p:spTree>
    <p:extLst>
      <p:ext uri="{BB962C8B-B14F-4D97-AF65-F5344CB8AC3E}">
        <p14:creationId xmlns:p14="http://schemas.microsoft.com/office/powerpoint/2010/main" val="3323975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79434FD-E3DE-40B2-B8C4-71EA9678E6D2}" type="slidenum">
              <a:rPr lang="en-US" altLang="en-US"/>
              <a:pPr>
                <a:defRPr/>
              </a:pPr>
              <a:t>‹#›</a:t>
            </a:fld>
            <a:endParaRPr lang="en-US" altLang="en-US"/>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pic>
        <p:nvPicPr>
          <p:cNvPr id="1029" name="Picture 8" descr="logo_C"/>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5867400" y="645795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r>
              <a:rPr lang="en-US" smtClean="0"/>
              <a:t>Price Responsive Load / Retail DR   </a:t>
            </a:r>
            <a:endParaRPr lang="en-US"/>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r>
              <a:rPr lang="en-US" smtClean="0"/>
              <a:t>September 17, 2015</a:t>
            </a:r>
            <a:endParaRPr lang="en-US"/>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Rectangle 13"/>
          <p:cNvSpPr>
            <a:spLocks noChangeArrowheads="1"/>
          </p:cNvSpPr>
          <p:nvPr/>
        </p:nvSpPr>
        <p:spPr bwMode="auto">
          <a:xfrm>
            <a:off x="38862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C24077BF-CB82-4B90-930F-01626D8EC136}" type="slidenum">
              <a:rPr lang="en-US" altLang="en-US" sz="1400" smtClean="0"/>
              <a:pPr algn="ctr" eaLnBrk="1" hangingPunct="1">
                <a:defRPr/>
              </a:pPr>
              <a:t>‹#›</a:t>
            </a:fld>
            <a:endParaRPr lang="en-US" altLang="en-US" sz="1400" smtClean="0"/>
          </a:p>
        </p:txBody>
      </p:sp>
    </p:spTree>
  </p:cSld>
  <p:clrMap bg1="lt1" tx1="dk1" bg2="lt2" tx2="dk2" accent1="accent1" accent2="accent2" accent3="accent3" accent4="accent4" accent5="accent5" accent6="accent6" hlink="hlink" folHlink="folHlink"/>
  <p:sldLayoutIdLst>
    <p:sldLayoutId id="2147484690" r:id="rId1"/>
    <p:sldLayoutId id="2147484691" r:id="rId2"/>
    <p:sldLayoutId id="2147484692" r:id="rId3"/>
    <p:sldLayoutId id="2147484693" r:id="rId4"/>
    <p:sldLayoutId id="2147484694" r:id="rId5"/>
    <p:sldLayoutId id="2147484695" r:id="rId6"/>
    <p:sldLayoutId id="2147484696" r:id="rId7"/>
    <p:sldLayoutId id="2147484697" r:id="rId8"/>
    <p:sldLayoutId id="2147484698" r:id="rId9"/>
    <p:sldLayoutId id="2147484699" r:id="rId10"/>
    <p:sldLayoutId id="2147484700" r:id="rId11"/>
    <p:sldLayoutId id="2147484701" r:id="rId12"/>
    <p:sldLayoutId id="2147484702" r:id="rId13"/>
  </p:sldLayoutIdLst>
  <p:hf sldNum="0" hd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6.xml"/><Relationship Id="rId5" Type="http://schemas.openxmlformats.org/officeDocument/2006/relationships/image" Target="../media/image17.emf"/><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20.emf"/><Relationship Id="rId4" Type="http://schemas.openxmlformats.org/officeDocument/2006/relationships/image" Target="../media/image19.emf"/></Relationships>
</file>

<file path=ppt/slides/_rels/slide12.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13.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paul.wattles@ercot.com" TargetMode="External"/><Relationship Id="rId2" Type="http://schemas.openxmlformats.org/officeDocument/2006/relationships/hyperlink" Target="mailto:carl.raish@ercot.com" TargetMode="External"/><Relationship Id="rId1" Type="http://schemas.openxmlformats.org/officeDocument/2006/relationships/slideLayout" Target="../slideLayouts/slideLayout2.xml"/><Relationship Id="rId4" Type="http://schemas.openxmlformats.org/officeDocument/2006/relationships/hyperlink" Target="mailto:karen.farley@ercot.com"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4.xml"/><Relationship Id="rId5" Type="http://schemas.openxmlformats.org/officeDocument/2006/relationships/image" Target="../media/image6.emf"/><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4.xml"/><Relationship Id="rId5" Type="http://schemas.openxmlformats.org/officeDocument/2006/relationships/image" Target="../media/image10.emf"/><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8"/>
          <p:cNvSpPr>
            <a:spLocks noGrp="1" noChangeArrowheads="1"/>
          </p:cNvSpPr>
          <p:nvPr>
            <p:ph type="ctrTitle"/>
          </p:nvPr>
        </p:nvSpPr>
        <p:spPr>
          <a:xfrm>
            <a:off x="2333625" y="2266950"/>
            <a:ext cx="6019800" cy="1238250"/>
          </a:xfrm>
        </p:spPr>
        <p:txBody>
          <a:bodyPr/>
          <a:lstStyle/>
          <a:p>
            <a:pPr eaLnBrk="1" hangingPunct="1">
              <a:defRPr/>
            </a:pPr>
            <a:r>
              <a:rPr lang="en-US" altLang="en-US" sz="2400" dirty="0" smtClean="0"/>
              <a:t>Price Responsive Load / Retail DR </a:t>
            </a:r>
            <a:br>
              <a:rPr lang="en-US" altLang="en-US" sz="2400" dirty="0" smtClean="0"/>
            </a:br>
            <a:r>
              <a:rPr lang="en-US" altLang="en-US" sz="2400" dirty="0" smtClean="0"/>
              <a:t/>
            </a:r>
            <a:br>
              <a:rPr lang="en-US" altLang="en-US" sz="2400" dirty="0" smtClean="0"/>
            </a:br>
            <a:r>
              <a:rPr lang="en-US" altLang="en-US" sz="2400" b="1" dirty="0" smtClean="0">
                <a:latin typeface="+mn-lt"/>
              </a:rPr>
              <a:t/>
            </a:r>
            <a:br>
              <a:rPr lang="en-US" altLang="en-US" sz="2400" b="1" dirty="0" smtClean="0">
                <a:latin typeface="+mn-lt"/>
              </a:rPr>
            </a:br>
            <a:r>
              <a:rPr lang="en-US" altLang="en-US" sz="2400" b="1" dirty="0" smtClean="0">
                <a:latin typeface="+mn-lt"/>
              </a:rPr>
              <a:t>DSWG </a:t>
            </a:r>
            <a:r>
              <a:rPr lang="en-US" altLang="en-US" sz="2400" b="1" dirty="0" smtClean="0">
                <a:latin typeface="+mn-lt"/>
              </a:rPr>
              <a:t>Update</a:t>
            </a:r>
            <a:r>
              <a:rPr lang="en-US" altLang="en-US" sz="2400" dirty="0" smtClean="0"/>
              <a:t/>
            </a:r>
            <a:br>
              <a:rPr lang="en-US" altLang="en-US" sz="2400" dirty="0" smtClean="0"/>
            </a:br>
            <a:r>
              <a:rPr lang="en-US" altLang="en-US" sz="2400" dirty="0" smtClean="0"/>
              <a:t/>
            </a:r>
            <a:br>
              <a:rPr lang="en-US" altLang="en-US" sz="2400" dirty="0" smtClean="0"/>
            </a:br>
            <a:endParaRPr lang="en-US" altLang="en-US" sz="2400" dirty="0" smtClean="0"/>
          </a:p>
        </p:txBody>
      </p:sp>
      <p:sp>
        <p:nvSpPr>
          <p:cNvPr id="15363" name="Text Box 21"/>
          <p:cNvSpPr txBox="1">
            <a:spLocks noChangeArrowheads="1"/>
          </p:cNvSpPr>
          <p:nvPr/>
        </p:nvSpPr>
        <p:spPr bwMode="auto">
          <a:xfrm>
            <a:off x="2362200" y="4140200"/>
            <a:ext cx="64008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800" dirty="0">
                <a:solidFill>
                  <a:schemeClr val="bg1"/>
                </a:solidFill>
              </a:rPr>
              <a:t>Paul Wattles</a:t>
            </a:r>
          </a:p>
          <a:p>
            <a:pPr eaLnBrk="1" hangingPunct="1">
              <a:spcBef>
                <a:spcPct val="50000"/>
              </a:spcBef>
              <a:buFontTx/>
              <a:buNone/>
            </a:pPr>
            <a:r>
              <a:rPr lang="en-US" altLang="en-US" sz="1800" dirty="0">
                <a:solidFill>
                  <a:schemeClr val="bg1"/>
                </a:solidFill>
              </a:rPr>
              <a:t>Carl Raish</a:t>
            </a:r>
          </a:p>
          <a:p>
            <a:pPr eaLnBrk="1" hangingPunct="1">
              <a:spcBef>
                <a:spcPct val="50000"/>
              </a:spcBef>
              <a:buFontTx/>
              <a:buNone/>
            </a:pPr>
            <a:endParaRPr lang="en-US" altLang="en-US" sz="1800" dirty="0">
              <a:solidFill>
                <a:schemeClr val="bg1"/>
              </a:solidFill>
            </a:endParaRPr>
          </a:p>
          <a:p>
            <a:pPr eaLnBrk="1" hangingPunct="1">
              <a:spcBef>
                <a:spcPct val="50000"/>
              </a:spcBef>
              <a:buFontTx/>
              <a:buNone/>
            </a:pPr>
            <a:r>
              <a:rPr lang="en-US" altLang="en-US" sz="1800" b="0" dirty="0">
                <a:solidFill>
                  <a:schemeClr val="bg1"/>
                </a:solidFill>
              </a:rPr>
              <a:t>September </a:t>
            </a:r>
            <a:r>
              <a:rPr lang="en-US" altLang="en-US" sz="1800" b="0" dirty="0" smtClean="0">
                <a:solidFill>
                  <a:schemeClr val="bg1"/>
                </a:solidFill>
              </a:rPr>
              <a:t>17, </a:t>
            </a:r>
            <a:r>
              <a:rPr lang="en-US" altLang="en-US" sz="1800" b="0" dirty="0">
                <a:solidFill>
                  <a:schemeClr val="bg1"/>
                </a:solidFill>
              </a:rPr>
              <a:t>2015</a:t>
            </a:r>
            <a:endParaRPr lang="en-US" altLang="en-US" sz="1800" b="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altLang="en-US" smtClean="0"/>
              <a:t>Hour-ending 17:00 Reductions on 4 CP Days - 2014</a:t>
            </a:r>
          </a:p>
        </p:txBody>
      </p:sp>
      <p:pic>
        <p:nvPicPr>
          <p:cNvPr id="10547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914400"/>
            <a:ext cx="38862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76"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581400"/>
            <a:ext cx="3886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77"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581400"/>
            <a:ext cx="3886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78"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00600" y="914400"/>
            <a:ext cx="38862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2"/>
          </p:nvPr>
        </p:nvSpPr>
        <p:spPr/>
        <p:txBody>
          <a:bodyPr/>
          <a:lstStyle/>
          <a:p>
            <a:pPr>
              <a:defRPr/>
            </a:pPr>
            <a:r>
              <a:rPr lang="en-US" smtClean="0"/>
              <a:t>September 17, 2015</a:t>
            </a:r>
            <a:endParaRPr lang="en-US"/>
          </a:p>
        </p:txBody>
      </p:sp>
      <p:sp>
        <p:nvSpPr>
          <p:cNvPr id="3" name="Footer Placeholder 2"/>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Tree>
    <p:extLst>
      <p:ext uri="{BB962C8B-B14F-4D97-AF65-F5344CB8AC3E}">
        <p14:creationId xmlns:p14="http://schemas.microsoft.com/office/powerpoint/2010/main" val="1886948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1066800"/>
            <a:ext cx="4167188" cy="309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891" name="Picture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7650" y="1066800"/>
            <a:ext cx="4248150" cy="309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892" name="Title 1"/>
          <p:cNvSpPr>
            <a:spLocks noGrp="1"/>
          </p:cNvSpPr>
          <p:nvPr>
            <p:ph type="title"/>
          </p:nvPr>
        </p:nvSpPr>
        <p:spPr/>
        <p:txBody>
          <a:bodyPr/>
          <a:lstStyle/>
          <a:p>
            <a:r>
              <a:rPr lang="en-US" altLang="en-US" smtClean="0"/>
              <a:t>Hour Ending 17:00 Response on 4 CP Days 2009 - 2014</a:t>
            </a:r>
            <a:endParaRPr lang="en-US" altLang="en-US" smtClean="0">
              <a:solidFill>
                <a:srgbClr val="005386"/>
              </a:solidFill>
            </a:endParaRPr>
          </a:p>
        </p:txBody>
      </p:sp>
      <p:sp>
        <p:nvSpPr>
          <p:cNvPr id="37893" name="Rectangle 5"/>
          <p:cNvSpPr>
            <a:spLocks noChangeArrowheads="1"/>
          </p:cNvSpPr>
          <p:nvPr/>
        </p:nvSpPr>
        <p:spPr bwMode="auto">
          <a:xfrm>
            <a:off x="379413" y="2751138"/>
            <a:ext cx="7993062" cy="131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2000" b="1">
                <a:solidFill>
                  <a:schemeClr val="tx1"/>
                </a:solidFill>
                <a:latin typeface="Arial" pitchFamily="34" charset="0"/>
              </a:defRPr>
            </a:lvl1pPr>
            <a:lvl2pPr marL="800100" indent="-342900" eaLnBrk="0" hangingPunct="0">
              <a:spcBef>
                <a:spcPct val="20000"/>
              </a:spcBef>
              <a:buChar char="–"/>
              <a:defRPr sz="2000">
                <a:solidFill>
                  <a:schemeClr val="tx1"/>
                </a:solidFill>
                <a:latin typeface="Arial" pitchFamily="34" charset="0"/>
              </a:defRPr>
            </a:lvl2pPr>
            <a:lvl3pPr marL="1257300" indent="-342900" eaLnBrk="0" hangingPunct="0">
              <a:spcBef>
                <a:spcPct val="20000"/>
              </a:spcBef>
              <a:buChar char="•"/>
              <a:defRPr>
                <a:solidFill>
                  <a:schemeClr val="tx1"/>
                </a:solidFill>
                <a:latin typeface="Arial" pitchFamily="34" charset="0"/>
              </a:defRPr>
            </a:lvl3pPr>
            <a:lvl4pPr marL="1600200" indent="-228600" eaLnBrk="0" hangingPunct="0">
              <a:spcBef>
                <a:spcPct val="20000"/>
              </a:spcBef>
              <a:buChar char="–"/>
              <a:defRPr>
                <a:solidFill>
                  <a:schemeClr val="tx1"/>
                </a:solidFill>
                <a:latin typeface="Arial" pitchFamily="34" charset="0"/>
              </a:defRPr>
            </a:lvl4pPr>
            <a:lvl5pPr marL="2057400" indent="-228600" eaLnBrk="0" hangingPunct="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lvl="2" eaLnBrk="1" hangingPunct="1">
              <a:lnSpc>
                <a:spcPct val="115000"/>
              </a:lnSpc>
              <a:spcBef>
                <a:spcPct val="0"/>
              </a:spcBef>
              <a:buFont typeface="Symbol" pitchFamily="18" charset="2"/>
              <a:buChar char=""/>
            </a:pPr>
            <a:endParaRPr lang="en-US" altLang="en-US" sz="1400">
              <a:solidFill>
                <a:srgbClr val="000000"/>
              </a:solidFill>
              <a:cs typeface="Times New Roman" pitchFamily="18" charset="0"/>
            </a:endParaRPr>
          </a:p>
          <a:p>
            <a:pPr lvl="2"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lvl="2"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lvl="1"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eaLnBrk="1" hangingPunct="1">
              <a:lnSpc>
                <a:spcPct val="115000"/>
              </a:lnSpc>
              <a:spcBef>
                <a:spcPct val="0"/>
              </a:spcBef>
              <a:buFont typeface="Symbol" pitchFamily="18" charset="2"/>
              <a:buChar char=""/>
            </a:pPr>
            <a:endParaRPr lang="en-US" altLang="en-US" sz="800" b="0">
              <a:solidFill>
                <a:srgbClr val="000000"/>
              </a:solidFill>
              <a:cs typeface="Times New Roman" pitchFamily="18" charset="0"/>
            </a:endParaRPr>
          </a:p>
        </p:txBody>
      </p:sp>
      <p:cxnSp>
        <p:nvCxnSpPr>
          <p:cNvPr id="3" name="Straight Connector 2"/>
          <p:cNvCxnSpPr/>
          <p:nvPr/>
        </p:nvCxnSpPr>
        <p:spPr>
          <a:xfrm flipV="1">
            <a:off x="5797550" y="1554163"/>
            <a:ext cx="0" cy="1833562"/>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1558925" y="1554163"/>
            <a:ext cx="0" cy="1836737"/>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pic>
        <p:nvPicPr>
          <p:cNvPr id="37896" name="Picture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375" y="4267200"/>
            <a:ext cx="7724775" cy="193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2" name="Straight Connector 21"/>
          <p:cNvCxnSpPr/>
          <p:nvPr/>
        </p:nvCxnSpPr>
        <p:spPr>
          <a:xfrm flipV="1">
            <a:off x="2119313" y="1557338"/>
            <a:ext cx="0" cy="1836737"/>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687638" y="1566863"/>
            <a:ext cx="0" cy="1836737"/>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262313" y="1565275"/>
            <a:ext cx="0" cy="1836738"/>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3830638" y="1565275"/>
            <a:ext cx="0" cy="1836738"/>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6359525" y="1557338"/>
            <a:ext cx="0" cy="1835150"/>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6919913" y="1557338"/>
            <a:ext cx="0" cy="1835150"/>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7473950" y="1557338"/>
            <a:ext cx="0" cy="1835150"/>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8027988" y="1565275"/>
            <a:ext cx="0" cy="1833563"/>
          </a:xfrm>
          <a:prstGeom prst="line">
            <a:avLst/>
          </a:prstGeom>
          <a:ln w="15875">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2"/>
          </p:nvPr>
        </p:nvSpPr>
        <p:spPr/>
        <p:txBody>
          <a:bodyPr/>
          <a:lstStyle/>
          <a:p>
            <a:pPr>
              <a:defRPr/>
            </a:pPr>
            <a:r>
              <a:rPr lang="en-US" smtClean="0"/>
              <a:t>September 17, 2015</a:t>
            </a:r>
            <a:endParaRPr lang="en-US"/>
          </a:p>
        </p:txBody>
      </p:sp>
      <p:sp>
        <p:nvSpPr>
          <p:cNvPr id="4" name="Footer Placeholder 3"/>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Tree>
    <p:extLst>
      <p:ext uri="{BB962C8B-B14F-4D97-AF65-F5344CB8AC3E}">
        <p14:creationId xmlns:p14="http://schemas.microsoft.com/office/powerpoint/2010/main" val="2493003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2014 OLC Analysis</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pic>
        <p:nvPicPr>
          <p:cNvPr id="21509" name="Picture 6"/>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4800600" y="914400"/>
            <a:ext cx="4044950" cy="25146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0"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581400"/>
            <a:ext cx="4044950" cy="253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1"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3581400"/>
            <a:ext cx="3962400" cy="253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12" name="TextBox 1"/>
          <p:cNvSpPr txBox="1">
            <a:spLocks noChangeArrowheads="1"/>
          </p:cNvSpPr>
          <p:nvPr/>
        </p:nvSpPr>
        <p:spPr bwMode="auto">
          <a:xfrm>
            <a:off x="6019800" y="992188"/>
            <a:ext cx="1676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a:t>May Composite Day</a:t>
            </a:r>
          </a:p>
        </p:txBody>
      </p:sp>
      <p:sp>
        <p:nvSpPr>
          <p:cNvPr id="21513" name="TextBox 9"/>
          <p:cNvSpPr txBox="1">
            <a:spLocks noChangeArrowheads="1"/>
          </p:cNvSpPr>
          <p:nvPr/>
        </p:nvSpPr>
        <p:spPr bwMode="auto">
          <a:xfrm>
            <a:off x="1524000" y="3702050"/>
            <a:ext cx="1905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a:t>Early Oct Composite Day</a:t>
            </a:r>
          </a:p>
        </p:txBody>
      </p:sp>
      <p:sp>
        <p:nvSpPr>
          <p:cNvPr id="21514" name="TextBox 10"/>
          <p:cNvSpPr txBox="1">
            <a:spLocks noChangeArrowheads="1"/>
          </p:cNvSpPr>
          <p:nvPr/>
        </p:nvSpPr>
        <p:spPr bwMode="auto">
          <a:xfrm>
            <a:off x="5791200" y="3657600"/>
            <a:ext cx="220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a:t>Mid October Composite Day</a:t>
            </a:r>
          </a:p>
        </p:txBody>
      </p:sp>
      <p:sp>
        <p:nvSpPr>
          <p:cNvPr id="21515" name="TextBox 2"/>
          <p:cNvSpPr txBox="1">
            <a:spLocks noChangeArrowheads="1"/>
          </p:cNvSpPr>
          <p:nvPr/>
        </p:nvSpPr>
        <p:spPr bwMode="auto">
          <a:xfrm>
            <a:off x="152400" y="685800"/>
            <a:ext cx="44958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600" b="0"/>
              <a:t>5 Reps reported OLC programs in 2014</a:t>
            </a:r>
          </a:p>
          <a:p>
            <a:pPr eaLnBrk="1" hangingPunct="1">
              <a:spcBef>
                <a:spcPct val="0"/>
              </a:spcBef>
            </a:pPr>
            <a:endParaRPr lang="en-US" altLang="en-US" sz="600" b="0"/>
          </a:p>
          <a:p>
            <a:pPr eaLnBrk="1" hangingPunct="1">
              <a:spcBef>
                <a:spcPct val="0"/>
              </a:spcBef>
            </a:pPr>
            <a:r>
              <a:rPr lang="en-US" altLang="en-US" sz="1600" b="0"/>
              <a:t>~19,200 Res and 64 Bus customers</a:t>
            </a:r>
          </a:p>
          <a:p>
            <a:pPr eaLnBrk="1" hangingPunct="1">
              <a:spcBef>
                <a:spcPct val="0"/>
              </a:spcBef>
            </a:pPr>
            <a:endParaRPr lang="en-US" altLang="en-US" sz="600" b="0"/>
          </a:p>
          <a:p>
            <a:pPr eaLnBrk="1" hangingPunct="1">
              <a:spcBef>
                <a:spcPct val="0"/>
              </a:spcBef>
            </a:pPr>
            <a:r>
              <a:rPr lang="en-US" altLang="en-US" sz="1600" b="0"/>
              <a:t>3 Reps reported 7 deployments in 2014 affecting 3,200 Res and 5 Bus customers</a:t>
            </a:r>
          </a:p>
          <a:p>
            <a:pPr eaLnBrk="1" hangingPunct="1">
              <a:spcBef>
                <a:spcPct val="0"/>
              </a:spcBef>
            </a:pPr>
            <a:endParaRPr lang="en-US" altLang="en-US" sz="600" b="0"/>
          </a:p>
          <a:p>
            <a:pPr eaLnBrk="1" hangingPunct="1">
              <a:spcBef>
                <a:spcPct val="0"/>
              </a:spcBef>
            </a:pPr>
            <a:r>
              <a:rPr lang="en-US" altLang="en-US" sz="1600" b="0"/>
              <a:t>4 events (3 in Aug, 1 in Oct) showed no evidence of any load reduction</a:t>
            </a:r>
          </a:p>
          <a:p>
            <a:pPr eaLnBrk="1" hangingPunct="1">
              <a:spcBef>
                <a:spcPct val="0"/>
              </a:spcBef>
            </a:pPr>
            <a:endParaRPr lang="en-US" altLang="en-US" sz="600" b="0"/>
          </a:p>
          <a:p>
            <a:pPr eaLnBrk="1" hangingPunct="1">
              <a:spcBef>
                <a:spcPct val="0"/>
              </a:spcBef>
            </a:pPr>
            <a:r>
              <a:rPr lang="en-US" altLang="en-US" sz="1600" b="0"/>
              <a:t>May and October days combined into composite graphs to approximate the total OLC load reduction that could occur with same-day deployment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2014 PR Analysis</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grpSp>
        <p:nvGrpSpPr>
          <p:cNvPr id="22533" name="Group 7"/>
          <p:cNvGrpSpPr>
            <a:grpSpLocks/>
          </p:cNvGrpSpPr>
          <p:nvPr/>
        </p:nvGrpSpPr>
        <p:grpSpPr bwMode="auto">
          <a:xfrm>
            <a:off x="228600" y="3502025"/>
            <a:ext cx="4249737" cy="2663825"/>
            <a:chOff x="4676143" y="972694"/>
            <a:chExt cx="3996407" cy="2532506"/>
          </a:xfrm>
        </p:grpSpPr>
        <p:pic>
          <p:nvPicPr>
            <p:cNvPr id="225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6143" y="972694"/>
              <a:ext cx="3996407" cy="2532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9" name="TextBox 1"/>
            <p:cNvSpPr txBox="1">
              <a:spLocks noChangeArrowheads="1"/>
            </p:cNvSpPr>
            <p:nvPr/>
          </p:nvSpPr>
          <p:spPr bwMode="auto">
            <a:xfrm>
              <a:off x="5867400" y="1013635"/>
              <a:ext cx="1828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August Composite Day</a:t>
              </a:r>
            </a:p>
          </p:txBody>
        </p:sp>
      </p:grpSp>
      <p:grpSp>
        <p:nvGrpSpPr>
          <p:cNvPr id="22534" name="Group 6"/>
          <p:cNvGrpSpPr>
            <a:grpSpLocks/>
          </p:cNvGrpSpPr>
          <p:nvPr/>
        </p:nvGrpSpPr>
        <p:grpSpPr bwMode="auto">
          <a:xfrm>
            <a:off x="4648200" y="3502025"/>
            <a:ext cx="4267200" cy="2663825"/>
            <a:chOff x="304800" y="3622158"/>
            <a:chExt cx="4163057" cy="2543139"/>
          </a:xfrm>
        </p:grpSpPr>
        <p:pic>
          <p:nvPicPr>
            <p:cNvPr id="2253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622158"/>
              <a:ext cx="4163057" cy="2543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7" name="TextBox 9"/>
            <p:cNvSpPr txBox="1">
              <a:spLocks noChangeArrowheads="1"/>
            </p:cNvSpPr>
            <p:nvPr/>
          </p:nvSpPr>
          <p:spPr bwMode="auto">
            <a:xfrm>
              <a:off x="1371600" y="3689499"/>
              <a:ext cx="2057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a:t>September Composite Day</a:t>
              </a:r>
            </a:p>
          </p:txBody>
        </p:sp>
      </p:grpSp>
      <p:sp>
        <p:nvSpPr>
          <p:cNvPr id="22535" name="TextBox 2"/>
          <p:cNvSpPr txBox="1">
            <a:spLocks noChangeArrowheads="1"/>
          </p:cNvSpPr>
          <p:nvPr/>
        </p:nvSpPr>
        <p:spPr bwMode="auto">
          <a:xfrm>
            <a:off x="346075" y="730250"/>
            <a:ext cx="82645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600" b="0" dirty="0"/>
              <a:t>6 Reps reported PR programs in 2014</a:t>
            </a:r>
          </a:p>
          <a:p>
            <a:pPr eaLnBrk="1" hangingPunct="1">
              <a:spcBef>
                <a:spcPct val="0"/>
              </a:spcBef>
            </a:pPr>
            <a:endParaRPr lang="en-US" altLang="en-US" sz="600" b="0" dirty="0"/>
          </a:p>
          <a:p>
            <a:pPr eaLnBrk="1" hangingPunct="1">
              <a:spcBef>
                <a:spcPct val="0"/>
              </a:spcBef>
            </a:pPr>
            <a:r>
              <a:rPr lang="en-US" altLang="en-US" sz="1600" b="0" dirty="0"/>
              <a:t>~ 410,700 Res and 30,200 Bus customers</a:t>
            </a:r>
          </a:p>
          <a:p>
            <a:pPr lvl="1" eaLnBrk="1" hangingPunct="1">
              <a:spcBef>
                <a:spcPct val="0"/>
              </a:spcBef>
              <a:buFont typeface="Arial" charset="0"/>
              <a:buChar char="•"/>
            </a:pPr>
            <a:r>
              <a:rPr lang="en-US" altLang="en-US" sz="1600" dirty="0"/>
              <a:t>With DLC: Res 4,400 Bus 4</a:t>
            </a:r>
          </a:p>
          <a:p>
            <a:pPr eaLnBrk="1" hangingPunct="1">
              <a:spcBef>
                <a:spcPct val="0"/>
              </a:spcBef>
            </a:pPr>
            <a:endParaRPr lang="en-US" altLang="en-US" sz="600" b="0" dirty="0"/>
          </a:p>
          <a:p>
            <a:pPr eaLnBrk="1" hangingPunct="1">
              <a:spcBef>
                <a:spcPct val="0"/>
              </a:spcBef>
            </a:pPr>
            <a:r>
              <a:rPr lang="en-US" altLang="en-US" sz="1600" b="0" dirty="0"/>
              <a:t>4 Reps reported 9 deployments in 2014 affecting 32,100 Res and 143 Bus customers</a:t>
            </a:r>
          </a:p>
          <a:p>
            <a:pPr lvl="1" eaLnBrk="1" hangingPunct="1">
              <a:spcBef>
                <a:spcPct val="0"/>
              </a:spcBef>
              <a:buFont typeface="Arial" charset="0"/>
              <a:buChar char="•"/>
            </a:pPr>
            <a:r>
              <a:rPr lang="en-US" altLang="en-US" sz="1600" dirty="0"/>
              <a:t>With DLC: Res 4,400 Bus 4</a:t>
            </a:r>
          </a:p>
          <a:p>
            <a:pPr eaLnBrk="1" hangingPunct="1">
              <a:spcBef>
                <a:spcPct val="0"/>
              </a:spcBef>
            </a:pPr>
            <a:endParaRPr lang="en-US" altLang="en-US" sz="600" b="0" dirty="0"/>
          </a:p>
          <a:p>
            <a:pPr eaLnBrk="1" hangingPunct="1">
              <a:spcBef>
                <a:spcPct val="0"/>
              </a:spcBef>
            </a:pPr>
            <a:r>
              <a:rPr lang="en-US" altLang="en-US" sz="1600" b="0" dirty="0"/>
              <a:t>3 events (1 in Sep, 2 in Oct) showed no evidence of any load reduction</a:t>
            </a:r>
          </a:p>
          <a:p>
            <a:pPr eaLnBrk="1" hangingPunct="1">
              <a:spcBef>
                <a:spcPct val="0"/>
              </a:spcBef>
            </a:pPr>
            <a:endParaRPr lang="en-US" altLang="en-US" sz="600" b="0" dirty="0"/>
          </a:p>
          <a:p>
            <a:pPr eaLnBrk="1" hangingPunct="1">
              <a:spcBef>
                <a:spcPct val="0"/>
              </a:spcBef>
            </a:pPr>
            <a:r>
              <a:rPr lang="en-US" altLang="en-US" sz="1600" b="0" dirty="0"/>
              <a:t>6 events showed obvious reductions ranging from 27 – 40 MW</a:t>
            </a:r>
          </a:p>
          <a:p>
            <a:pPr eaLnBrk="1" hangingPunct="1">
              <a:spcBef>
                <a:spcPct val="0"/>
              </a:spcBef>
            </a:pPr>
            <a:endParaRPr lang="en-US" altLang="en-US" sz="600" b="0" dirty="0"/>
          </a:p>
          <a:p>
            <a:pPr eaLnBrk="1" hangingPunct="1">
              <a:spcBef>
                <a:spcPct val="0"/>
              </a:spcBef>
            </a:pPr>
            <a:r>
              <a:rPr lang="en-US" altLang="en-US" sz="1600" b="0" dirty="0"/>
              <a:t>August and September days are combined into composite graphs to approximate the total PR load reduction that could occur with same-day deployment</a:t>
            </a:r>
            <a:endParaRPr lang="en-US" altLang="en-US" sz="18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3200400"/>
            <a:ext cx="4000500" cy="296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3200400"/>
            <a:ext cx="3962400" cy="296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0" name="Title 1"/>
          <p:cNvSpPr>
            <a:spLocks noGrp="1"/>
          </p:cNvSpPr>
          <p:nvPr>
            <p:ph type="title"/>
          </p:nvPr>
        </p:nvSpPr>
        <p:spPr/>
        <p:txBody>
          <a:bodyPr/>
          <a:lstStyle/>
          <a:p>
            <a:r>
              <a:rPr lang="en-US" altLang="en-US" dirty="0" smtClean="0"/>
              <a:t>2014 </a:t>
            </a:r>
            <a:r>
              <a:rPr lang="en-US" altLang="en-US" dirty="0" smtClean="0"/>
              <a:t>RTP </a:t>
            </a:r>
            <a:r>
              <a:rPr lang="en-US" altLang="en-US" dirty="0" smtClean="0"/>
              <a:t>Analysis</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
        <p:nvSpPr>
          <p:cNvPr id="22535" name="TextBox 2"/>
          <p:cNvSpPr txBox="1">
            <a:spLocks noChangeArrowheads="1"/>
          </p:cNvSpPr>
          <p:nvPr/>
        </p:nvSpPr>
        <p:spPr bwMode="auto">
          <a:xfrm>
            <a:off x="346075" y="862786"/>
            <a:ext cx="826452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400" b="0" dirty="0" smtClean="0"/>
              <a:t>11 </a:t>
            </a:r>
            <a:r>
              <a:rPr lang="en-US" altLang="en-US" sz="1400" b="0" dirty="0"/>
              <a:t>Reps reported </a:t>
            </a:r>
            <a:r>
              <a:rPr lang="en-US" altLang="en-US" sz="1400" b="0" dirty="0" smtClean="0"/>
              <a:t>RTP </a:t>
            </a:r>
            <a:r>
              <a:rPr lang="en-US" altLang="en-US" sz="1400" b="0" dirty="0"/>
              <a:t>programs in 2014</a:t>
            </a:r>
          </a:p>
          <a:p>
            <a:pPr eaLnBrk="1" hangingPunct="1">
              <a:spcBef>
                <a:spcPct val="0"/>
              </a:spcBef>
            </a:pPr>
            <a:endParaRPr lang="en-US" altLang="en-US" sz="1400" b="0" dirty="0"/>
          </a:p>
          <a:p>
            <a:pPr eaLnBrk="1" hangingPunct="1">
              <a:spcBef>
                <a:spcPct val="0"/>
              </a:spcBef>
            </a:pPr>
            <a:r>
              <a:rPr lang="en-US" altLang="en-US" sz="1400" b="0" dirty="0"/>
              <a:t>~ </a:t>
            </a:r>
            <a:r>
              <a:rPr lang="en-US" altLang="en-US" sz="1400" b="0" dirty="0" smtClean="0"/>
              <a:t>1,000 </a:t>
            </a:r>
            <a:r>
              <a:rPr lang="en-US" altLang="en-US" sz="1400" b="0" dirty="0"/>
              <a:t>Res and </a:t>
            </a:r>
            <a:r>
              <a:rPr lang="en-US" altLang="en-US" sz="1400" b="0" dirty="0" smtClean="0"/>
              <a:t>9,700 </a:t>
            </a:r>
            <a:r>
              <a:rPr lang="en-US" altLang="en-US" sz="1400" b="0" dirty="0"/>
              <a:t>Bus customers</a:t>
            </a:r>
          </a:p>
          <a:p>
            <a:pPr lvl="1" eaLnBrk="1" hangingPunct="1">
              <a:spcBef>
                <a:spcPct val="0"/>
              </a:spcBef>
              <a:buFont typeface="Arial" charset="0"/>
              <a:buChar char="•"/>
            </a:pPr>
            <a:r>
              <a:rPr lang="en-US" altLang="en-US" sz="1200" dirty="0" smtClean="0"/>
              <a:t>None with DLC</a:t>
            </a:r>
            <a:endParaRPr lang="en-US" altLang="en-US" sz="1200" b="0" dirty="0"/>
          </a:p>
          <a:p>
            <a:pPr eaLnBrk="1" hangingPunct="1">
              <a:spcBef>
                <a:spcPct val="0"/>
              </a:spcBef>
            </a:pPr>
            <a:endParaRPr lang="en-US" altLang="en-US" sz="600" b="0" dirty="0"/>
          </a:p>
          <a:p>
            <a:pPr eaLnBrk="1" hangingPunct="1">
              <a:spcBef>
                <a:spcPct val="0"/>
              </a:spcBef>
            </a:pPr>
            <a:r>
              <a:rPr lang="en-US" altLang="en-US" sz="1400" b="0" dirty="0" smtClean="0"/>
              <a:t>2 pricing </a:t>
            </a:r>
            <a:r>
              <a:rPr lang="en-US" altLang="en-US" sz="1400" b="0" dirty="0"/>
              <a:t>events </a:t>
            </a:r>
            <a:r>
              <a:rPr lang="en-US" altLang="en-US" sz="1400" b="0" dirty="0" smtClean="0"/>
              <a:t>days (Jan 6 and Mar 3) with evidence </a:t>
            </a:r>
            <a:r>
              <a:rPr lang="en-US" altLang="en-US" sz="1400" b="0" dirty="0"/>
              <a:t>of </a:t>
            </a:r>
            <a:r>
              <a:rPr lang="en-US" altLang="en-US" sz="1400" b="0" dirty="0" smtClean="0"/>
              <a:t>load reduction</a:t>
            </a:r>
            <a:endParaRPr lang="en-US" altLang="en-US" sz="1400" b="0" dirty="0"/>
          </a:p>
          <a:p>
            <a:pPr lvl="1" eaLnBrk="1" hangingPunct="1">
              <a:spcBef>
                <a:spcPct val="0"/>
              </a:spcBef>
            </a:pPr>
            <a:r>
              <a:rPr lang="en-US" altLang="en-US" sz="1200" dirty="0" smtClean="0"/>
              <a:t>Jan 6:  ~4,500 </a:t>
            </a:r>
            <a:r>
              <a:rPr lang="en-US" altLang="en-US" sz="1200" dirty="0"/>
              <a:t>customers </a:t>
            </a:r>
            <a:r>
              <a:rPr lang="en-US" altLang="en-US" sz="1200" dirty="0" smtClean="0"/>
              <a:t>      ~12.9 </a:t>
            </a:r>
            <a:r>
              <a:rPr lang="en-US" altLang="en-US" sz="1200" dirty="0"/>
              <a:t>MW </a:t>
            </a:r>
            <a:r>
              <a:rPr lang="en-US" altLang="en-US" sz="1200" dirty="0" smtClean="0"/>
              <a:t>of load reduction      (~8.8 MW from BUSIDRRQ)</a:t>
            </a:r>
            <a:endParaRPr lang="en-US" altLang="en-US" sz="1200" b="0" dirty="0" smtClean="0"/>
          </a:p>
          <a:p>
            <a:pPr lvl="1" eaLnBrk="1" hangingPunct="1">
              <a:spcBef>
                <a:spcPct val="0"/>
              </a:spcBef>
            </a:pPr>
            <a:r>
              <a:rPr lang="en-US" altLang="en-US" sz="1200" b="0" dirty="0" smtClean="0"/>
              <a:t>Mar 3 ~</a:t>
            </a:r>
            <a:r>
              <a:rPr lang="en-US" altLang="en-US" sz="1200" dirty="0" smtClean="0"/>
              <a:t>5,000 </a:t>
            </a:r>
            <a:r>
              <a:rPr lang="en-US" altLang="en-US" sz="1200" dirty="0"/>
              <a:t>customers </a:t>
            </a:r>
            <a:r>
              <a:rPr lang="en-US" altLang="en-US" sz="1200" dirty="0" smtClean="0"/>
              <a:t>   ~</a:t>
            </a:r>
            <a:r>
              <a:rPr lang="en-US" altLang="en-US" sz="1200" b="0" dirty="0" smtClean="0"/>
              <a:t>7.4 MW load reduction</a:t>
            </a:r>
            <a:r>
              <a:rPr lang="en-US" altLang="en-US" sz="1200" dirty="0"/>
              <a:t> </a:t>
            </a:r>
            <a:r>
              <a:rPr lang="en-US" altLang="en-US" sz="1200" dirty="0" smtClean="0"/>
              <a:t> (~4.4 </a:t>
            </a:r>
            <a:r>
              <a:rPr lang="en-US" altLang="en-US" sz="1200" dirty="0"/>
              <a:t>MW from BUSIDRRQ</a:t>
            </a:r>
            <a:r>
              <a:rPr lang="en-US" altLang="en-US" sz="1200" dirty="0" smtClean="0"/>
              <a:t>)</a:t>
            </a:r>
          </a:p>
          <a:p>
            <a:pPr lvl="1" eaLnBrk="1" hangingPunct="1">
              <a:spcBef>
                <a:spcPct val="0"/>
              </a:spcBef>
            </a:pPr>
            <a:endParaRPr lang="en-US" altLang="en-US" sz="1200" dirty="0" smtClean="0"/>
          </a:p>
          <a:p>
            <a:pPr eaLnBrk="1" hangingPunct="1">
              <a:spcBef>
                <a:spcPct val="0"/>
              </a:spcBef>
            </a:pPr>
            <a:r>
              <a:rPr lang="en-US" altLang="en-US" sz="1400" b="0" dirty="0" smtClean="0"/>
              <a:t>Note: EEA related Load reduction led to price drop, and RTP related load reduction mostly occurred following the price drop </a:t>
            </a:r>
          </a:p>
          <a:p>
            <a:pPr lvl="1" eaLnBrk="1" hangingPunct="1">
              <a:spcBef>
                <a:spcPct val="0"/>
              </a:spcBef>
            </a:pPr>
            <a:endParaRPr lang="en-US" altLang="en-US" sz="1200" b="0" dirty="0"/>
          </a:p>
          <a:p>
            <a:pPr marL="457200" lvl="1" indent="0" eaLnBrk="1" hangingPunct="1">
              <a:spcBef>
                <a:spcPct val="0"/>
              </a:spcBef>
              <a:buNone/>
            </a:pPr>
            <a:r>
              <a:rPr lang="en-US" altLang="en-US" sz="1200" dirty="0" smtClean="0"/>
              <a:t>		</a:t>
            </a:r>
            <a:endParaRPr lang="en-US" altLang="en-US" sz="1200" b="0" dirty="0"/>
          </a:p>
          <a:p>
            <a:pPr eaLnBrk="1" hangingPunct="1">
              <a:spcBef>
                <a:spcPct val="0"/>
              </a:spcBef>
            </a:pPr>
            <a:endParaRPr lang="en-US" altLang="en-US" sz="600" b="0" dirty="0"/>
          </a:p>
        </p:txBody>
      </p:sp>
      <p:sp>
        <p:nvSpPr>
          <p:cNvPr id="14" name="TextBox 1"/>
          <p:cNvSpPr txBox="1">
            <a:spLocks noChangeArrowheads="1"/>
          </p:cNvSpPr>
          <p:nvPr/>
        </p:nvSpPr>
        <p:spPr bwMode="auto">
          <a:xfrm>
            <a:off x="1537606" y="3352800"/>
            <a:ext cx="1829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smtClean="0"/>
              <a:t>Jan 6, 2014 – EEA Day</a:t>
            </a:r>
            <a:endParaRPr lang="en-US" altLang="en-US" sz="1200" b="0" dirty="0"/>
          </a:p>
        </p:txBody>
      </p:sp>
      <p:sp>
        <p:nvSpPr>
          <p:cNvPr id="15" name="TextBox 1"/>
          <p:cNvSpPr txBox="1">
            <a:spLocks noChangeArrowheads="1"/>
          </p:cNvSpPr>
          <p:nvPr/>
        </p:nvSpPr>
        <p:spPr bwMode="auto">
          <a:xfrm>
            <a:off x="6343440" y="3429000"/>
            <a:ext cx="11241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smtClean="0"/>
              <a:t>Mar 3, 2014</a:t>
            </a:r>
            <a:endParaRPr lang="en-US" altLang="en-US" sz="1200" b="0" dirty="0"/>
          </a:p>
        </p:txBody>
      </p:sp>
    </p:spTree>
    <p:extLst>
      <p:ext uri="{BB962C8B-B14F-4D97-AF65-F5344CB8AC3E}">
        <p14:creationId xmlns:p14="http://schemas.microsoft.com/office/powerpoint/2010/main" val="3406584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3200400"/>
            <a:ext cx="4076699" cy="296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6075" y="3200400"/>
            <a:ext cx="3997326" cy="296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0" name="Title 1"/>
          <p:cNvSpPr>
            <a:spLocks noGrp="1"/>
          </p:cNvSpPr>
          <p:nvPr>
            <p:ph type="title"/>
          </p:nvPr>
        </p:nvSpPr>
        <p:spPr/>
        <p:txBody>
          <a:bodyPr/>
          <a:lstStyle/>
          <a:p>
            <a:r>
              <a:rPr lang="en-US" altLang="en-US" dirty="0" smtClean="0"/>
              <a:t>2014 </a:t>
            </a:r>
            <a:r>
              <a:rPr lang="en-US" altLang="en-US" dirty="0" smtClean="0"/>
              <a:t>BI </a:t>
            </a:r>
            <a:r>
              <a:rPr lang="en-US" altLang="en-US" dirty="0" smtClean="0"/>
              <a:t>Analysis</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
        <p:nvSpPr>
          <p:cNvPr id="22535" name="TextBox 2"/>
          <p:cNvSpPr txBox="1">
            <a:spLocks noChangeArrowheads="1"/>
          </p:cNvSpPr>
          <p:nvPr/>
        </p:nvSpPr>
        <p:spPr bwMode="auto">
          <a:xfrm>
            <a:off x="346075" y="685800"/>
            <a:ext cx="8264525"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400" b="0" dirty="0" smtClean="0"/>
              <a:t>16 </a:t>
            </a:r>
            <a:r>
              <a:rPr lang="en-US" altLang="en-US" sz="1400" b="0" dirty="0"/>
              <a:t>Reps reported </a:t>
            </a:r>
            <a:r>
              <a:rPr lang="en-US" altLang="en-US" sz="1400" b="0" dirty="0" smtClean="0"/>
              <a:t>BI </a:t>
            </a:r>
            <a:r>
              <a:rPr lang="en-US" altLang="en-US" sz="1400" b="0" dirty="0"/>
              <a:t>programs in 2014</a:t>
            </a:r>
          </a:p>
          <a:p>
            <a:pPr eaLnBrk="1" hangingPunct="1">
              <a:spcBef>
                <a:spcPct val="0"/>
              </a:spcBef>
            </a:pPr>
            <a:endParaRPr lang="en-US" altLang="en-US" sz="900" b="0" dirty="0"/>
          </a:p>
          <a:p>
            <a:pPr eaLnBrk="1" hangingPunct="1">
              <a:spcBef>
                <a:spcPct val="0"/>
              </a:spcBef>
            </a:pPr>
            <a:r>
              <a:rPr lang="en-US" altLang="en-US" sz="1400" b="0" dirty="0"/>
              <a:t>~ </a:t>
            </a:r>
            <a:r>
              <a:rPr lang="en-US" altLang="en-US" sz="1400" b="0" dirty="0" smtClean="0"/>
              <a:t>6,800 </a:t>
            </a:r>
            <a:r>
              <a:rPr lang="en-US" altLang="en-US" sz="1400" b="0" dirty="0"/>
              <a:t>Bus customers</a:t>
            </a:r>
          </a:p>
          <a:p>
            <a:pPr lvl="1" eaLnBrk="1" hangingPunct="1">
              <a:spcBef>
                <a:spcPct val="0"/>
              </a:spcBef>
              <a:buFont typeface="Arial" charset="0"/>
              <a:buChar char="•"/>
            </a:pPr>
            <a:r>
              <a:rPr lang="en-US" altLang="en-US" sz="1200" dirty="0" smtClean="0"/>
              <a:t>None with DLC</a:t>
            </a:r>
            <a:endParaRPr lang="en-US" altLang="en-US" sz="1200" b="0" dirty="0"/>
          </a:p>
          <a:p>
            <a:pPr eaLnBrk="1" hangingPunct="1">
              <a:spcBef>
                <a:spcPct val="0"/>
              </a:spcBef>
            </a:pPr>
            <a:endParaRPr lang="en-US" altLang="en-US" sz="600" b="0" dirty="0"/>
          </a:p>
          <a:p>
            <a:pPr eaLnBrk="1" hangingPunct="1">
              <a:spcBef>
                <a:spcPct val="0"/>
              </a:spcBef>
            </a:pPr>
            <a:r>
              <a:rPr lang="en-US" altLang="en-US" sz="1400" b="0" dirty="0" smtClean="0"/>
              <a:t>2 pricing </a:t>
            </a:r>
            <a:r>
              <a:rPr lang="en-US" altLang="en-US" sz="1400" b="0" dirty="0"/>
              <a:t>events </a:t>
            </a:r>
            <a:r>
              <a:rPr lang="en-US" altLang="en-US" sz="1400" b="0" dirty="0" smtClean="0"/>
              <a:t>days (Jan 6 and Mar 3) with evidence </a:t>
            </a:r>
            <a:r>
              <a:rPr lang="en-US" altLang="en-US" sz="1400" b="0" dirty="0"/>
              <a:t>of </a:t>
            </a:r>
            <a:r>
              <a:rPr lang="en-US" altLang="en-US" sz="1400" b="0" dirty="0" smtClean="0"/>
              <a:t>load reduction</a:t>
            </a:r>
            <a:endParaRPr lang="en-US" altLang="en-US" sz="1400" b="0" dirty="0"/>
          </a:p>
          <a:p>
            <a:pPr lvl="1" eaLnBrk="1" hangingPunct="1">
              <a:spcBef>
                <a:spcPct val="0"/>
              </a:spcBef>
            </a:pPr>
            <a:r>
              <a:rPr lang="en-US" altLang="en-US" sz="1200" dirty="0" smtClean="0"/>
              <a:t>Jan 6:  ~5,400 </a:t>
            </a:r>
            <a:r>
              <a:rPr lang="en-US" altLang="en-US" sz="1200" dirty="0"/>
              <a:t>customers </a:t>
            </a:r>
            <a:r>
              <a:rPr lang="en-US" altLang="en-US" sz="1200" dirty="0" smtClean="0"/>
              <a:t>      ~507.9 </a:t>
            </a:r>
            <a:r>
              <a:rPr lang="en-US" altLang="en-US" sz="1200" dirty="0"/>
              <a:t>MW </a:t>
            </a:r>
            <a:r>
              <a:rPr lang="en-US" altLang="en-US" sz="1200" dirty="0" smtClean="0"/>
              <a:t>of load reduction      (~330.4 MW from BUSIDRRQ)</a:t>
            </a:r>
            <a:endParaRPr lang="en-US" altLang="en-US" sz="1200" b="0" dirty="0" smtClean="0"/>
          </a:p>
          <a:p>
            <a:pPr lvl="1" eaLnBrk="1" hangingPunct="1">
              <a:spcBef>
                <a:spcPct val="0"/>
              </a:spcBef>
            </a:pPr>
            <a:r>
              <a:rPr lang="en-US" altLang="en-US" sz="1200" b="0" dirty="0" smtClean="0"/>
              <a:t>Mar 3 ~</a:t>
            </a:r>
            <a:r>
              <a:rPr lang="en-US" altLang="en-US" sz="1200" dirty="0" smtClean="0"/>
              <a:t>5,700 </a:t>
            </a:r>
            <a:r>
              <a:rPr lang="en-US" altLang="en-US" sz="1200" dirty="0"/>
              <a:t>customers </a:t>
            </a:r>
            <a:r>
              <a:rPr lang="en-US" altLang="en-US" sz="1200" dirty="0" smtClean="0"/>
              <a:t>   ~</a:t>
            </a:r>
            <a:r>
              <a:rPr lang="en-US" altLang="en-US" sz="1200" b="0" dirty="0" smtClean="0"/>
              <a:t>229.3 MW load reduction</a:t>
            </a:r>
            <a:r>
              <a:rPr lang="en-US" altLang="en-US" sz="1200" dirty="0"/>
              <a:t> </a:t>
            </a:r>
            <a:r>
              <a:rPr lang="en-US" altLang="en-US" sz="1200" dirty="0" smtClean="0"/>
              <a:t> (~43.6 </a:t>
            </a:r>
            <a:r>
              <a:rPr lang="en-US" altLang="en-US" sz="1200" dirty="0"/>
              <a:t>MW from BUSIDRRQ</a:t>
            </a:r>
            <a:r>
              <a:rPr lang="en-US" altLang="en-US" sz="1200" dirty="0" smtClean="0"/>
              <a:t>)</a:t>
            </a:r>
          </a:p>
          <a:p>
            <a:pPr lvl="1" eaLnBrk="1" hangingPunct="1">
              <a:spcBef>
                <a:spcPct val="0"/>
              </a:spcBef>
            </a:pPr>
            <a:endParaRPr lang="en-US" altLang="en-US" sz="900" dirty="0" smtClean="0"/>
          </a:p>
          <a:p>
            <a:pPr eaLnBrk="1" hangingPunct="1">
              <a:spcBef>
                <a:spcPct val="0"/>
              </a:spcBef>
            </a:pPr>
            <a:r>
              <a:rPr lang="en-US" altLang="en-US" sz="1400" b="0" dirty="0" smtClean="0"/>
              <a:t>Note: EEA related Load reduction led to price drop, and BI related load reduction during high price intervals did occur prior to the price drop</a:t>
            </a:r>
          </a:p>
          <a:p>
            <a:pPr lvl="1" eaLnBrk="1" hangingPunct="1">
              <a:spcBef>
                <a:spcPct val="0"/>
              </a:spcBef>
            </a:pPr>
            <a:r>
              <a:rPr lang="en-US" altLang="en-US" sz="1200" b="0" dirty="0" smtClean="0"/>
              <a:t>Jan 6: 455 MW in interval 30 when price was $2,800</a:t>
            </a:r>
          </a:p>
          <a:p>
            <a:pPr lvl="1" eaLnBrk="1" hangingPunct="1">
              <a:spcBef>
                <a:spcPct val="0"/>
              </a:spcBef>
            </a:pPr>
            <a:r>
              <a:rPr lang="en-US" altLang="en-US" sz="1200" dirty="0" smtClean="0"/>
              <a:t>Mar 3: 179 MW in interval 28 when price was $4,990</a:t>
            </a:r>
            <a:endParaRPr lang="en-US" altLang="en-US" sz="1200" b="0" dirty="0" smtClean="0"/>
          </a:p>
          <a:p>
            <a:pPr lvl="1" eaLnBrk="1" hangingPunct="1">
              <a:spcBef>
                <a:spcPct val="0"/>
              </a:spcBef>
            </a:pPr>
            <a:endParaRPr lang="en-US" altLang="en-US" sz="1200" b="0" dirty="0"/>
          </a:p>
          <a:p>
            <a:pPr marL="457200" lvl="1" indent="0" eaLnBrk="1" hangingPunct="1">
              <a:spcBef>
                <a:spcPct val="0"/>
              </a:spcBef>
              <a:buNone/>
            </a:pPr>
            <a:r>
              <a:rPr lang="en-US" altLang="en-US" sz="1200" dirty="0" smtClean="0"/>
              <a:t>		</a:t>
            </a:r>
            <a:endParaRPr lang="en-US" altLang="en-US" sz="1200" b="0" dirty="0"/>
          </a:p>
          <a:p>
            <a:pPr eaLnBrk="1" hangingPunct="1">
              <a:spcBef>
                <a:spcPct val="0"/>
              </a:spcBef>
            </a:pPr>
            <a:endParaRPr lang="en-US" altLang="en-US" sz="600" b="0" dirty="0"/>
          </a:p>
        </p:txBody>
      </p:sp>
      <p:sp>
        <p:nvSpPr>
          <p:cNvPr id="14" name="TextBox 1"/>
          <p:cNvSpPr txBox="1">
            <a:spLocks noChangeArrowheads="1"/>
          </p:cNvSpPr>
          <p:nvPr/>
        </p:nvSpPr>
        <p:spPr bwMode="auto">
          <a:xfrm>
            <a:off x="1537606" y="3352800"/>
            <a:ext cx="1829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smtClean="0"/>
              <a:t>Jan 6, 2014 – EEA Day</a:t>
            </a:r>
            <a:endParaRPr lang="en-US" altLang="en-US" sz="1200" b="0" dirty="0"/>
          </a:p>
        </p:txBody>
      </p:sp>
      <p:sp>
        <p:nvSpPr>
          <p:cNvPr id="15" name="TextBox 1"/>
          <p:cNvSpPr txBox="1">
            <a:spLocks noChangeArrowheads="1"/>
          </p:cNvSpPr>
          <p:nvPr/>
        </p:nvSpPr>
        <p:spPr bwMode="auto">
          <a:xfrm>
            <a:off x="6343440" y="3352800"/>
            <a:ext cx="11241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smtClean="0"/>
              <a:t>Mar 3, 2014</a:t>
            </a:r>
            <a:endParaRPr lang="en-US" altLang="en-US" sz="1200" b="0" dirty="0"/>
          </a:p>
        </p:txBody>
      </p:sp>
    </p:spTree>
    <p:extLst>
      <p:ext uri="{BB962C8B-B14F-4D97-AF65-F5344CB8AC3E}">
        <p14:creationId xmlns:p14="http://schemas.microsoft.com/office/powerpoint/2010/main" val="11258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Updated Categories pg. 1 of 3 </a:t>
            </a:r>
          </a:p>
        </p:txBody>
      </p:sp>
      <p:sp>
        <p:nvSpPr>
          <p:cNvPr id="35843" name="Content Placeholder 2"/>
          <p:cNvSpPr>
            <a:spLocks noGrp="1"/>
          </p:cNvSpPr>
          <p:nvPr>
            <p:ph idx="1"/>
          </p:nvPr>
        </p:nvSpPr>
        <p:spPr>
          <a:xfrm>
            <a:off x="457200" y="838200"/>
            <a:ext cx="8229600" cy="5638800"/>
          </a:xfrm>
        </p:spPr>
        <p:txBody>
          <a:bodyPr>
            <a:noAutofit/>
          </a:bodyPr>
          <a:lstStyle/>
          <a:p>
            <a:pPr marL="0" indent="0">
              <a:buFontTx/>
              <a:buNone/>
              <a:defRPr/>
            </a:pPr>
            <a:r>
              <a:rPr lang="en-US" sz="1400" dirty="0"/>
              <a:t>Demand Response category </a:t>
            </a:r>
            <a:r>
              <a:rPr lang="en-US" sz="1400" dirty="0" smtClean="0">
                <a:solidFill>
                  <a:schemeClr val="accent6"/>
                </a:solidFill>
              </a:rPr>
              <a:t>(improved) </a:t>
            </a:r>
            <a:r>
              <a:rPr lang="en-US" sz="1400" dirty="0" smtClean="0"/>
              <a:t>definitions:</a:t>
            </a:r>
            <a:endParaRPr lang="en-US" sz="1400" dirty="0"/>
          </a:p>
          <a:p>
            <a:pPr marL="0" indent="0">
              <a:buFontTx/>
              <a:buNone/>
              <a:defRPr/>
            </a:pPr>
            <a:r>
              <a:rPr lang="en-US" sz="1400" dirty="0"/>
              <a:t>RTP – Real Time Pricing - </a:t>
            </a:r>
            <a:r>
              <a:rPr lang="en-US" sz="1400" b="0" dirty="0"/>
              <a:t>retail prices for all hours or intervals based on ERCOT Real-Time Settlement Point Prices for the premise Load Zone, calculated every 15 minutes, or other real-time wholesale price indicator(s). </a:t>
            </a:r>
            <a:endParaRPr lang="en-US" sz="1400" dirty="0"/>
          </a:p>
          <a:p>
            <a:pPr marL="0" indent="0">
              <a:buFontTx/>
              <a:buNone/>
              <a:defRPr/>
            </a:pPr>
            <a:endParaRPr lang="en-US" sz="1400" dirty="0" smtClean="0"/>
          </a:p>
          <a:p>
            <a:pPr marL="0" indent="0">
              <a:buFontTx/>
              <a:buNone/>
              <a:defRPr/>
            </a:pPr>
            <a:r>
              <a:rPr lang="en-US" sz="1400" dirty="0" smtClean="0"/>
              <a:t>BI – Block &amp; Index – </a:t>
            </a:r>
            <a:r>
              <a:rPr lang="en-US" sz="1400" b="0" dirty="0" smtClean="0"/>
              <a:t>fixed pricing for a defined volume of usage, coupled with pricing indexed to the wholesale market for usage exceeding the block.  Block prices and volumes may vary by time of day/week. (</a:t>
            </a:r>
            <a:r>
              <a:rPr lang="en-US" sz="1400" b="0" dirty="0" smtClean="0">
                <a:solidFill>
                  <a:schemeClr val="accent6"/>
                </a:solidFill>
              </a:rPr>
              <a:t>removed last line from definition - </a:t>
            </a:r>
            <a:r>
              <a:rPr lang="en-US" sz="1400" b="0" i="1" dirty="0" smtClean="0">
                <a:solidFill>
                  <a:schemeClr val="accent6"/>
                </a:solidFill>
              </a:rPr>
              <a:t>Option could include if usage dips below the block.</a:t>
            </a:r>
            <a:r>
              <a:rPr lang="en-US" sz="1400" b="0" dirty="0"/>
              <a:t>)</a:t>
            </a:r>
          </a:p>
          <a:p>
            <a:pPr marL="0" indent="0">
              <a:buFontTx/>
              <a:buNone/>
              <a:defRPr/>
            </a:pPr>
            <a:endParaRPr lang="en-US" sz="1400" dirty="0" smtClean="0"/>
          </a:p>
          <a:p>
            <a:pPr marL="0" indent="0">
              <a:buFontTx/>
              <a:buNone/>
              <a:defRPr/>
            </a:pPr>
            <a:r>
              <a:rPr lang="en-US" sz="1400" dirty="0" smtClean="0"/>
              <a:t>PR </a:t>
            </a:r>
            <a:r>
              <a:rPr lang="en-US" sz="1400" dirty="0"/>
              <a:t>– Peak Rebates </a:t>
            </a:r>
            <a:r>
              <a:rPr lang="en-US" sz="1400" dirty="0" smtClean="0"/>
              <a:t>– </a:t>
            </a:r>
            <a:r>
              <a:rPr lang="en-US" sz="1400" b="0" dirty="0" smtClean="0">
                <a:solidFill>
                  <a:schemeClr val="accent6"/>
                </a:solidFill>
              </a:rPr>
              <a:t>a retail offering in which the customer is eligible for a financial incentive paid for </a:t>
            </a:r>
            <a:r>
              <a:rPr lang="en-US" sz="1400" b="0" dirty="0">
                <a:solidFill>
                  <a:schemeClr val="accent6"/>
                </a:solidFill>
              </a:rPr>
              <a:t>load reductions taken during periods of time identified by the </a:t>
            </a:r>
            <a:r>
              <a:rPr lang="en-US" sz="1400" b="0" dirty="0" smtClean="0">
                <a:solidFill>
                  <a:schemeClr val="accent6"/>
                </a:solidFill>
              </a:rPr>
              <a:t>LSE, and communicated to the customer during the prior day or the event day, or both.  LSE has defined a method to identify whether a customer has responded and to quantify the response amount.  Payment (rebate) to customer is based upon customer’s response.</a:t>
            </a:r>
            <a:endParaRPr lang="en-US" sz="1400" dirty="0">
              <a:solidFill>
                <a:schemeClr val="accent6"/>
              </a:solidFill>
            </a:endParaRPr>
          </a:p>
          <a:p>
            <a:pPr>
              <a:defRPr/>
            </a:pPr>
            <a:r>
              <a:rPr lang="en-US" sz="1200" b="0" i="1" dirty="0">
                <a:solidFill>
                  <a:srgbClr val="0070C0"/>
                </a:solidFill>
              </a:rPr>
              <a:t>Peak Rebate examples - </a:t>
            </a:r>
            <a:endParaRPr lang="en-US" sz="1200" b="0" dirty="0">
              <a:solidFill>
                <a:srgbClr val="0070C0"/>
              </a:solidFill>
            </a:endParaRPr>
          </a:p>
          <a:p>
            <a:pPr>
              <a:defRPr/>
            </a:pPr>
            <a:r>
              <a:rPr lang="en-US" sz="1200" b="0" i="1" dirty="0">
                <a:solidFill>
                  <a:srgbClr val="0070C0"/>
                </a:solidFill>
              </a:rPr>
              <a:t>No DLC: The REP sends an email one day prior if high prices are forecasted, and sends a reminder text/tweet the morning of the following day.  The REP identifies responding customers using a recent similar weather day as a baseline to estimate what the customer’s load would have been.  If the customer’s actual load during the predicted intervals was lower than the baseline, the REP agrees to pay the customer $100 / kw of reduction</a:t>
            </a:r>
            <a:r>
              <a:rPr lang="en-US" sz="1200" b="0" i="1" dirty="0" smtClean="0">
                <a:solidFill>
                  <a:srgbClr val="0070C0"/>
                </a:solidFill>
              </a:rPr>
              <a:t>.</a:t>
            </a:r>
            <a:endParaRPr lang="en-US" sz="1400" dirty="0">
              <a:solidFill>
                <a:srgbClr val="0070C0"/>
              </a:solidFill>
            </a:endParaRPr>
          </a:p>
          <a:p>
            <a:pPr>
              <a:defRPr/>
            </a:pPr>
            <a:r>
              <a:rPr lang="en-US" sz="1200" b="0" i="1" dirty="0">
                <a:solidFill>
                  <a:srgbClr val="0070C0"/>
                </a:solidFill>
              </a:rPr>
              <a:t>DLC: REP sends email one day prior if high prices are forecasted, and sends a reminder text/tweet the morning of the following day.  When high prices materialize, the REP sends a signal to the customer’s web-enabled thermostat to increase its set point by 3 degrees.  The REP establishes a baseline for the customer to estimate what the customer’s load would have been.  If the customer’s actual load during the predicted intervals was lower than the baseline, the REP agrees to pay the customer $100 / kw of reduction.</a:t>
            </a:r>
            <a:endParaRPr lang="en-US" sz="1200" b="0" dirty="0">
              <a:solidFill>
                <a:srgbClr val="0070C0"/>
              </a:solidFill>
            </a:endParaRPr>
          </a:p>
          <a:p>
            <a:pPr marL="0" indent="0">
              <a:buFontTx/>
              <a:buNone/>
              <a:defRPr/>
            </a:pPr>
            <a:endParaRPr lang="en-US" sz="1400" b="0" dirty="0" smtClean="0"/>
          </a:p>
          <a:p>
            <a:pPr marL="0" indent="0">
              <a:buFontTx/>
              <a:buNone/>
              <a:defRPr/>
            </a:pPr>
            <a:endParaRPr lang="en-US" altLang="en-US" sz="1400" b="0" dirty="0"/>
          </a:p>
          <a:p>
            <a:pPr marL="0" indent="0">
              <a:buFontTx/>
              <a:buNone/>
              <a:defRPr/>
            </a:pPr>
            <a:endParaRPr lang="en-US" sz="1400" b="0" dirty="0"/>
          </a:p>
          <a:p>
            <a:pPr marL="0" indent="0">
              <a:buFontTx/>
              <a:buNone/>
              <a:defRPr/>
            </a:pPr>
            <a:r>
              <a:rPr lang="en-US" sz="1400" dirty="0"/>
              <a:t> </a:t>
            </a:r>
          </a:p>
          <a:p>
            <a:pPr marL="0" indent="0">
              <a:buFontTx/>
              <a:buNone/>
              <a:defRPr/>
            </a:pPr>
            <a:r>
              <a:rPr lang="en-US" sz="1400" dirty="0"/>
              <a:t> </a:t>
            </a:r>
          </a:p>
          <a:p>
            <a:pPr>
              <a:defRPr/>
            </a:pPr>
            <a:endParaRPr lang="en-US" altLang="en-US" sz="1400" dirty="0" smtClean="0">
              <a:solidFill>
                <a:srgbClr val="FF0000"/>
              </a:solidFill>
            </a:endParaRP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Updated Categories pg. 2 of 3</a:t>
            </a:r>
          </a:p>
        </p:txBody>
      </p:sp>
      <p:sp>
        <p:nvSpPr>
          <p:cNvPr id="29699" name="Content Placeholder 2"/>
          <p:cNvSpPr>
            <a:spLocks noGrp="1"/>
          </p:cNvSpPr>
          <p:nvPr>
            <p:ph idx="1"/>
          </p:nvPr>
        </p:nvSpPr>
        <p:spPr>
          <a:xfrm>
            <a:off x="457200" y="838200"/>
            <a:ext cx="8229600" cy="5638800"/>
          </a:xfrm>
        </p:spPr>
        <p:txBody>
          <a:bodyPr/>
          <a:lstStyle/>
          <a:p>
            <a:pPr marL="0" indent="0">
              <a:buFontTx/>
              <a:buNone/>
              <a:defRPr/>
            </a:pPr>
            <a:r>
              <a:rPr lang="en-US" altLang="en-US" sz="1400" dirty="0" smtClean="0"/>
              <a:t>Demand Response category definitions:</a:t>
            </a:r>
          </a:p>
          <a:p>
            <a:pPr marL="0" indent="0">
              <a:buFontTx/>
              <a:buNone/>
              <a:defRPr/>
            </a:pPr>
            <a:r>
              <a:rPr lang="en-US" sz="1400" dirty="0"/>
              <a:t>CPP – Critical Peak Pricing – </a:t>
            </a:r>
            <a:r>
              <a:rPr lang="en-US" sz="1400" b="0" dirty="0"/>
              <a:t>prices that rise during critical peaks: limited duration periods of time identified by the LSE that usually correlate to high prices in the real-time wholesale market. Critical peak events may occur a limited number of times per year and typically are communicated a day in advance. </a:t>
            </a:r>
            <a:endParaRPr lang="en-US" altLang="en-US" sz="1400" dirty="0" smtClean="0"/>
          </a:p>
          <a:p>
            <a:pPr marL="0" indent="0">
              <a:buFontTx/>
              <a:buNone/>
              <a:defRPr/>
            </a:pPr>
            <a:r>
              <a:rPr lang="en-US" altLang="en-US" sz="1400" dirty="0" smtClean="0"/>
              <a:t>TOU </a:t>
            </a:r>
            <a:r>
              <a:rPr lang="en-US" altLang="en-US" sz="1400" dirty="0"/>
              <a:t>– Time of Use — </a:t>
            </a:r>
            <a:r>
              <a:rPr lang="en-US" altLang="en-US" sz="1400" b="0" dirty="0"/>
              <a:t>prices that vary across defined blocks of hours, with predefined prices and schedules.  (As used here, does not apply to seasonal adjustments). </a:t>
            </a:r>
          </a:p>
          <a:p>
            <a:pPr marL="0" indent="0">
              <a:buFontTx/>
              <a:buNone/>
              <a:defRPr/>
            </a:pPr>
            <a:r>
              <a:rPr lang="en-US" sz="1200" b="0" i="1" dirty="0">
                <a:solidFill>
                  <a:srgbClr val="0070C0"/>
                </a:solidFill>
              </a:rPr>
              <a:t>TOU Example – free evening </a:t>
            </a:r>
            <a:r>
              <a:rPr lang="en-US" sz="1200" b="0" i="1" dirty="0" smtClean="0">
                <a:solidFill>
                  <a:srgbClr val="0070C0"/>
                </a:solidFill>
              </a:rPr>
              <a:t>hours</a:t>
            </a:r>
          </a:p>
          <a:p>
            <a:pPr marL="0" indent="0">
              <a:buFontTx/>
              <a:buNone/>
              <a:defRPr/>
            </a:pPr>
            <a:endParaRPr lang="en-US" altLang="en-US" sz="1400" dirty="0" smtClean="0"/>
          </a:p>
          <a:p>
            <a:pPr marL="0" indent="0">
              <a:buFontTx/>
              <a:buNone/>
              <a:defRPr/>
            </a:pPr>
            <a:r>
              <a:rPr lang="en-US" altLang="en-US" sz="1400" dirty="0" smtClean="0"/>
              <a:t>OLC – Other Direct Load Control –</a:t>
            </a:r>
            <a:r>
              <a:rPr lang="en-US" altLang="en-US" sz="1400" b="0" dirty="0" smtClean="0"/>
              <a:t> contracts that allow the LSE or a third party to control the customer’s load remotely for economic or grid reliability purposes.  This category applies to Direct Load Control (DLC) with different deployment criteria than described elsewhere. (Avoid double counting if DLC data was reported in other categories.).  </a:t>
            </a:r>
            <a:r>
              <a:rPr lang="en-US" altLang="en-US" sz="1400" b="0" dirty="0">
                <a:solidFill>
                  <a:schemeClr val="accent6"/>
                </a:solidFill>
              </a:rPr>
              <a:t>Customer incentive is predefined and does not vary based upon the response.</a:t>
            </a:r>
          </a:p>
          <a:p>
            <a:pPr>
              <a:defRPr/>
            </a:pPr>
            <a:r>
              <a:rPr lang="en-US" altLang="en-US" sz="1400" dirty="0" smtClean="0"/>
              <a:t> </a:t>
            </a:r>
            <a:r>
              <a:rPr lang="en-US" sz="1200" b="0" i="1" dirty="0">
                <a:solidFill>
                  <a:srgbClr val="0070C0"/>
                </a:solidFill>
              </a:rPr>
              <a:t>OLC Example - </a:t>
            </a:r>
            <a:endParaRPr lang="en-US" sz="1200" b="0" dirty="0">
              <a:solidFill>
                <a:srgbClr val="0070C0"/>
              </a:solidFill>
            </a:endParaRPr>
          </a:p>
          <a:p>
            <a:pPr>
              <a:defRPr/>
            </a:pPr>
            <a:r>
              <a:rPr lang="en-US" sz="1200" b="0" i="1" dirty="0">
                <a:solidFill>
                  <a:srgbClr val="0070C0"/>
                </a:solidFill>
              </a:rPr>
              <a:t>OLC (always has DLC) REP identifies a day on which high prices have, or are about to, materialize. The REP sends a signal to the customer’s web-enabled thermostat to increase its set point by 3 degrees.  The REP agrees to pay the customer $10 / month for each summer month, and the customer agrees to allow the thermostat to be set higher 10 times during the summer for periods up to 2 hours long.  If the customer overrides the REP thermostat setting during a month, the customer’s payment is reduced by $3.</a:t>
            </a:r>
            <a:endParaRPr lang="en-US" sz="1200" b="0" dirty="0">
              <a:solidFill>
                <a:srgbClr val="0070C0"/>
              </a:solidFill>
            </a:endParaRPr>
          </a:p>
          <a:p>
            <a:pPr marL="0" indent="0">
              <a:buFontTx/>
              <a:buNone/>
              <a:defRPr/>
            </a:pPr>
            <a:endParaRPr lang="en-US" altLang="en-US" sz="1400" dirty="0" smtClean="0"/>
          </a:p>
          <a:p>
            <a:pPr marL="0" indent="0">
              <a:buFontTx/>
              <a:buNone/>
              <a:defRPr/>
            </a:pPr>
            <a:r>
              <a:rPr lang="en-US" altLang="en-US" sz="1400" dirty="0" smtClean="0"/>
              <a:t>OTH – Other Voluntary Demand Response Product – </a:t>
            </a:r>
            <a:r>
              <a:rPr lang="en-US" altLang="en-US" sz="1400" b="0" dirty="0" smtClean="0"/>
              <a:t>any retail product not covered in the other categories that includes a demand response incentive or signal.</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Updated Categories pg. 3 of 3</a:t>
            </a:r>
          </a:p>
        </p:txBody>
      </p:sp>
      <p:sp>
        <p:nvSpPr>
          <p:cNvPr id="29699" name="Content Placeholder 2"/>
          <p:cNvSpPr>
            <a:spLocks noGrp="1"/>
          </p:cNvSpPr>
          <p:nvPr>
            <p:ph idx="1"/>
          </p:nvPr>
        </p:nvSpPr>
        <p:spPr>
          <a:xfrm>
            <a:off x="457200" y="838200"/>
            <a:ext cx="8229600" cy="5638800"/>
          </a:xfrm>
        </p:spPr>
        <p:txBody>
          <a:bodyPr/>
          <a:lstStyle/>
          <a:p>
            <a:pPr marL="0" indent="0">
              <a:buFontTx/>
              <a:buNone/>
              <a:defRPr/>
            </a:pPr>
            <a:r>
              <a:rPr lang="en-US" altLang="en-US" sz="1400" dirty="0" smtClean="0"/>
              <a:t>Demand Response category definitions:</a:t>
            </a:r>
          </a:p>
          <a:p>
            <a:pPr marL="0" indent="0">
              <a:buFontTx/>
              <a:buNone/>
              <a:defRPr/>
            </a:pPr>
            <a:r>
              <a:rPr lang="en-US" altLang="en-US" sz="1400" dirty="0" smtClean="0"/>
              <a:t> </a:t>
            </a:r>
          </a:p>
          <a:p>
            <a:pPr marL="0" indent="0">
              <a:buFontTx/>
              <a:buNone/>
              <a:defRPr/>
            </a:pPr>
            <a:r>
              <a:rPr lang="en-US" altLang="en-US" sz="1800" i="1" dirty="0" smtClean="0">
                <a:solidFill>
                  <a:schemeClr val="accent2"/>
                </a:solidFill>
              </a:rPr>
              <a:t>NOTE – will not use 4CP and FO categories for summer 2015 data collection</a:t>
            </a:r>
          </a:p>
          <a:p>
            <a:pPr marL="0" indent="0">
              <a:buFontTx/>
              <a:buNone/>
              <a:defRPr/>
            </a:pPr>
            <a:r>
              <a:rPr lang="en-US" sz="1400" dirty="0" smtClean="0">
                <a:solidFill>
                  <a:schemeClr val="bg2">
                    <a:lumMod val="60000"/>
                    <a:lumOff val="40000"/>
                  </a:schemeClr>
                </a:solidFill>
              </a:rPr>
              <a:t>4CP – Four Coincident Peak – </a:t>
            </a:r>
            <a:r>
              <a:rPr lang="en-US" sz="1400" b="0" dirty="0" smtClean="0">
                <a:solidFill>
                  <a:schemeClr val="bg2">
                    <a:lumMod val="60000"/>
                    <a:lumOff val="40000"/>
                  </a:schemeClr>
                </a:solidFill>
              </a:rPr>
              <a:t>predictor signals or direct load control provided to customers in advance of potential Four Coincident Peak (4CP) intervals during summer months (June through September). Reducing load during such intervals lowers transmission charges.  4CP charges apply to large customers (peak demand ≥700 kW) in competitive choice areas, and also to NOIEs at the boundary meter level.  </a:t>
            </a:r>
          </a:p>
          <a:p>
            <a:pPr marL="0" indent="0">
              <a:buFontTx/>
              <a:buNone/>
              <a:defRPr/>
            </a:pPr>
            <a:endParaRPr lang="en-US" sz="1400" b="0" dirty="0" smtClean="0">
              <a:solidFill>
                <a:schemeClr val="bg2">
                  <a:lumMod val="60000"/>
                  <a:lumOff val="40000"/>
                </a:schemeClr>
              </a:solidFill>
            </a:endParaRPr>
          </a:p>
          <a:p>
            <a:pPr marL="0" indent="0">
              <a:buFontTx/>
              <a:buNone/>
              <a:defRPr/>
            </a:pPr>
            <a:r>
              <a:rPr lang="en-US" altLang="en-US" sz="1400" dirty="0" smtClean="0">
                <a:solidFill>
                  <a:schemeClr val="bg2">
                    <a:lumMod val="60000"/>
                    <a:lumOff val="40000"/>
                  </a:schemeClr>
                </a:solidFill>
              </a:rPr>
              <a:t>FO – Financial Option – </a:t>
            </a:r>
            <a:r>
              <a:rPr lang="en-US" altLang="en-US" sz="1400" b="0" dirty="0" smtClean="0">
                <a:solidFill>
                  <a:schemeClr val="bg2">
                    <a:lumMod val="60000"/>
                    <a:lumOff val="40000"/>
                  </a:schemeClr>
                </a:solidFill>
              </a:rPr>
              <a:t>product where LSE purchases an option from the customer that is backed by a specified level of DR and uses it for portfolio trades in the wholesale market. </a:t>
            </a:r>
          </a:p>
          <a:p>
            <a:pPr marL="0" indent="0">
              <a:buFontTx/>
              <a:buNone/>
              <a:defRPr/>
            </a:pPr>
            <a:endParaRPr lang="en-US" altLang="en-US" sz="1400" b="0" dirty="0">
              <a:solidFill>
                <a:schemeClr val="bg2">
                  <a:lumMod val="60000"/>
                  <a:lumOff val="40000"/>
                </a:schemeClr>
              </a:solidFill>
            </a:endParaRPr>
          </a:p>
          <a:p>
            <a:pPr marL="0" indent="0">
              <a:buFontTx/>
              <a:buNone/>
              <a:defRPr/>
            </a:pPr>
            <a:r>
              <a:rPr lang="en-US" sz="1400" dirty="0" smtClean="0">
                <a:solidFill>
                  <a:schemeClr val="accent2"/>
                </a:solidFill>
              </a:rPr>
              <a:t>4CP - ERCOT can </a:t>
            </a:r>
            <a:r>
              <a:rPr lang="en-US" sz="1400" dirty="0">
                <a:solidFill>
                  <a:schemeClr val="accent2"/>
                </a:solidFill>
              </a:rPr>
              <a:t>do the 4CP analysis without the need to ask the LSEs to provide data in the survey.  </a:t>
            </a:r>
          </a:p>
          <a:p>
            <a:pPr marL="0" indent="0">
              <a:buFontTx/>
              <a:buNone/>
              <a:defRPr/>
            </a:pPr>
            <a:endParaRPr lang="en-US" sz="1400" dirty="0">
              <a:solidFill>
                <a:schemeClr val="accent2"/>
              </a:solidFill>
            </a:endParaRPr>
          </a:p>
          <a:p>
            <a:pPr marL="0" indent="0">
              <a:buFontTx/>
              <a:buNone/>
              <a:defRPr/>
            </a:pPr>
            <a:r>
              <a:rPr lang="en-US" sz="1400" dirty="0" smtClean="0">
                <a:solidFill>
                  <a:schemeClr val="accent2"/>
                </a:solidFill>
              </a:rPr>
              <a:t>FO – category has not been used for 2 years</a:t>
            </a:r>
            <a:endParaRPr lang="en-US" sz="1400" dirty="0">
              <a:solidFill>
                <a:schemeClr val="accent2"/>
              </a:solidFill>
            </a:endParaRPr>
          </a:p>
          <a:p>
            <a:pPr marL="0" indent="0">
              <a:buFontTx/>
              <a:buNone/>
              <a:defRPr/>
            </a:pPr>
            <a:endParaRPr lang="en-US" altLang="en-US" sz="1400" b="0" dirty="0" smtClean="0">
              <a:solidFill>
                <a:schemeClr val="bg2">
                  <a:lumMod val="60000"/>
                  <a:lumOff val="40000"/>
                </a:schemeClr>
              </a:solidFill>
            </a:endParaRPr>
          </a:p>
          <a:p>
            <a:pPr marL="0" indent="0">
              <a:buFontTx/>
              <a:buNone/>
              <a:defRPr/>
            </a:pPr>
            <a:endParaRPr lang="en-US" sz="1400" b="0" dirty="0" smtClean="0"/>
          </a:p>
          <a:p>
            <a:pPr marL="0" indent="0">
              <a:buFontTx/>
              <a:buNone/>
              <a:defRPr/>
            </a:pPr>
            <a:endParaRPr lang="en-US" altLang="en-US" sz="1400" b="0" dirty="0" smtClean="0"/>
          </a:p>
          <a:p>
            <a:pPr marL="0" indent="0">
              <a:buFontTx/>
              <a:buNone/>
              <a:defRPr/>
            </a:pPr>
            <a:endParaRPr lang="en-US" altLang="en-US" dirty="0" smtClean="0">
              <a:solidFill>
                <a:srgbClr val="FF0000"/>
              </a:solidFill>
            </a:endParaRP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Snapshot for Summer 2015</a:t>
            </a:r>
          </a:p>
        </p:txBody>
      </p:sp>
      <p:sp>
        <p:nvSpPr>
          <p:cNvPr id="35843" name="Content Placeholder 2"/>
          <p:cNvSpPr>
            <a:spLocks noGrp="1"/>
          </p:cNvSpPr>
          <p:nvPr>
            <p:ph idx="1"/>
          </p:nvPr>
        </p:nvSpPr>
        <p:spPr>
          <a:xfrm>
            <a:off x="457200" y="838200"/>
            <a:ext cx="8229600" cy="5638800"/>
          </a:xfrm>
        </p:spPr>
        <p:txBody>
          <a:bodyPr>
            <a:normAutofit/>
          </a:bodyPr>
          <a:lstStyle/>
          <a:p>
            <a:pPr marL="0" indent="0">
              <a:buFontTx/>
              <a:buNone/>
              <a:defRPr/>
            </a:pPr>
            <a:r>
              <a:rPr lang="en-US" altLang="en-US" dirty="0"/>
              <a:t>2015 Summer data collection timeline</a:t>
            </a:r>
          </a:p>
          <a:p>
            <a:pPr>
              <a:defRPr/>
            </a:pPr>
            <a:r>
              <a:rPr lang="en-US" altLang="en-US" dirty="0"/>
              <a:t>September 30, 2015 </a:t>
            </a:r>
            <a:r>
              <a:rPr lang="en-US" altLang="en-US" b="0" dirty="0"/>
              <a:t>- snapshot by REPs for which ESI IDs are in programs</a:t>
            </a:r>
          </a:p>
          <a:p>
            <a:pPr>
              <a:defRPr/>
            </a:pPr>
            <a:r>
              <a:rPr lang="en-US" altLang="en-US" dirty="0"/>
              <a:t>November 4, 2015 </a:t>
            </a:r>
            <a:r>
              <a:rPr lang="en-US" altLang="en-US" b="0" dirty="0"/>
              <a:t>- file submission to ERCOT*</a:t>
            </a:r>
          </a:p>
          <a:p>
            <a:pPr>
              <a:defRPr/>
            </a:pPr>
            <a:r>
              <a:rPr lang="en-US" altLang="en-US" dirty="0"/>
              <a:t>November 18, 2015 </a:t>
            </a:r>
            <a:r>
              <a:rPr lang="en-US" altLang="en-US" b="0" dirty="0"/>
              <a:t>- error correction file submission to ERCOT</a:t>
            </a:r>
          </a:p>
          <a:p>
            <a:pPr lvl="1">
              <a:defRPr/>
            </a:pPr>
            <a:r>
              <a:rPr lang="en-US" altLang="en-US" dirty="0">
                <a:ea typeface="+mn-ea"/>
                <a:cs typeface="+mn-cs"/>
              </a:rPr>
              <a:t>* pushed file submission back by 2 weeks to allow any error handling to be completed prior to Thanksgiving Holiday</a:t>
            </a:r>
          </a:p>
          <a:p>
            <a:pPr lvl="1">
              <a:defRPr/>
            </a:pPr>
            <a:r>
              <a:rPr lang="en-US" dirty="0">
                <a:ea typeface="+mn-ea"/>
                <a:cs typeface="+mn-cs"/>
              </a:rPr>
              <a:t>REP should make all necessary corrections and re-send the full file to ERCOT. ERCOT will use the last file sent for data analysis</a:t>
            </a:r>
            <a:r>
              <a:rPr lang="en-US" dirty="0" smtClean="0">
                <a:ea typeface="+mn-ea"/>
                <a:cs typeface="+mn-cs"/>
              </a:rPr>
              <a:t>.</a:t>
            </a:r>
          </a:p>
          <a:p>
            <a:pPr lvl="1">
              <a:defRPr/>
            </a:pPr>
            <a:r>
              <a:rPr lang="en-US" altLang="en-US" dirty="0" smtClean="0">
                <a:ea typeface="+mn-ea"/>
                <a:cs typeface="+mn-cs"/>
              </a:rPr>
              <a:t>ERCOT will send survey monkey after receipt of ‘clean data’ or declaring ‘uncle’</a:t>
            </a:r>
            <a:endParaRPr lang="en-US" altLang="en-US" dirty="0">
              <a:ea typeface="+mn-ea"/>
              <a:cs typeface="+mn-cs"/>
            </a:endParaRPr>
          </a:p>
          <a:p>
            <a:pPr>
              <a:defRPr/>
            </a:pPr>
            <a:r>
              <a:rPr lang="en-US" altLang="en-US" dirty="0"/>
              <a:t>December 1, 2015 </a:t>
            </a:r>
            <a:r>
              <a:rPr lang="en-US" altLang="en-US" b="0" dirty="0" smtClean="0"/>
              <a:t>– </a:t>
            </a:r>
            <a:r>
              <a:rPr lang="en-US" altLang="en-US" b="0" dirty="0"/>
              <a:t>ERCOT will send Survey Monkey links to REPs to gather REP-specific event information</a:t>
            </a:r>
          </a:p>
          <a:p>
            <a:pPr>
              <a:defRPr/>
            </a:pPr>
            <a:r>
              <a:rPr lang="en-US" altLang="en-US" dirty="0"/>
              <a:t>December 11, 2015 </a:t>
            </a:r>
            <a:r>
              <a:rPr lang="en-US" altLang="en-US" b="0" dirty="0"/>
              <a:t>– Survey Monkey responses due</a:t>
            </a:r>
          </a:p>
          <a:p>
            <a:pPr marL="0" indent="0">
              <a:buFontTx/>
              <a:buNone/>
              <a:defRPr/>
            </a:pPr>
            <a:endParaRPr lang="en-US" altLang="en-US" dirty="0">
              <a:solidFill>
                <a:srgbClr val="FF0000"/>
              </a:solidFill>
            </a:endParaRPr>
          </a:p>
          <a:p>
            <a:pPr>
              <a:defRPr/>
            </a:pPr>
            <a:endParaRPr lang="en-US" altLang="en-US" dirty="0" smtClean="0">
              <a:solidFill>
                <a:srgbClr val="FF0000"/>
              </a:solidFill>
            </a:endParaRPr>
          </a:p>
          <a:p>
            <a:pPr>
              <a:defRPr/>
            </a:pPr>
            <a:endParaRPr lang="en-US" altLang="en-US" dirty="0" smtClean="0">
              <a:solidFill>
                <a:srgbClr val="FF0000"/>
              </a:solidFill>
            </a:endParaRP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RMS topics</a:t>
            </a:r>
          </a:p>
        </p:txBody>
      </p:sp>
      <p:sp>
        <p:nvSpPr>
          <p:cNvPr id="16387" name="Content Placeholder 2"/>
          <p:cNvSpPr>
            <a:spLocks noGrp="1"/>
          </p:cNvSpPr>
          <p:nvPr>
            <p:ph idx="1"/>
          </p:nvPr>
        </p:nvSpPr>
        <p:spPr/>
        <p:txBody>
          <a:bodyPr/>
          <a:lstStyle/>
          <a:p>
            <a:pPr>
              <a:defRPr/>
            </a:pPr>
            <a:r>
              <a:rPr lang="en-US" dirty="0"/>
              <a:t>2014 analysis - status report</a:t>
            </a:r>
          </a:p>
          <a:p>
            <a:pPr>
              <a:defRPr/>
            </a:pPr>
            <a:r>
              <a:rPr lang="en-US" dirty="0"/>
              <a:t>2015 snapshot date </a:t>
            </a:r>
            <a:r>
              <a:rPr lang="en-US" dirty="0" smtClean="0"/>
              <a:t>review</a:t>
            </a:r>
          </a:p>
          <a:p>
            <a:pPr>
              <a:defRPr/>
            </a:pPr>
            <a:r>
              <a:rPr lang="en-US" dirty="0" smtClean="0"/>
              <a:t>Next steps</a:t>
            </a:r>
            <a:endParaRPr lang="en-US" dirty="0"/>
          </a:p>
          <a:p>
            <a:pPr marL="457200" lvl="1" indent="0">
              <a:buFontTx/>
              <a:buNone/>
              <a:defRPr/>
            </a:pPr>
            <a:endParaRPr lang="en-US" altLang="en-US" dirty="0" smtClean="0"/>
          </a:p>
          <a:p>
            <a:pPr lvl="1">
              <a:defRPr/>
            </a:pPr>
            <a:endParaRPr lang="en-US" altLang="en-US" dirty="0" smtClean="0"/>
          </a:p>
          <a:p>
            <a:pPr lvl="1">
              <a:defRPr/>
            </a:pPr>
            <a:endParaRPr lang="en-US" altLang="en-US" dirty="0" smtClean="0"/>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Next Steps – for future</a:t>
            </a:r>
          </a:p>
        </p:txBody>
      </p:sp>
      <p:sp>
        <p:nvSpPr>
          <p:cNvPr id="35843" name="Content Placeholder 2"/>
          <p:cNvSpPr>
            <a:spLocks noGrp="1"/>
          </p:cNvSpPr>
          <p:nvPr>
            <p:ph idx="1"/>
          </p:nvPr>
        </p:nvSpPr>
        <p:spPr>
          <a:xfrm>
            <a:off x="457200" y="838200"/>
            <a:ext cx="8229600" cy="5638800"/>
          </a:xfrm>
        </p:spPr>
        <p:txBody>
          <a:bodyPr>
            <a:normAutofit/>
          </a:bodyPr>
          <a:lstStyle/>
          <a:p>
            <a:pPr marL="0" indent="0">
              <a:buFontTx/>
              <a:buNone/>
              <a:defRPr/>
            </a:pPr>
            <a:r>
              <a:rPr lang="en-US" altLang="en-US" dirty="0" smtClean="0"/>
              <a:t>Still for future discussion</a:t>
            </a:r>
          </a:p>
          <a:p>
            <a:pPr>
              <a:defRPr/>
            </a:pPr>
            <a:r>
              <a:rPr lang="en-US" altLang="en-US" dirty="0" smtClean="0"/>
              <a:t>Future years (starting 2016?)</a:t>
            </a:r>
          </a:p>
          <a:p>
            <a:pPr lvl="1">
              <a:defRPr/>
            </a:pPr>
            <a:r>
              <a:rPr lang="en-US" altLang="en-US" dirty="0" smtClean="0"/>
              <a:t>Evaluate 4 submissions for Summer 2016 (June, July, Aug, Sept)</a:t>
            </a:r>
          </a:p>
          <a:p>
            <a:pPr lvl="1">
              <a:defRPr/>
            </a:pPr>
            <a:r>
              <a:rPr lang="en-US" altLang="en-US" dirty="0" smtClean="0"/>
              <a:t>Ask REPs to evaluate winter programs for future consideration</a:t>
            </a:r>
          </a:p>
          <a:p>
            <a:pPr lvl="2">
              <a:defRPr/>
            </a:pPr>
            <a:r>
              <a:rPr lang="en-US" altLang="en-US" dirty="0" smtClean="0"/>
              <a:t>Please review categories to see if definitions fit or if new categories would need to be added</a:t>
            </a:r>
          </a:p>
          <a:p>
            <a:pPr lvl="2">
              <a:defRPr/>
            </a:pPr>
            <a:r>
              <a:rPr lang="en-US" altLang="en-US" dirty="0" smtClean="0"/>
              <a:t>Consider possible dates and/or frequency of a winter file submission</a:t>
            </a:r>
          </a:p>
          <a:p>
            <a:pPr>
              <a:defRPr/>
            </a:pPr>
            <a:r>
              <a:rPr lang="en-US" altLang="en-US" dirty="0" smtClean="0"/>
              <a:t>Protocol Revision and/or Market Guide Revision?</a:t>
            </a:r>
          </a:p>
          <a:p>
            <a:pPr>
              <a:defRPr/>
            </a:pPr>
            <a:r>
              <a:rPr lang="en-US" altLang="en-US" dirty="0" smtClean="0"/>
              <a:t>Review categories each year to see if adjustments need to be made</a:t>
            </a:r>
          </a:p>
          <a:p>
            <a:pPr>
              <a:defRPr/>
            </a:pPr>
            <a:r>
              <a:rPr lang="en-US" altLang="en-US" dirty="0" smtClean="0"/>
              <a:t>Review reporting of events via Survey Monkey to see if there is a better method to leverage</a:t>
            </a:r>
          </a:p>
          <a:p>
            <a:pPr>
              <a:defRPr/>
            </a:pPr>
            <a:endParaRPr lang="en-US" altLang="en-US" dirty="0" smtClean="0">
              <a:solidFill>
                <a:srgbClr val="FF0000"/>
              </a:solidFill>
            </a:endParaRP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Take Aways</a:t>
            </a:r>
          </a:p>
        </p:txBody>
      </p:sp>
      <p:sp>
        <p:nvSpPr>
          <p:cNvPr id="20483" name="Content Placeholder 2"/>
          <p:cNvSpPr>
            <a:spLocks noGrp="1"/>
          </p:cNvSpPr>
          <p:nvPr>
            <p:ph idx="1"/>
          </p:nvPr>
        </p:nvSpPr>
        <p:spPr/>
        <p:txBody>
          <a:bodyPr>
            <a:normAutofit/>
          </a:bodyPr>
          <a:lstStyle/>
          <a:p>
            <a:pPr>
              <a:defRPr/>
            </a:pPr>
            <a:r>
              <a:rPr lang="en-US" altLang="en-US" dirty="0" smtClean="0"/>
              <a:t>REPs </a:t>
            </a:r>
          </a:p>
          <a:p>
            <a:pPr lvl="1">
              <a:defRPr/>
            </a:pPr>
            <a:r>
              <a:rPr lang="en-US" altLang="en-US" dirty="0" smtClean="0"/>
              <a:t>Prepare to take the snapshot for Sept 30</a:t>
            </a:r>
            <a:r>
              <a:rPr lang="en-US" altLang="en-US" baseline="30000" dirty="0" smtClean="0"/>
              <a:t>th</a:t>
            </a:r>
            <a:endParaRPr lang="en-US" altLang="en-US" dirty="0" smtClean="0"/>
          </a:p>
          <a:p>
            <a:pPr lvl="1">
              <a:defRPr/>
            </a:pPr>
            <a:r>
              <a:rPr lang="en-US" altLang="en-US" dirty="0" smtClean="0"/>
              <a:t>Log self-initiated </a:t>
            </a:r>
            <a:r>
              <a:rPr lang="en-US" altLang="en-US" dirty="0"/>
              <a:t>events in preparation for the </a:t>
            </a:r>
            <a:r>
              <a:rPr lang="en-US" altLang="en-US" dirty="0" smtClean="0"/>
              <a:t>survey</a:t>
            </a:r>
          </a:p>
          <a:p>
            <a:pPr lvl="1">
              <a:defRPr/>
            </a:pPr>
            <a:r>
              <a:rPr lang="en-US" altLang="en-US" dirty="0" smtClean="0"/>
              <a:t>Map product types to the categories in the guide</a:t>
            </a:r>
          </a:p>
          <a:p>
            <a:pPr lvl="1">
              <a:defRPr/>
            </a:pPr>
            <a:r>
              <a:rPr lang="en-US" altLang="en-US" dirty="0"/>
              <a:t>If unsure which category to use – please ask</a:t>
            </a:r>
          </a:p>
          <a:p>
            <a:pPr lvl="2">
              <a:defRPr/>
            </a:pPr>
            <a:r>
              <a:rPr lang="en-US" altLang="en-US" sz="2000" dirty="0"/>
              <a:t>Carl Raish (</a:t>
            </a:r>
            <a:r>
              <a:rPr lang="en-US" altLang="en-US" sz="2000" dirty="0">
                <a:hlinkClick r:id="rId2"/>
              </a:rPr>
              <a:t>carl.raish@ercot.com</a:t>
            </a:r>
            <a:r>
              <a:rPr lang="en-US" altLang="en-US" sz="2000" dirty="0"/>
              <a:t>) </a:t>
            </a:r>
          </a:p>
          <a:p>
            <a:pPr lvl="2">
              <a:defRPr/>
            </a:pPr>
            <a:r>
              <a:rPr lang="en-US" altLang="en-US" sz="2000" dirty="0"/>
              <a:t>Paul Wattles (</a:t>
            </a:r>
            <a:r>
              <a:rPr lang="en-US" altLang="en-US" sz="2000" dirty="0">
                <a:hlinkClick r:id="rId3"/>
              </a:rPr>
              <a:t>paul.wattles@ercot.com</a:t>
            </a:r>
            <a:r>
              <a:rPr lang="en-US" altLang="en-US" sz="2000" dirty="0"/>
              <a:t>) </a:t>
            </a:r>
          </a:p>
          <a:p>
            <a:pPr lvl="2">
              <a:defRPr/>
            </a:pPr>
            <a:r>
              <a:rPr lang="en-US" altLang="en-US" sz="2000" dirty="0"/>
              <a:t>Karen Farley (</a:t>
            </a:r>
            <a:r>
              <a:rPr lang="en-US" altLang="en-US" sz="2000" dirty="0">
                <a:hlinkClick r:id="rId4"/>
              </a:rPr>
              <a:t>karen.farley@ercot.com</a:t>
            </a:r>
            <a:r>
              <a:rPr lang="en-US" altLang="en-US" sz="2000" dirty="0"/>
              <a:t>) </a:t>
            </a:r>
          </a:p>
          <a:p>
            <a:pPr>
              <a:defRPr/>
            </a:pPr>
            <a:r>
              <a:rPr lang="en-US" altLang="en-US" dirty="0" smtClean="0"/>
              <a:t>ERCOT</a:t>
            </a:r>
          </a:p>
          <a:p>
            <a:pPr lvl="1">
              <a:defRPr/>
            </a:pPr>
            <a:r>
              <a:rPr lang="en-US" altLang="en-US" dirty="0" smtClean="0"/>
              <a:t>ERCOT will continue work </a:t>
            </a:r>
            <a:r>
              <a:rPr lang="en-US" altLang="en-US" smtClean="0"/>
              <a:t>on </a:t>
            </a:r>
            <a:r>
              <a:rPr lang="en-US" altLang="en-US" smtClean="0"/>
              <a:t>TOU </a:t>
            </a:r>
            <a:r>
              <a:rPr lang="en-US" altLang="en-US" dirty="0" smtClean="0"/>
              <a:t>analysis for future report to market.</a:t>
            </a:r>
          </a:p>
          <a:p>
            <a:pPr lvl="1">
              <a:defRPr/>
            </a:pPr>
            <a:endParaRPr lang="en-US" altLang="en-US" dirty="0"/>
          </a:p>
          <a:p>
            <a:pPr marL="914400" lvl="1" indent="-457200">
              <a:buFont typeface="+mj-lt"/>
              <a:buAutoNum type="arabicPeriod"/>
              <a:defRPr/>
            </a:pPr>
            <a:endParaRPr lang="en-US" altLang="en-US" dirty="0" smtClean="0"/>
          </a:p>
          <a:p>
            <a:pPr lvl="2">
              <a:defRPr/>
            </a:pPr>
            <a:endParaRPr lang="en-US" altLang="en-US" dirty="0" smtClean="0"/>
          </a:p>
          <a:p>
            <a:pPr lvl="1">
              <a:defRPr/>
            </a:pPr>
            <a:endParaRPr lang="en-US" altLang="en-US" dirty="0" smtClean="0"/>
          </a:p>
          <a:p>
            <a:pPr lvl="1">
              <a:defRPr/>
            </a:pPr>
            <a:endParaRPr lang="en-US" altLang="en-US" dirty="0" smtClean="0"/>
          </a:p>
          <a:p>
            <a:pPr>
              <a:buFontTx/>
              <a:buNone/>
              <a:defRPr/>
            </a:pPr>
            <a:endParaRPr lang="en-US" altLang="en-US" dirty="0" smtClean="0"/>
          </a:p>
          <a:p>
            <a:pPr>
              <a:defRPr/>
            </a:pPr>
            <a:endParaRPr lang="en-US" altLang="en-US" dirty="0" smtClean="0"/>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Questions?</a:t>
            </a:r>
          </a:p>
        </p:txBody>
      </p:sp>
      <p:grpSp>
        <p:nvGrpSpPr>
          <p:cNvPr id="29699" name="Group 3"/>
          <p:cNvGrpSpPr>
            <a:grpSpLocks/>
          </p:cNvGrpSpPr>
          <p:nvPr/>
        </p:nvGrpSpPr>
        <p:grpSpPr bwMode="auto">
          <a:xfrm>
            <a:off x="3962400" y="2514600"/>
            <a:ext cx="1143000" cy="1936750"/>
            <a:chOff x="1968" y="672"/>
            <a:chExt cx="1416" cy="2400"/>
          </a:xfrm>
        </p:grpSpPr>
        <p:pic>
          <p:nvPicPr>
            <p:cNvPr id="29702" name="Picture 4" descr="MCj03403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672"/>
              <a:ext cx="1416"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3" name="Text Box 5"/>
            <p:cNvSpPr txBox="1">
              <a:spLocks noChangeArrowheads="1"/>
            </p:cNvSpPr>
            <p:nvPr/>
          </p:nvSpPr>
          <p:spPr bwMode="auto">
            <a:xfrm>
              <a:off x="2496" y="1008"/>
              <a:ext cx="576" cy="3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50000"/>
                </a:spcBef>
                <a:buFontTx/>
                <a:buNone/>
              </a:pPr>
              <a:r>
                <a:rPr lang="en-US" altLang="en-US" sz="1400" b="0">
                  <a:latin typeface="Britannic Bold" pitchFamily="34" charset="0"/>
                </a:rPr>
                <a:t>ON</a:t>
              </a:r>
            </a:p>
          </p:txBody>
        </p:sp>
        <p:sp>
          <p:nvSpPr>
            <p:cNvPr id="29704" name="Text Box 6"/>
            <p:cNvSpPr txBox="1">
              <a:spLocks noChangeArrowheads="1"/>
            </p:cNvSpPr>
            <p:nvPr/>
          </p:nvSpPr>
          <p:spPr bwMode="auto">
            <a:xfrm>
              <a:off x="2496" y="2353"/>
              <a:ext cx="576" cy="3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50000"/>
                </a:spcBef>
                <a:buFontTx/>
                <a:buNone/>
              </a:pPr>
              <a:r>
                <a:rPr lang="en-US" altLang="en-US" sz="1200" b="0">
                  <a:latin typeface="Britannic Bold" pitchFamily="34" charset="0"/>
                </a:rPr>
                <a:t>OFF</a:t>
              </a:r>
            </a:p>
          </p:txBody>
        </p:sp>
      </p:grpSp>
      <p:sp>
        <p:nvSpPr>
          <p:cNvPr id="8"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9"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PUC Rule</a:t>
            </a:r>
          </a:p>
        </p:txBody>
      </p:sp>
      <p:sp>
        <p:nvSpPr>
          <p:cNvPr id="17411" name="Content Placeholder 2"/>
          <p:cNvSpPr>
            <a:spLocks noGrp="1"/>
          </p:cNvSpPr>
          <p:nvPr>
            <p:ph idx="1"/>
          </p:nvPr>
        </p:nvSpPr>
        <p:spPr/>
        <p:txBody>
          <a:bodyPr/>
          <a:lstStyle/>
          <a:p>
            <a:r>
              <a:rPr lang="en-US" altLang="en-US" sz="2400" smtClean="0"/>
              <a:t>Pursuant to PUC Subst. Rule §25.505(e) (5), </a:t>
            </a:r>
            <a:r>
              <a:rPr lang="en-US" altLang="en-US" sz="2400" b="0" smtClean="0"/>
              <a:t>“Load Serving Entities (LSEs) shall provide ERCOT with complete information on load response capabilities that are self-arranged or pursuant to bilateral agreements between LSEs and their customers”</a:t>
            </a:r>
          </a:p>
          <a:p>
            <a:endParaRPr lang="en-US" altLang="en-US" sz="2400" smtClean="0"/>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Pricing Events – 2014</a:t>
            </a:r>
            <a:endParaRPr lang="en-US" altLang="en-US" smtClean="0">
              <a:solidFill>
                <a:srgbClr val="FF0000"/>
              </a:solidFill>
            </a:endParaRPr>
          </a:p>
        </p:txBody>
      </p:sp>
      <p:sp>
        <p:nvSpPr>
          <p:cNvPr id="6" name="Footer Placeholder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7"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
        <p:nvSpPr>
          <p:cNvPr id="18437" name="Rectangle 2"/>
          <p:cNvSpPr>
            <a:spLocks noChangeArrowheads="1"/>
          </p:cNvSpPr>
          <p:nvPr/>
        </p:nvSpPr>
        <p:spPr bwMode="auto">
          <a:xfrm>
            <a:off x="0" y="838200"/>
            <a:ext cx="9144000"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2000" b="1">
                <a:solidFill>
                  <a:schemeClr val="tx1"/>
                </a:solidFill>
                <a:latin typeface="Arial" charset="0"/>
              </a:defRPr>
            </a:lvl1pPr>
            <a:lvl2pPr indent="-223838"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lvl="1" eaLnBrk="1" hangingPunct="1">
              <a:spcBef>
                <a:spcPct val="0"/>
              </a:spcBef>
              <a:buFont typeface="Arial" charset="0"/>
              <a:buChar char="•"/>
            </a:pPr>
            <a:r>
              <a:rPr lang="en-US" altLang="en-US" sz="1600" dirty="0"/>
              <a:t>ERCOT identified 9 days in </a:t>
            </a:r>
            <a:r>
              <a:rPr lang="en-US" altLang="en-US" sz="1600" dirty="0" smtClean="0"/>
              <a:t>calendar year 2014 </a:t>
            </a:r>
            <a:r>
              <a:rPr lang="en-US" altLang="en-US" sz="1600" dirty="0"/>
              <a:t>with pricing </a:t>
            </a:r>
            <a:r>
              <a:rPr lang="en-US" altLang="en-US" sz="1600" dirty="0" smtClean="0"/>
              <a:t>events</a:t>
            </a:r>
          </a:p>
          <a:p>
            <a:pPr lvl="2" eaLnBrk="1" hangingPunct="1">
              <a:spcBef>
                <a:spcPct val="0"/>
              </a:spcBef>
              <a:buFont typeface="Arial" charset="0"/>
              <a:buChar char="•"/>
            </a:pPr>
            <a:r>
              <a:rPr lang="en-US" altLang="en-US" sz="1400" dirty="0" smtClean="0"/>
              <a:t>price </a:t>
            </a:r>
            <a:r>
              <a:rPr lang="en-US" altLang="en-US" sz="1400" dirty="0"/>
              <a:t>for 4 or more consecutive intervals exceeded $200 in all four competitive load zones</a:t>
            </a:r>
            <a:r>
              <a:rPr lang="en-US" altLang="en-US" sz="1400" dirty="0" smtClean="0"/>
              <a:t>.</a:t>
            </a:r>
          </a:p>
          <a:p>
            <a:pPr lvl="2" eaLnBrk="1" hangingPunct="1">
              <a:spcBef>
                <a:spcPct val="0"/>
              </a:spcBef>
              <a:buFont typeface="Arial" charset="0"/>
              <a:buChar char="•"/>
            </a:pPr>
            <a:endParaRPr lang="en-US" altLang="en-US" sz="1400" dirty="0"/>
          </a:p>
          <a:p>
            <a:pPr lvl="1" eaLnBrk="1" hangingPunct="1">
              <a:spcBef>
                <a:spcPct val="0"/>
              </a:spcBef>
              <a:buFont typeface="Arial" charset="0"/>
              <a:buChar char="•"/>
            </a:pPr>
            <a:r>
              <a:rPr lang="en-US" altLang="en-US" sz="1600" dirty="0" smtClean="0"/>
              <a:t>One of the days, January 6, was an EEA day when prices were at the cap until various forms of demand response kicked in</a:t>
            </a:r>
          </a:p>
          <a:p>
            <a:pPr lvl="1" eaLnBrk="1" hangingPunct="1">
              <a:spcBef>
                <a:spcPct val="0"/>
              </a:spcBef>
              <a:buFont typeface="Arial" charset="0"/>
              <a:buChar char="•"/>
            </a:pPr>
            <a:endParaRPr lang="en-US" altLang="en-US" sz="1600" dirty="0"/>
          </a:p>
          <a:p>
            <a:pPr lvl="1" eaLnBrk="1" hangingPunct="1">
              <a:spcBef>
                <a:spcPct val="0"/>
              </a:spcBef>
              <a:buFont typeface="Arial" charset="0"/>
              <a:buChar char="•"/>
            </a:pPr>
            <a:r>
              <a:rPr lang="en-US" altLang="en-US" sz="1600" dirty="0" smtClean="0"/>
              <a:t>Three of the days were on a Sunday: March 2 and 16, September 21</a:t>
            </a:r>
            <a:endParaRPr lang="en-US" altLang="en-US" sz="1600" dirty="0"/>
          </a:p>
          <a:p>
            <a:pPr lvl="1" eaLnBrk="1" hangingPunct="1">
              <a:spcBef>
                <a:spcPct val="0"/>
              </a:spcBef>
              <a:buFont typeface="Arial" charset="0"/>
              <a:buChar char="•"/>
            </a:pPr>
            <a:endParaRPr lang="en-US" altLang="en-US" sz="800" dirty="0"/>
          </a:p>
          <a:p>
            <a:pPr lvl="1" eaLnBrk="1" hangingPunct="1">
              <a:spcBef>
                <a:spcPct val="0"/>
              </a:spcBef>
              <a:buFont typeface="Arial" charset="0"/>
              <a:buChar char="•"/>
            </a:pPr>
            <a:r>
              <a:rPr lang="en-US" altLang="en-US" sz="1600" dirty="0"/>
              <a:t>Graphs </a:t>
            </a:r>
            <a:r>
              <a:rPr lang="en-US" altLang="en-US" sz="1600" dirty="0" smtClean="0"/>
              <a:t>on the following slides compare </a:t>
            </a:r>
            <a:r>
              <a:rPr lang="en-US" altLang="en-US" sz="1600" dirty="0"/>
              <a:t>actual prices on those </a:t>
            </a:r>
            <a:r>
              <a:rPr lang="en-US" altLang="en-US" sz="1600" dirty="0" smtClean="0"/>
              <a:t>nine days </a:t>
            </a:r>
            <a:r>
              <a:rPr lang="en-US" altLang="en-US" sz="1600" dirty="0"/>
              <a:t>to the average price for that day-type and month</a:t>
            </a:r>
          </a:p>
        </p:txBody>
      </p:sp>
    </p:spTree>
    <p:extLst>
      <p:ext uri="{BB962C8B-B14F-4D97-AF65-F5344CB8AC3E}">
        <p14:creationId xmlns:p14="http://schemas.microsoft.com/office/powerpoint/2010/main" val="398134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49" name="Picture 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00498" y="3733801"/>
            <a:ext cx="3965665"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8" name="Picture 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838" y="3733801"/>
            <a:ext cx="3795358"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7" name="Picture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00498" y="1040142"/>
            <a:ext cx="3965665" cy="2388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6" name="Picture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7837" y="1040142"/>
            <a:ext cx="3795358" cy="2388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4" name="Title 1"/>
          <p:cNvSpPr>
            <a:spLocks noGrp="1"/>
          </p:cNvSpPr>
          <p:nvPr>
            <p:ph type="title"/>
          </p:nvPr>
        </p:nvSpPr>
        <p:spPr/>
        <p:txBody>
          <a:bodyPr/>
          <a:lstStyle/>
          <a:p>
            <a:r>
              <a:rPr lang="en-US" altLang="en-US" smtClean="0"/>
              <a:t>Pricing Events – 2014</a:t>
            </a:r>
            <a:endParaRPr lang="en-US" altLang="en-US" smtClean="0">
              <a:solidFill>
                <a:srgbClr val="FF0000"/>
              </a:solidFill>
            </a:endParaRPr>
          </a:p>
        </p:txBody>
      </p:sp>
      <p:sp>
        <p:nvSpPr>
          <p:cNvPr id="6" name="Footer Placeholder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7"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
        <p:nvSpPr>
          <p:cNvPr id="18439" name="TextBox 3"/>
          <p:cNvSpPr txBox="1">
            <a:spLocks noChangeArrowheads="1"/>
          </p:cNvSpPr>
          <p:nvPr/>
        </p:nvSpPr>
        <p:spPr bwMode="auto">
          <a:xfrm>
            <a:off x="1895475" y="1104900"/>
            <a:ext cx="1811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Jan 6 – EEA event</a:t>
            </a:r>
          </a:p>
        </p:txBody>
      </p:sp>
      <p:sp>
        <p:nvSpPr>
          <p:cNvPr id="18441" name="TextBox 12"/>
          <p:cNvSpPr txBox="1">
            <a:spLocks noChangeArrowheads="1"/>
          </p:cNvSpPr>
          <p:nvPr/>
        </p:nvSpPr>
        <p:spPr bwMode="auto">
          <a:xfrm>
            <a:off x="6567488" y="1104900"/>
            <a:ext cx="83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Feb 10</a:t>
            </a:r>
          </a:p>
        </p:txBody>
      </p:sp>
      <p:sp>
        <p:nvSpPr>
          <p:cNvPr id="18444" name="TextBox 15"/>
          <p:cNvSpPr txBox="1">
            <a:spLocks noChangeArrowheads="1"/>
          </p:cNvSpPr>
          <p:nvPr/>
        </p:nvSpPr>
        <p:spPr bwMode="auto">
          <a:xfrm>
            <a:off x="1828800" y="3810000"/>
            <a:ext cx="1295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1200" b="0" dirty="0"/>
              <a:t>Mar </a:t>
            </a:r>
            <a:r>
              <a:rPr lang="en-US" altLang="en-US" sz="1200" b="0" dirty="0" smtClean="0"/>
              <a:t>2 - Sunday</a:t>
            </a:r>
            <a:endParaRPr lang="en-US" altLang="en-US" sz="1200" b="0" dirty="0"/>
          </a:p>
        </p:txBody>
      </p:sp>
      <p:sp>
        <p:nvSpPr>
          <p:cNvPr id="18445" name="TextBox 16"/>
          <p:cNvSpPr txBox="1">
            <a:spLocks noChangeArrowheads="1"/>
          </p:cNvSpPr>
          <p:nvPr/>
        </p:nvSpPr>
        <p:spPr bwMode="auto">
          <a:xfrm>
            <a:off x="6553200" y="3800475"/>
            <a:ext cx="838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Mar 3</a:t>
            </a:r>
          </a:p>
        </p:txBody>
      </p:sp>
    </p:spTree>
    <p:extLst>
      <p:ext uri="{BB962C8B-B14F-4D97-AF65-F5344CB8AC3E}">
        <p14:creationId xmlns:p14="http://schemas.microsoft.com/office/powerpoint/2010/main" val="2826321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839" y="1040143"/>
            <a:ext cx="3795358" cy="2388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4" name="Title 1"/>
          <p:cNvSpPr>
            <a:spLocks noGrp="1"/>
          </p:cNvSpPr>
          <p:nvPr>
            <p:ph type="title"/>
          </p:nvPr>
        </p:nvSpPr>
        <p:spPr/>
        <p:txBody>
          <a:bodyPr/>
          <a:lstStyle/>
          <a:p>
            <a:r>
              <a:rPr lang="en-US" altLang="en-US" smtClean="0"/>
              <a:t>Pricing Events – 2014</a:t>
            </a:r>
            <a:endParaRPr lang="en-US" altLang="en-US" smtClean="0">
              <a:solidFill>
                <a:srgbClr val="FF0000"/>
              </a:solidFill>
            </a:endParaRPr>
          </a:p>
        </p:txBody>
      </p:sp>
      <p:sp>
        <p:nvSpPr>
          <p:cNvPr id="6" name="Footer Placeholder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7"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
        <p:nvSpPr>
          <p:cNvPr id="14" name="TextBox 17"/>
          <p:cNvSpPr txBox="1">
            <a:spLocks noChangeArrowheads="1"/>
          </p:cNvSpPr>
          <p:nvPr/>
        </p:nvSpPr>
        <p:spPr bwMode="auto">
          <a:xfrm>
            <a:off x="1905000" y="1104900"/>
            <a:ext cx="13096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Mar </a:t>
            </a:r>
            <a:r>
              <a:rPr lang="en-US" altLang="en-US" sz="1200" b="0" dirty="0" smtClean="0"/>
              <a:t>16 - Sunday</a:t>
            </a:r>
            <a:endParaRPr lang="en-US" altLang="en-US" sz="1200" b="0" dirty="0"/>
          </a:p>
        </p:txBody>
      </p:sp>
      <p:pic>
        <p:nvPicPr>
          <p:cNvPr id="15"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0498" y="1040143"/>
            <a:ext cx="3962764" cy="2388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2"/>
          <p:cNvSpPr txBox="1">
            <a:spLocks noChangeArrowheads="1"/>
          </p:cNvSpPr>
          <p:nvPr/>
        </p:nvSpPr>
        <p:spPr bwMode="auto">
          <a:xfrm>
            <a:off x="6424412" y="1103164"/>
            <a:ext cx="838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Apr 7</a:t>
            </a:r>
          </a:p>
        </p:txBody>
      </p:sp>
      <p:pic>
        <p:nvPicPr>
          <p:cNvPr id="17" name="Picture 1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7838" y="3733802"/>
            <a:ext cx="3795359" cy="2362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5"/>
          <p:cNvSpPr txBox="1">
            <a:spLocks noChangeArrowheads="1"/>
          </p:cNvSpPr>
          <p:nvPr/>
        </p:nvSpPr>
        <p:spPr bwMode="auto">
          <a:xfrm>
            <a:off x="1933575" y="3800475"/>
            <a:ext cx="83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May 30</a:t>
            </a:r>
          </a:p>
        </p:txBody>
      </p:sp>
      <p:pic>
        <p:nvPicPr>
          <p:cNvPr id="19" name="Picture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0498" y="3733802"/>
            <a:ext cx="3962764" cy="2362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Box 16"/>
          <p:cNvSpPr txBox="1">
            <a:spLocks noChangeArrowheads="1"/>
          </p:cNvSpPr>
          <p:nvPr/>
        </p:nvSpPr>
        <p:spPr bwMode="auto">
          <a:xfrm>
            <a:off x="6019800" y="3800475"/>
            <a:ext cx="1447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Sep </a:t>
            </a:r>
            <a:r>
              <a:rPr lang="en-US" altLang="en-US" sz="1200" b="0" dirty="0" smtClean="0"/>
              <a:t>21 - Sunday</a:t>
            </a:r>
            <a:endParaRPr lang="en-US" altLang="en-US" sz="1200" b="0" dirty="0"/>
          </a:p>
        </p:txBody>
      </p:sp>
    </p:spTree>
    <p:extLst>
      <p:ext uri="{BB962C8B-B14F-4D97-AF65-F5344CB8AC3E}">
        <p14:creationId xmlns:p14="http://schemas.microsoft.com/office/powerpoint/2010/main" val="1421935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1642" y="1314450"/>
            <a:ext cx="3795358"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3" name="Title 1"/>
          <p:cNvSpPr>
            <a:spLocks noGrp="1"/>
          </p:cNvSpPr>
          <p:nvPr>
            <p:ph type="title"/>
          </p:nvPr>
        </p:nvSpPr>
        <p:spPr/>
        <p:txBody>
          <a:bodyPr/>
          <a:lstStyle/>
          <a:p>
            <a:r>
              <a:rPr lang="en-US" altLang="en-US" smtClean="0"/>
              <a:t>Pricing Events – 2014 (continued)</a:t>
            </a:r>
            <a:endParaRPr lang="en-US" altLang="en-US" smtClean="0">
              <a:solidFill>
                <a:srgbClr val="FF0000"/>
              </a:solidFill>
            </a:endParaRPr>
          </a:p>
        </p:txBody>
      </p:sp>
      <p:sp>
        <p:nvSpPr>
          <p:cNvPr id="6" name="Footer Placeholder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7" name="Rectangle 4"/>
          <p:cNvSpPr>
            <a:spLocks noGrp="1" noChangeArrowheads="1"/>
          </p:cNvSpPr>
          <p:nvPr>
            <p:ph type="dt" sz="quarter" idx="12"/>
          </p:nvPr>
        </p:nvSpPr>
        <p:spPr/>
        <p:txBody>
          <a:bodyPr/>
          <a:lstStyle>
            <a:lvl1pPr>
              <a:defRPr/>
            </a:lvl1pPr>
          </a:lstStyle>
          <a:p>
            <a:pPr>
              <a:defRPr/>
            </a:pPr>
            <a:r>
              <a:rPr lang="en-US" smtClean="0"/>
              <a:t>September 17, 2015</a:t>
            </a:r>
            <a:endParaRPr lang="en-US" dirty="0"/>
          </a:p>
        </p:txBody>
      </p:sp>
      <p:sp>
        <p:nvSpPr>
          <p:cNvPr id="20486" name="TextBox 17"/>
          <p:cNvSpPr txBox="1">
            <a:spLocks noChangeArrowheads="1"/>
          </p:cNvSpPr>
          <p:nvPr/>
        </p:nvSpPr>
        <p:spPr bwMode="auto">
          <a:xfrm>
            <a:off x="4240829" y="1371600"/>
            <a:ext cx="693121"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Nov 13</a:t>
            </a:r>
          </a:p>
        </p:txBody>
      </p:sp>
    </p:spTree>
    <p:extLst>
      <p:ext uri="{BB962C8B-B14F-4D97-AF65-F5344CB8AC3E}">
        <p14:creationId xmlns:p14="http://schemas.microsoft.com/office/powerpoint/2010/main" val="3397948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Number of ESIIDs with 4 CP Responses – 2014</a:t>
            </a:r>
            <a:endParaRPr lang="en-US" altLang="en-US" smtClean="0">
              <a:solidFill>
                <a:srgbClr val="005386"/>
              </a:solidFill>
            </a:endParaRPr>
          </a:p>
        </p:txBody>
      </p:sp>
      <p:sp>
        <p:nvSpPr>
          <p:cNvPr id="27651" name="Rectangle 5"/>
          <p:cNvSpPr>
            <a:spLocks noChangeArrowheads="1"/>
          </p:cNvSpPr>
          <p:nvPr/>
        </p:nvSpPr>
        <p:spPr bwMode="auto">
          <a:xfrm>
            <a:off x="379413" y="2751138"/>
            <a:ext cx="7993062" cy="131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2000" b="1">
                <a:solidFill>
                  <a:schemeClr val="tx1"/>
                </a:solidFill>
                <a:latin typeface="Arial" pitchFamily="34" charset="0"/>
              </a:defRPr>
            </a:lvl1pPr>
            <a:lvl2pPr marL="800100" indent="-342900">
              <a:spcBef>
                <a:spcPct val="20000"/>
              </a:spcBef>
              <a:buChar char="–"/>
              <a:defRPr sz="2000">
                <a:solidFill>
                  <a:schemeClr val="tx1"/>
                </a:solidFill>
                <a:latin typeface="Arial" pitchFamily="34" charset="0"/>
              </a:defRPr>
            </a:lvl2pPr>
            <a:lvl3pPr marL="1257300" indent="-342900">
              <a:spcBef>
                <a:spcPct val="20000"/>
              </a:spcBef>
              <a:buChar char="•"/>
              <a:defRPr>
                <a:solidFill>
                  <a:schemeClr val="tx1"/>
                </a:solidFill>
                <a:latin typeface="Arial"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lvl="2" eaLnBrk="1" hangingPunct="1">
              <a:lnSpc>
                <a:spcPct val="115000"/>
              </a:lnSpc>
              <a:spcBef>
                <a:spcPct val="0"/>
              </a:spcBef>
              <a:buFont typeface="Symbol" pitchFamily="18" charset="2"/>
              <a:buChar char=""/>
            </a:pPr>
            <a:endParaRPr lang="en-US" altLang="en-US" sz="1400">
              <a:solidFill>
                <a:srgbClr val="000000"/>
              </a:solidFill>
              <a:cs typeface="Times New Roman" pitchFamily="18" charset="0"/>
            </a:endParaRPr>
          </a:p>
          <a:p>
            <a:pPr lvl="2"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lvl="2"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lvl="1"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eaLnBrk="1" hangingPunct="1">
              <a:lnSpc>
                <a:spcPct val="115000"/>
              </a:lnSpc>
              <a:spcBef>
                <a:spcPct val="0"/>
              </a:spcBef>
              <a:buFont typeface="Symbol" pitchFamily="18" charset="2"/>
              <a:buChar char=""/>
            </a:pPr>
            <a:endParaRPr lang="en-US" altLang="en-US" sz="800" b="0">
              <a:solidFill>
                <a:srgbClr val="000000"/>
              </a:solidFill>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 y="1600200"/>
            <a:ext cx="8229601"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2"/>
          </p:nvPr>
        </p:nvSpPr>
        <p:spPr/>
        <p:txBody>
          <a:bodyPr/>
          <a:lstStyle/>
          <a:p>
            <a:pPr>
              <a:defRPr/>
            </a:pPr>
            <a:r>
              <a:rPr lang="en-US" smtClean="0"/>
              <a:t>September 17, 2015</a:t>
            </a:r>
            <a:endParaRPr lang="en-US"/>
          </a:p>
        </p:txBody>
      </p:sp>
      <p:sp>
        <p:nvSpPr>
          <p:cNvPr id="3" name="Footer Placeholder 2"/>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Tree>
    <p:extLst>
      <p:ext uri="{BB962C8B-B14F-4D97-AF65-F5344CB8AC3E}">
        <p14:creationId xmlns:p14="http://schemas.microsoft.com/office/powerpoint/2010/main" val="3746061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Hour-ending 17:00 MW Reductions on 4 CP Days - 2014</a:t>
            </a:r>
          </a:p>
        </p:txBody>
      </p:sp>
      <p:sp>
        <p:nvSpPr>
          <p:cNvPr id="40963" name="TextBox 3"/>
          <p:cNvSpPr txBox="1">
            <a:spLocks noChangeArrowheads="1"/>
          </p:cNvSpPr>
          <p:nvPr/>
        </p:nvSpPr>
        <p:spPr bwMode="auto">
          <a:xfrm>
            <a:off x="2971800" y="965200"/>
            <a:ext cx="3124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itchFamily="34" charset="0"/>
              </a:defRPr>
            </a:lvl1pPr>
            <a:lvl2pPr marL="742950" indent="-285750" eaLnBrk="0" hangingPunct="0">
              <a:spcBef>
                <a:spcPct val="20000"/>
              </a:spcBef>
              <a:buChar char="–"/>
              <a:defRPr sz="2000">
                <a:solidFill>
                  <a:schemeClr val="tx1"/>
                </a:solidFill>
                <a:latin typeface="Arial" pitchFamily="34" charset="0"/>
              </a:defRPr>
            </a:lvl2pPr>
            <a:lvl3pPr marL="1143000" indent="-228600" eaLnBrk="0" hangingPunct="0">
              <a:spcBef>
                <a:spcPct val="20000"/>
              </a:spcBef>
              <a:buChar char="•"/>
              <a:defRPr>
                <a:solidFill>
                  <a:schemeClr val="tx1"/>
                </a:solidFill>
                <a:latin typeface="Arial" pitchFamily="34" charset="0"/>
              </a:defRPr>
            </a:lvl3pPr>
            <a:lvl4pPr marL="1600200" indent="-228600" eaLnBrk="0" hangingPunct="0">
              <a:spcBef>
                <a:spcPct val="20000"/>
              </a:spcBef>
              <a:buChar char="–"/>
              <a:defRPr>
                <a:solidFill>
                  <a:schemeClr val="tx1"/>
                </a:solidFill>
                <a:latin typeface="Arial" pitchFamily="34" charset="0"/>
              </a:defRPr>
            </a:lvl4pPr>
            <a:lvl5pPr marL="2057400" indent="-228600" eaLnBrk="0" hangingPunct="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0"/>
              </a:spcBef>
              <a:buFontTx/>
              <a:buNone/>
            </a:pPr>
            <a:r>
              <a:rPr lang="en-US" altLang="en-US" sz="1800" b="0"/>
              <a:t>All Responding 4-CP ESIIDS</a:t>
            </a:r>
          </a:p>
        </p:txBody>
      </p:sp>
      <p:pic>
        <p:nvPicPr>
          <p:cNvPr id="4096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776413"/>
            <a:ext cx="8229600" cy="330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2"/>
          </p:nvPr>
        </p:nvSpPr>
        <p:spPr/>
        <p:txBody>
          <a:bodyPr/>
          <a:lstStyle/>
          <a:p>
            <a:pPr>
              <a:defRPr/>
            </a:pPr>
            <a:r>
              <a:rPr lang="en-US" smtClean="0"/>
              <a:t>September 17, 2015</a:t>
            </a:r>
            <a:endParaRPr lang="en-US"/>
          </a:p>
        </p:txBody>
      </p:sp>
      <p:sp>
        <p:nvSpPr>
          <p:cNvPr id="3" name="Footer Placeholder 2"/>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Tree>
    <p:extLst>
      <p:ext uri="{BB962C8B-B14F-4D97-AF65-F5344CB8AC3E}">
        <p14:creationId xmlns:p14="http://schemas.microsoft.com/office/powerpoint/2010/main" val="2412737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44450" cap="flat" cmpd="sng" algn="ctr">
          <a:solidFill>
            <a:schemeClr val="tx2"/>
          </a:solidFill>
          <a:prstDash val="sysDot"/>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44450" cap="flat" cmpd="sng" algn="ctr">
          <a:solidFill>
            <a:schemeClr val="tx2"/>
          </a:solidFill>
          <a:prstDash val="sysDot"/>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18006</TotalTime>
  <Words>1602</Words>
  <Application>Microsoft Office PowerPoint</Application>
  <PresentationFormat>On-screen Show (4:3)</PresentationFormat>
  <Paragraphs>229</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Custom Design</vt:lpstr>
      <vt:lpstr>Price Responsive Load / Retail DR    DSWG Update  </vt:lpstr>
      <vt:lpstr>RMS topics</vt:lpstr>
      <vt:lpstr>PUC Rule</vt:lpstr>
      <vt:lpstr>Pricing Events – 2014</vt:lpstr>
      <vt:lpstr>Pricing Events – 2014</vt:lpstr>
      <vt:lpstr>Pricing Events – 2014</vt:lpstr>
      <vt:lpstr>Pricing Events – 2014 (continued)</vt:lpstr>
      <vt:lpstr>Number of ESIIDs with 4 CP Responses – 2014</vt:lpstr>
      <vt:lpstr>Hour-ending 17:00 MW Reductions on 4 CP Days - 2014</vt:lpstr>
      <vt:lpstr>Hour-ending 17:00 Reductions on 4 CP Days - 2014</vt:lpstr>
      <vt:lpstr>Hour Ending 17:00 Response on 4 CP Days 2009 - 2014</vt:lpstr>
      <vt:lpstr>2014 OLC Analysis</vt:lpstr>
      <vt:lpstr>2014 PR Analysis</vt:lpstr>
      <vt:lpstr>2014 RTP Analysis</vt:lpstr>
      <vt:lpstr>2014 BI Analysis</vt:lpstr>
      <vt:lpstr>Updated Categories pg. 1 of 3 </vt:lpstr>
      <vt:lpstr>Updated Categories pg. 2 of 3</vt:lpstr>
      <vt:lpstr>Updated Categories pg. 3 of 3</vt:lpstr>
      <vt:lpstr>Snapshot for Summer 2015</vt:lpstr>
      <vt:lpstr>Next Steps – for future</vt:lpstr>
      <vt:lpstr>Take Aways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Wattles, Paul</dc:creator>
  <cp:lastModifiedBy>Raish, Carl</cp:lastModifiedBy>
  <cp:revision>880</cp:revision>
  <dcterms:created xsi:type="dcterms:W3CDTF">2005-04-21T14:28:35Z</dcterms:created>
  <dcterms:modified xsi:type="dcterms:W3CDTF">2015-09-16T21:06:41Z</dcterms:modified>
</cp:coreProperties>
</file>