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89" r:id="rId4"/>
    <p:sldMasterId id="2147493467" r:id="rId5"/>
    <p:sldMasterId id="2147493497" r:id="rId6"/>
  </p:sldMasterIdLst>
  <p:notesMasterIdLst>
    <p:notesMasterId r:id="rId11"/>
  </p:notesMasterIdLst>
  <p:handoutMasterIdLst>
    <p:handoutMasterId r:id="rId12"/>
  </p:handoutMasterIdLst>
  <p:sldIdLst>
    <p:sldId id="260" r:id="rId7"/>
    <p:sldId id="347" r:id="rId8"/>
    <p:sldId id="349" r:id="rId9"/>
    <p:sldId id="348" r:id="rId10"/>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sha, Christine" initials="CMH"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5386"/>
    <a:srgbClr val="008373"/>
    <a:srgbClr val="55BAB7"/>
    <a:srgbClr val="00385E"/>
    <a:srgbClr val="C4E3E1"/>
    <a:srgbClr val="C0D1E2"/>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84" autoAdjust="0"/>
    <p:restoredTop sz="94595" autoAdjust="0"/>
  </p:normalViewPr>
  <p:slideViewPr>
    <p:cSldViewPr snapToGrid="0" snapToObjects="1">
      <p:cViewPr varScale="1">
        <p:scale>
          <a:sx n="84" d="100"/>
          <a:sy n="84" d="100"/>
        </p:scale>
        <p:origin x="-1363" y="-130"/>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showGuides="1">
      <p:cViewPr varScale="1">
        <p:scale>
          <a:sx n="70" d="100"/>
          <a:sy n="70" d="100"/>
        </p:scale>
        <p:origin x="-1824" y="-10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F69DE495-51AC-4723-A7B4-B1B58AAC8C5A}" type="datetimeFigureOut">
              <a:rPr lang="en-US" smtClean="0"/>
              <a:t>9/1/2015</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F80D1E90-E9C6-42A2-8EB7-24DAC221AC2D}" type="slidenum">
              <a:rPr lang="en-US" smtClean="0"/>
              <a:t>‹#›</a:t>
            </a:fld>
            <a:endParaRPr lang="en-US"/>
          </a:p>
        </p:txBody>
      </p:sp>
    </p:spTree>
    <p:extLst>
      <p:ext uri="{BB962C8B-B14F-4D97-AF65-F5344CB8AC3E}">
        <p14:creationId xmlns:p14="http://schemas.microsoft.com/office/powerpoint/2010/main" val="7087879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D1DF52B9-7E6C-4146-83FC-76B5AB271E46}" type="datetimeFigureOut">
              <a:rPr lang="en-US" smtClean="0"/>
              <a:t>9/1/2015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E41B3D22-F502-4A52-A06E-717BD3D70E2C}" type="slidenum">
              <a:rPr lang="en-US" smtClean="0"/>
              <a:t>‹#›</a:t>
            </a:fld>
            <a:endParaRPr lang="en-US"/>
          </a:p>
        </p:txBody>
      </p:sp>
    </p:spTree>
    <p:extLst>
      <p:ext uri="{BB962C8B-B14F-4D97-AF65-F5344CB8AC3E}">
        <p14:creationId xmlns:p14="http://schemas.microsoft.com/office/powerpoint/2010/main" val="92213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41B3D22-F502-4A52-A06E-717BD3D70E2C}" type="slidenum">
              <a:rPr lang="en-US" smtClean="0"/>
              <a:t>1</a:t>
            </a:fld>
            <a:endParaRPr lang="en-US"/>
          </a:p>
        </p:txBody>
      </p:sp>
    </p:spTree>
    <p:extLst>
      <p:ext uri="{BB962C8B-B14F-4D97-AF65-F5344CB8AC3E}">
        <p14:creationId xmlns:p14="http://schemas.microsoft.com/office/powerpoint/2010/main" val="870658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Weather</a:t>
            </a:r>
            <a:r>
              <a:rPr lang="en-US" baseline="0" dirty="0" smtClean="0"/>
              <a:t> 5/12/2015 at 11:00 was mild again this year.  </a:t>
            </a:r>
            <a:endParaRPr lang="en-US" dirty="0"/>
          </a:p>
        </p:txBody>
      </p:sp>
      <p:sp>
        <p:nvSpPr>
          <p:cNvPr id="4" name="Slide Number Placeholder 3"/>
          <p:cNvSpPr>
            <a:spLocks noGrp="1"/>
          </p:cNvSpPr>
          <p:nvPr>
            <p:ph type="sldNum" sz="quarter" idx="10"/>
          </p:nvPr>
        </p:nvSpPr>
        <p:spPr/>
        <p:txBody>
          <a:bodyPr/>
          <a:lstStyle/>
          <a:p>
            <a:fld id="{E41B3D22-F502-4A52-A06E-717BD3D70E2C}" type="slidenum">
              <a:rPr lang="en-US" smtClean="0"/>
              <a:t>3</a:t>
            </a:fld>
            <a:endParaRPr lang="en-US"/>
          </a:p>
        </p:txBody>
      </p:sp>
    </p:spTree>
    <p:extLst>
      <p:ext uri="{BB962C8B-B14F-4D97-AF65-F5344CB8AC3E}">
        <p14:creationId xmlns:p14="http://schemas.microsoft.com/office/powerpoint/2010/main" val="692716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3.xml"/><Relationship Id="rId1" Type="http://schemas.openxmlformats.org/officeDocument/2006/relationships/tags" Target="../tags/tag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664" y="828675"/>
            <a:ext cx="8229600" cy="5116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428210100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08471299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2050" name="Picture 2" descr="C:\Documents and Settings\naomiu\Desktop\Divider_slide_background.png"/>
          <p:cNvPicPr>
            <a:picLocks noChangeAspect="1" noChangeArrowheads="1"/>
          </p:cNvPicPr>
          <p:nvPr userDrawn="1">
            <p:custDataLst>
              <p:tags r:id="rId1"/>
            </p:custDataLst>
          </p:nvPr>
        </p:nvPicPr>
        <p:blipFill>
          <a:blip r:embed="rId3" cstate="print"/>
          <a:srcRect/>
          <a:stretch>
            <a:fillRect/>
          </a:stretch>
        </p:blipFill>
        <p:spPr bwMode="auto">
          <a:xfrm>
            <a:off x="6350" y="6350"/>
            <a:ext cx="9129713" cy="6843713"/>
          </a:xfrm>
          <a:prstGeom prst="rect">
            <a:avLst/>
          </a:prstGeom>
          <a:noFill/>
        </p:spPr>
      </p:pic>
      <p:sp>
        <p:nvSpPr>
          <p:cNvPr id="2" name="Title 1"/>
          <p:cNvSpPr>
            <a:spLocks noGrp="1"/>
          </p:cNvSpPr>
          <p:nvPr>
            <p:ph type="ctrTitle"/>
          </p:nvPr>
        </p:nvSpPr>
        <p:spPr>
          <a:xfrm>
            <a:off x="685800" y="2130425"/>
            <a:ext cx="7772400" cy="1470025"/>
          </a:xfrm>
          <a:prstGeom prst="rect">
            <a:avLst/>
          </a:prstGeom>
        </p:spPr>
        <p:txBody>
          <a:bodyPr/>
          <a:lstStyle>
            <a:lvl1pPr>
              <a:defRPr sz="2800">
                <a:solidFill>
                  <a:schemeClr val="bg1"/>
                </a:solidFill>
                <a:latin typeface="Arial Black"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sz="2400">
                <a:solidFill>
                  <a:schemeClr val="bg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36066221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4" name="Picture 17" descr="Cover_final_Blank"/>
          <p:cNvPicPr>
            <a:picLocks noChangeAspect="1" noChangeArrowheads="1"/>
          </p:cNvPicPr>
          <p:nvPr userDrawn="1">
            <p:custDataLst>
              <p:tags r:id="rId1"/>
            </p:custDataLst>
          </p:nvPr>
        </p:nvPicPr>
        <p:blipFill>
          <a:blip r:embed="rId4" cstate="print"/>
          <a:srcRect/>
          <a:stretch>
            <a:fillRect/>
          </a:stretch>
        </p:blipFill>
        <p:spPr bwMode="auto">
          <a:xfrm>
            <a:off x="4763" y="-4763"/>
            <a:ext cx="9134475" cy="6867526"/>
          </a:xfrm>
          <a:prstGeom prst="rect">
            <a:avLst/>
          </a:prstGeom>
          <a:noFill/>
          <a:ln w="9525">
            <a:noFill/>
            <a:miter lim="800000"/>
            <a:headEnd/>
            <a:tailEnd/>
          </a:ln>
        </p:spPr>
      </p:pic>
      <p:pic>
        <p:nvPicPr>
          <p:cNvPr id="5" name="Picture 3" descr="F:\ercotlogo\ERCOT Logo\ERCOT logo_white.png"/>
          <p:cNvPicPr>
            <a:picLocks noChangeAspect="1" noChangeArrowheads="1"/>
          </p:cNvPicPr>
          <p:nvPr userDrawn="1">
            <p:custDataLst>
              <p:tags r:id="rId2"/>
            </p:custDataLst>
          </p:nvPr>
        </p:nvPicPr>
        <p:blipFill>
          <a:blip r:embed="rId5" cstate="print"/>
          <a:srcRect/>
          <a:stretch>
            <a:fillRect/>
          </a:stretch>
        </p:blipFill>
        <p:spPr bwMode="auto">
          <a:xfrm>
            <a:off x="3856038" y="6086475"/>
            <a:ext cx="1330325" cy="504825"/>
          </a:xfrm>
          <a:prstGeom prst="rect">
            <a:avLst/>
          </a:prstGeom>
          <a:noFill/>
          <a:ln w="9525">
            <a:noFill/>
            <a:miter lim="800000"/>
            <a:headEnd/>
            <a:tailEnd/>
          </a:ln>
        </p:spPr>
      </p:pic>
      <p:sp>
        <p:nvSpPr>
          <p:cNvPr id="8" name="Title 1"/>
          <p:cNvSpPr>
            <a:spLocks noGrp="1"/>
          </p:cNvSpPr>
          <p:nvPr>
            <p:ph type="ctrTitle"/>
          </p:nvPr>
        </p:nvSpPr>
        <p:spPr>
          <a:xfrm>
            <a:off x="594360" y="493776"/>
            <a:ext cx="7946136" cy="1143000"/>
          </a:xfrm>
          <a:prstGeom prst="rect">
            <a:avLst/>
          </a:prstGeom>
        </p:spPr>
        <p:txBody>
          <a:bodyPr/>
          <a:lstStyle>
            <a:lvl1pPr>
              <a:defRPr sz="2800">
                <a:solidFill>
                  <a:schemeClr val="bg1"/>
                </a:solidFill>
                <a:latin typeface="Arial Black" pitchFamily="34" charset="0"/>
              </a:defRPr>
            </a:lvl1pPr>
          </a:lstStyle>
          <a:p>
            <a:r>
              <a:rPr lang="en-US" dirty="0" smtClean="0"/>
              <a:t>Click to edit Master title style</a:t>
            </a:r>
            <a:endParaRPr lang="en-US" dirty="0"/>
          </a:p>
        </p:txBody>
      </p:sp>
      <p:sp>
        <p:nvSpPr>
          <p:cNvPr id="9" name="Subtitle 2"/>
          <p:cNvSpPr>
            <a:spLocks noGrp="1"/>
          </p:cNvSpPr>
          <p:nvPr>
            <p:ph type="subTitle" idx="1"/>
          </p:nvPr>
        </p:nvSpPr>
        <p:spPr>
          <a:xfrm>
            <a:off x="1362456" y="1947672"/>
            <a:ext cx="6400800" cy="572008"/>
          </a:xfrm>
          <a:prstGeom prst="rect">
            <a:avLst/>
          </a:prstGeom>
        </p:spPr>
        <p:txBody>
          <a:bodyPr/>
          <a:lstStyle>
            <a:lvl1pPr marL="0" indent="0" algn="ctr">
              <a:buNone/>
              <a:defRPr sz="2000">
                <a:solidFill>
                  <a:schemeClr val="bg1"/>
                </a:solidFill>
                <a:latin typeface="Arial Black"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3475994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Alert User Group 042814</a:t>
            </a:r>
            <a:endParaRPr lang="en-US" dirty="0"/>
          </a:p>
        </p:txBody>
      </p:sp>
    </p:spTree>
    <p:extLst>
      <p:ext uri="{BB962C8B-B14F-4D97-AF65-F5344CB8AC3E}">
        <p14:creationId xmlns:p14="http://schemas.microsoft.com/office/powerpoint/2010/main" val="347697122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9" name="Straight Connector 8"/>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3" name="Title Placeholder 1"/>
          <p:cNvSpPr>
            <a:spLocks noGrp="1"/>
          </p:cNvSpPr>
          <p:nvPr>
            <p:ph type="title"/>
          </p:nvPr>
        </p:nvSpPr>
        <p:spPr>
          <a:xfrm>
            <a:off x="371475"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6"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47396330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1" name="Straight Connector 10"/>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5"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10"/>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06522411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375278743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429254022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71474"/>
            <a:ext cx="3008313" cy="8921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371474"/>
            <a:ext cx="5111750" cy="558323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26365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4"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91084443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1266311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5"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47334803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1.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337" y="-138112"/>
            <a:ext cx="9210675" cy="713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9" name="Picture 8" descr="ERCOT cmyk-01.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Tree>
    <p:extLst>
      <p:ext uri="{BB962C8B-B14F-4D97-AF65-F5344CB8AC3E}">
        <p14:creationId xmlns:p14="http://schemas.microsoft.com/office/powerpoint/2010/main" val="4158016387"/>
      </p:ext>
    </p:extLst>
  </p:cSld>
  <p:clrMap bg1="lt1" tx1="dk1" bg2="lt2" tx2="dk2" accent1="accent1" accent2="accent2" accent3="accent3" accent4="accent4" accent5="accent5" accent6="accent6" hlink="hlink" folHlink="folHlink"/>
  <p:sldLayoutIdLst>
    <p:sldLayoutId id="2147493490" r:id="rId1"/>
    <p:sldLayoutId id="2147493491" r:id="rId2"/>
    <p:sldLayoutId id="2147493492" r:id="rId3"/>
    <p:sldLayoutId id="2147493493" r:id="rId4"/>
    <p:sldLayoutId id="2147493494" r:id="rId5"/>
    <p:sldLayoutId id="2147493495" r:id="rId6"/>
    <p:sldLayoutId id="2147493496" r:id="rId7"/>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337" y="-138112"/>
            <a:ext cx="9210675" cy="713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1B48D-6708-5141-8A45-C2E8F9E83312}" type="slidenum">
              <a:rPr lang="en-US" smtClean="0"/>
              <a:t>‹#›</a:t>
            </a:fld>
            <a:endParaRPr lang="en-US" dirty="0"/>
          </a:p>
        </p:txBody>
      </p:sp>
    </p:spTree>
    <p:extLst>
      <p:ext uri="{BB962C8B-B14F-4D97-AF65-F5344CB8AC3E}">
        <p14:creationId xmlns:p14="http://schemas.microsoft.com/office/powerpoint/2010/main" val="3663339703"/>
      </p:ext>
    </p:extLst>
  </p:cSld>
  <p:clrMap bg1="lt1" tx1="dk1" bg2="lt2" tx2="dk2" accent1="accent1" accent2="accent2" accent3="accent3" accent4="accent4" accent5="accent5" accent6="accent6" hlink="hlink" folHlink="folHlink"/>
  <p:sldLayoutIdLst>
    <p:sldLayoutId id="2147493474" r:id="rId1"/>
    <p:sldLayoutId id="2147493475" r:id="rId2"/>
    <p:sldLayoutId id="2147493476" r:id="rId3"/>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003966"/>
        </a:solidFill>
        <a:effectLst/>
      </p:bgPr>
    </p:bg>
    <p:spTree>
      <p:nvGrpSpPr>
        <p:cNvPr id="1" name=""/>
        <p:cNvGrpSpPr/>
        <p:nvPr/>
      </p:nvGrpSpPr>
      <p:grpSpPr>
        <a:xfrm>
          <a:off x="0" y="0"/>
          <a:ext cx="0" cy="0"/>
          <a:chOff x="0" y="0"/>
          <a:chExt cx="0" cy="0"/>
        </a:xfrm>
      </p:grpSpPr>
      <p:pic>
        <p:nvPicPr>
          <p:cNvPr id="1026" name="Picture 2" descr="C:\Documents and Settings\naomiu\Desktop\Divider_slide_background.png"/>
          <p:cNvPicPr>
            <a:picLocks noChangeAspect="1" noChangeArrowheads="1"/>
          </p:cNvPicPr>
          <p:nvPr userDrawn="1"/>
        </p:nvPicPr>
        <p:blipFill>
          <a:blip r:embed="rId4" cstate="print"/>
          <a:srcRect/>
          <a:stretch>
            <a:fillRect/>
          </a:stretch>
        </p:blipFill>
        <p:spPr bwMode="auto">
          <a:xfrm>
            <a:off x="6350" y="6350"/>
            <a:ext cx="9129713" cy="6843713"/>
          </a:xfrm>
          <a:prstGeom prst="rect">
            <a:avLst/>
          </a:prstGeom>
          <a:noFill/>
        </p:spPr>
      </p:pic>
      <p:pic>
        <p:nvPicPr>
          <p:cNvPr id="1027" name="Picture 3" descr="C:\Documents and Settings\naomiu\Desktop\Divider_slide_background.png"/>
          <p:cNvPicPr>
            <a:picLocks noChangeAspect="1" noChangeArrowheads="1"/>
          </p:cNvPicPr>
          <p:nvPr userDrawn="1"/>
        </p:nvPicPr>
        <p:blipFill>
          <a:blip r:embed="rId4" cstate="print"/>
          <a:srcRect/>
          <a:stretch>
            <a:fillRect/>
          </a:stretch>
        </p:blipFill>
        <p:spPr bwMode="auto">
          <a:xfrm>
            <a:off x="6350" y="6350"/>
            <a:ext cx="9129713" cy="6843713"/>
          </a:xfrm>
          <a:prstGeom prst="rect">
            <a:avLst/>
          </a:prstGeom>
          <a:noFill/>
        </p:spPr>
      </p:pic>
    </p:spTree>
    <p:extLst>
      <p:ext uri="{BB962C8B-B14F-4D97-AF65-F5344CB8AC3E}">
        <p14:creationId xmlns:p14="http://schemas.microsoft.com/office/powerpoint/2010/main" val="1032525296"/>
      </p:ext>
    </p:extLst>
  </p:cSld>
  <p:clrMap bg1="lt1" tx1="dk1" bg2="lt2" tx2="dk2" accent1="accent1" accent2="accent2" accent3="accent3" accent4="accent4" accent5="accent5" accent6="accent6" hlink="hlink" folHlink="folHlink"/>
  <p:sldLayoutIdLst>
    <p:sldLayoutId id="2147493498" r:id="rId1"/>
    <p:sldLayoutId id="2147493499" r:id="rId2"/>
  </p:sldLayoutIdLst>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603250" y="1498064"/>
            <a:ext cx="8203866" cy="4046426"/>
            <a:chOff x="603250" y="546100"/>
            <a:chExt cx="7727950" cy="4046426"/>
          </a:xfrm>
        </p:grpSpPr>
        <p:pic>
          <p:nvPicPr>
            <p:cNvPr id="9" name="Picture 8" descr="ERCOT cmyk-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250" y="546100"/>
              <a:ext cx="2457704" cy="1041400"/>
            </a:xfrm>
            <a:prstGeom prst="rect">
              <a:avLst/>
            </a:prstGeom>
          </p:spPr>
        </p:pic>
        <p:sp>
          <p:nvSpPr>
            <p:cNvPr id="10" name="TextBox 9"/>
            <p:cNvSpPr txBox="1"/>
            <p:nvPr/>
          </p:nvSpPr>
          <p:spPr>
            <a:xfrm>
              <a:off x="787400" y="1976425"/>
              <a:ext cx="7543800" cy="2616101"/>
            </a:xfrm>
            <a:prstGeom prst="rect">
              <a:avLst/>
            </a:prstGeom>
            <a:noFill/>
          </p:spPr>
          <p:txBody>
            <a:bodyPr wrap="square" rtlCol="0">
              <a:spAutoFit/>
            </a:bodyPr>
            <a:lstStyle/>
            <a:p>
              <a:r>
                <a:rPr lang="en-US" sz="3200" b="1" dirty="0" smtClean="0"/>
                <a:t>ERCOT Update on UFLS Annual Survey with TSP/DSP</a:t>
              </a:r>
            </a:p>
            <a:p>
              <a:endParaRPr lang="en-US" sz="2000" b="1" i="1" dirty="0" smtClean="0"/>
            </a:p>
            <a:p>
              <a:endParaRPr lang="en-US" sz="2000" b="1" i="1" dirty="0" smtClean="0"/>
            </a:p>
            <a:p>
              <a:endParaRPr lang="en-US" sz="2000" b="1" i="1" dirty="0"/>
            </a:p>
            <a:p>
              <a:endParaRPr lang="en-US" sz="2000" b="1" i="1" dirty="0" smtClean="0"/>
            </a:p>
            <a:p>
              <a:r>
                <a:rPr lang="en-US" sz="2000" b="1" i="1" dirty="0" smtClean="0"/>
                <a:t>July 2015</a:t>
              </a:r>
              <a:endParaRPr lang="en-US" sz="2000" i="1" dirty="0" smtClean="0"/>
            </a:p>
          </p:txBody>
        </p:sp>
        <p:cxnSp>
          <p:nvCxnSpPr>
            <p:cNvPr id="13" name="Straight Connector 12"/>
            <p:cNvCxnSpPr/>
            <p:nvPr/>
          </p:nvCxnSpPr>
          <p:spPr>
            <a:xfrm flipV="1">
              <a:off x="787400" y="1852613"/>
              <a:ext cx="6286500" cy="1270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697979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000" dirty="0" smtClean="0"/>
              <a:t>Background on UFLS Survey Requirement</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069" y="2429443"/>
            <a:ext cx="8037322" cy="2412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Content Placeholder 1"/>
          <p:cNvSpPr>
            <a:spLocks noGrp="1"/>
          </p:cNvSpPr>
          <p:nvPr>
            <p:ph idx="1"/>
          </p:nvPr>
        </p:nvSpPr>
        <p:spPr/>
        <p:txBody>
          <a:bodyPr>
            <a:normAutofit lnSpcReduction="10000"/>
          </a:bodyPr>
          <a:lstStyle/>
          <a:p>
            <a:r>
              <a:rPr lang="en-US" sz="1800" dirty="0" smtClean="0"/>
              <a:t>ERCOT </a:t>
            </a:r>
            <a:r>
              <a:rPr lang="en-US" sz="1800" dirty="0"/>
              <a:t>coordinated and conducted an annual survey on May </a:t>
            </a:r>
            <a:r>
              <a:rPr lang="en-US" sz="1800" dirty="0" smtClean="0"/>
              <a:t>12, 2015 </a:t>
            </a:r>
            <a:r>
              <a:rPr lang="en-US" sz="1800" dirty="0"/>
              <a:t>with the TSPs and DSPs to ensure that the required automatic under-frequency load shed circuits were configured to provide the appropriate load relief in an under-frequency event as required by table below from Operating Guides 2.6.1(1</a:t>
            </a:r>
            <a:r>
              <a:rPr lang="en-US" sz="1800" dirty="0" smtClean="0"/>
              <a:t>) </a:t>
            </a:r>
            <a:r>
              <a:rPr lang="en-US" sz="1800" dirty="0"/>
              <a:t>Requirements for Under-Frequency Load </a:t>
            </a:r>
            <a:r>
              <a:rPr lang="en-US" sz="1800" dirty="0" smtClean="0"/>
              <a:t>Shedding:</a:t>
            </a:r>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r>
              <a:rPr lang="en-US" sz="1800" dirty="0" smtClean="0"/>
              <a:t>Operating Guide 2.6.1 (2) </a:t>
            </a:r>
            <a:r>
              <a:rPr lang="en-US" sz="1800" dirty="0"/>
              <a:t>ERCOT will prior to the peak each year, survey each Distribution Service Provider’s (DSP’s) compliance with the automatic Load shedding steps above, and report its findings to the Technical Advisory Committee (TAC).</a:t>
            </a:r>
          </a:p>
          <a:p>
            <a:endParaRPr lang="en-US" sz="1800" dirty="0" smtClean="0"/>
          </a:p>
          <a:p>
            <a:endParaRPr lang="en-US" sz="2600" dirty="0" smtClean="0"/>
          </a:p>
        </p:txBody>
      </p:sp>
    </p:spTree>
    <p:extLst>
      <p:ext uri="{BB962C8B-B14F-4D97-AF65-F5344CB8AC3E}">
        <p14:creationId xmlns:p14="http://schemas.microsoft.com/office/powerpoint/2010/main" val="21134732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88758" y="842014"/>
            <a:ext cx="8450982" cy="2825418"/>
          </a:xfrm>
        </p:spPr>
        <p:txBody>
          <a:bodyPr>
            <a:normAutofit/>
          </a:bodyPr>
          <a:lstStyle/>
          <a:p>
            <a:pPr marL="0" indent="0">
              <a:buNone/>
            </a:pPr>
            <a:r>
              <a:rPr lang="en-US" sz="1800" dirty="0"/>
              <a:t>Below is a list of dates and activities reflecting the timeline and coordination of this survey:</a:t>
            </a:r>
          </a:p>
          <a:p>
            <a:pPr lvl="0"/>
            <a:r>
              <a:rPr lang="en-US" sz="1800" dirty="0" smtClean="0"/>
              <a:t>02/19/2015 </a:t>
            </a:r>
            <a:r>
              <a:rPr lang="en-US" sz="1800" dirty="0"/>
              <a:t>- </a:t>
            </a:r>
            <a:r>
              <a:rPr lang="en-US" sz="1800" dirty="0" smtClean="0"/>
              <a:t> ERCOT </a:t>
            </a:r>
            <a:r>
              <a:rPr lang="en-US" sz="1800" dirty="0"/>
              <a:t>announcement of survey timeline and effort to OWG </a:t>
            </a:r>
          </a:p>
          <a:p>
            <a:pPr lvl="0"/>
            <a:r>
              <a:rPr lang="en-US" sz="1800" dirty="0" smtClean="0"/>
              <a:t>04/14/2015 </a:t>
            </a:r>
            <a:r>
              <a:rPr lang="en-US" sz="1800" dirty="0"/>
              <a:t>-  ERCOT email notification sent by Client Services to TSP/DSP Authorized Representatives</a:t>
            </a:r>
          </a:p>
          <a:p>
            <a:pPr lvl="0"/>
            <a:r>
              <a:rPr lang="en-US" sz="1800" dirty="0" smtClean="0"/>
              <a:t>05/12/2015 @ 11:00 AM-</a:t>
            </a:r>
            <a:r>
              <a:rPr lang="en-US" sz="1800" dirty="0"/>
              <a:t>  </a:t>
            </a:r>
            <a:r>
              <a:rPr lang="en-US" sz="1800" dirty="0" smtClean="0"/>
              <a:t>Date and time of the Survey </a:t>
            </a:r>
            <a:endParaRPr lang="en-US" sz="1800" dirty="0"/>
          </a:p>
          <a:p>
            <a:pPr lvl="0"/>
            <a:r>
              <a:rPr lang="en-US" sz="1800" dirty="0" smtClean="0"/>
              <a:t>06/12/2015 </a:t>
            </a:r>
            <a:r>
              <a:rPr lang="en-US" sz="1800" dirty="0"/>
              <a:t>-  Survey results due back to ERCOT </a:t>
            </a:r>
          </a:p>
          <a:p>
            <a:pPr lvl="0"/>
            <a:r>
              <a:rPr lang="en-US" sz="1800" smtClean="0"/>
              <a:t>July/September  </a:t>
            </a:r>
            <a:r>
              <a:rPr lang="en-US" sz="1800" dirty="0" smtClean="0"/>
              <a:t>-</a:t>
            </a:r>
            <a:r>
              <a:rPr lang="en-US" sz="1800" dirty="0"/>
              <a:t>  Results </a:t>
            </a:r>
            <a:r>
              <a:rPr lang="en-US" sz="1800" dirty="0" smtClean="0"/>
              <a:t>compiled and being reported </a:t>
            </a:r>
            <a:r>
              <a:rPr lang="en-US" sz="1800" dirty="0"/>
              <a:t>to </a:t>
            </a:r>
            <a:r>
              <a:rPr lang="en-US" sz="1800" dirty="0" smtClean="0"/>
              <a:t>OWG/ROS/TAC</a:t>
            </a:r>
            <a:endParaRPr lang="en-US" sz="1800" dirty="0"/>
          </a:p>
        </p:txBody>
      </p:sp>
      <p:sp>
        <p:nvSpPr>
          <p:cNvPr id="3" name="Title 2"/>
          <p:cNvSpPr>
            <a:spLocks noGrp="1"/>
          </p:cNvSpPr>
          <p:nvPr>
            <p:ph type="title"/>
          </p:nvPr>
        </p:nvSpPr>
        <p:spPr/>
        <p:txBody>
          <a:bodyPr/>
          <a:lstStyle/>
          <a:p>
            <a:r>
              <a:rPr lang="en-US" sz="2000" dirty="0" smtClean="0"/>
              <a:t>Results of UFLS Survey Requirement</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648703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960002"/>
            <a:ext cx="8450982" cy="406683"/>
          </a:xfrm>
        </p:spPr>
        <p:txBody>
          <a:bodyPr>
            <a:normAutofit/>
          </a:bodyPr>
          <a:lstStyle/>
          <a:p>
            <a:pPr marL="0" indent="0">
              <a:buNone/>
            </a:pPr>
            <a:r>
              <a:rPr lang="en-US" sz="1800" dirty="0" smtClean="0"/>
              <a:t>The results of the 2015 requirement were successful and are reflected below:</a:t>
            </a:r>
          </a:p>
        </p:txBody>
      </p:sp>
      <p:sp>
        <p:nvSpPr>
          <p:cNvPr id="3" name="Title 2"/>
          <p:cNvSpPr>
            <a:spLocks noGrp="1"/>
          </p:cNvSpPr>
          <p:nvPr>
            <p:ph type="title"/>
          </p:nvPr>
        </p:nvSpPr>
        <p:spPr/>
        <p:txBody>
          <a:bodyPr/>
          <a:lstStyle/>
          <a:p>
            <a:r>
              <a:rPr lang="en-US" sz="2000" dirty="0" smtClean="0"/>
              <a:t>Execution of UFLS Survey Requirement</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889246219"/>
              </p:ext>
            </p:extLst>
          </p:nvPr>
        </p:nvGraphicFramePr>
        <p:xfrm>
          <a:off x="1513554" y="1649691"/>
          <a:ext cx="5968795" cy="2037406"/>
        </p:xfrm>
        <a:graphic>
          <a:graphicData uri="http://schemas.openxmlformats.org/drawingml/2006/table">
            <a:tbl>
              <a:tblPr>
                <a:tableStyleId>{5C22544A-7EE6-4342-B048-85BDC9FD1C3A}</a:tableStyleId>
              </a:tblPr>
              <a:tblGrid>
                <a:gridCol w="2505641"/>
                <a:gridCol w="1758423"/>
                <a:gridCol w="1704731"/>
              </a:tblGrid>
              <a:tr h="679134">
                <a:tc>
                  <a:txBody>
                    <a:bodyPr/>
                    <a:lstStyle/>
                    <a:p>
                      <a:pPr algn="ctr" fontAlgn="b"/>
                      <a:r>
                        <a:rPr lang="en-US" sz="1400" b="1" u="none" strike="noStrike" dirty="0">
                          <a:effectLst/>
                        </a:rPr>
                        <a:t>Frequency response block </a:t>
                      </a:r>
                      <a:endParaRPr lang="en-US" sz="1400" b="1" i="0" u="none" strike="noStrike" dirty="0">
                        <a:solidFill>
                          <a:srgbClr val="000000"/>
                        </a:solidFill>
                        <a:effectLst/>
                        <a:latin typeface="Calibri"/>
                      </a:endParaRPr>
                    </a:p>
                  </a:txBody>
                  <a:tcPr marL="9525" marR="9525" marT="9525" marB="0" anchor="b"/>
                </a:tc>
                <a:tc>
                  <a:txBody>
                    <a:bodyPr/>
                    <a:lstStyle/>
                    <a:p>
                      <a:pPr algn="ctr" fontAlgn="b"/>
                      <a:r>
                        <a:rPr lang="en-US" sz="1400" b="1" u="none" strike="noStrike">
                          <a:effectLst/>
                        </a:rPr>
                        <a:t>Minimum Requirement</a:t>
                      </a:r>
                      <a:endParaRPr lang="en-US" sz="1400" b="1" i="0" u="none" strike="noStrike">
                        <a:solidFill>
                          <a:srgbClr val="000000"/>
                        </a:solidFill>
                        <a:effectLst/>
                        <a:latin typeface="Calibri"/>
                      </a:endParaRPr>
                    </a:p>
                  </a:txBody>
                  <a:tcPr marL="9525" marR="9525" marT="9525" marB="0" anchor="b"/>
                </a:tc>
                <a:tc>
                  <a:txBody>
                    <a:bodyPr/>
                    <a:lstStyle/>
                    <a:p>
                      <a:pPr algn="ctr" fontAlgn="b"/>
                      <a:r>
                        <a:rPr lang="en-US" sz="1400" b="1" u="none" strike="noStrike">
                          <a:effectLst/>
                        </a:rPr>
                        <a:t> Survey measurement</a:t>
                      </a:r>
                      <a:endParaRPr lang="en-US" sz="1400" b="1" i="0" u="none" strike="noStrike">
                        <a:solidFill>
                          <a:srgbClr val="000000"/>
                        </a:solidFill>
                        <a:effectLst/>
                        <a:latin typeface="Calibri"/>
                      </a:endParaRPr>
                    </a:p>
                  </a:txBody>
                  <a:tcPr marL="9525" marR="9525" marT="9525" marB="0" anchor="b"/>
                </a:tc>
              </a:tr>
              <a:tr h="339568">
                <a:tc>
                  <a:txBody>
                    <a:bodyPr/>
                    <a:lstStyle/>
                    <a:p>
                      <a:pPr algn="ctr" fontAlgn="b"/>
                      <a:r>
                        <a:rPr lang="en-US" sz="1400" b="1" u="none" strike="noStrike" dirty="0">
                          <a:effectLst/>
                        </a:rPr>
                        <a:t>Block 1 response at 59.3</a:t>
                      </a:r>
                      <a:endParaRPr lang="en-US" sz="1400" b="1" i="0" u="none" strike="noStrike" dirty="0">
                        <a:solidFill>
                          <a:srgbClr val="000000"/>
                        </a:solidFill>
                        <a:effectLst/>
                        <a:latin typeface="Calibri"/>
                      </a:endParaRPr>
                    </a:p>
                  </a:txBody>
                  <a:tcPr marL="9525" marR="9525" marT="9525" marB="0" anchor="b"/>
                </a:tc>
                <a:tc>
                  <a:txBody>
                    <a:bodyPr/>
                    <a:lstStyle/>
                    <a:p>
                      <a:pPr algn="ctr" fontAlgn="b"/>
                      <a:r>
                        <a:rPr lang="en-US" sz="1400" b="1" u="none" strike="noStrike" dirty="0">
                          <a:effectLst/>
                        </a:rPr>
                        <a:t>5%</a:t>
                      </a:r>
                      <a:endParaRPr lang="en-US" sz="1400" b="1" i="0" u="none" strike="noStrike" dirty="0">
                        <a:solidFill>
                          <a:srgbClr val="000000"/>
                        </a:solidFill>
                        <a:effectLst/>
                        <a:latin typeface="Calibri"/>
                      </a:endParaRPr>
                    </a:p>
                  </a:txBody>
                  <a:tcPr marL="9525" marR="9525" marT="9525" marB="0" anchor="b"/>
                </a:tc>
                <a:tc>
                  <a:txBody>
                    <a:bodyPr/>
                    <a:lstStyle/>
                    <a:p>
                      <a:pPr algn="ctr" fontAlgn="b"/>
                      <a:r>
                        <a:rPr lang="en-US" sz="1400" b="1" u="none" strike="noStrike" dirty="0" smtClean="0">
                          <a:effectLst/>
                        </a:rPr>
                        <a:t>6.98%</a:t>
                      </a:r>
                      <a:endParaRPr lang="en-US" sz="1400" b="1" i="0" u="none" strike="noStrike" dirty="0">
                        <a:solidFill>
                          <a:srgbClr val="000000"/>
                        </a:solidFill>
                        <a:effectLst/>
                        <a:latin typeface="Calibri"/>
                      </a:endParaRPr>
                    </a:p>
                  </a:txBody>
                  <a:tcPr marL="9525" marR="9525" marT="9525" marB="0" anchor="b"/>
                </a:tc>
              </a:tr>
              <a:tr h="339568">
                <a:tc>
                  <a:txBody>
                    <a:bodyPr/>
                    <a:lstStyle/>
                    <a:p>
                      <a:pPr algn="ctr" fontAlgn="b"/>
                      <a:r>
                        <a:rPr lang="en-US" sz="1400" b="1" u="none" strike="noStrike" dirty="0">
                          <a:effectLst/>
                        </a:rPr>
                        <a:t>Block 2 response at 58.9  </a:t>
                      </a:r>
                      <a:endParaRPr lang="en-US" sz="1400" b="1" i="0" u="none" strike="noStrike" dirty="0">
                        <a:solidFill>
                          <a:srgbClr val="000000"/>
                        </a:solidFill>
                        <a:effectLst/>
                        <a:latin typeface="Calibri"/>
                      </a:endParaRPr>
                    </a:p>
                  </a:txBody>
                  <a:tcPr marL="9525" marR="9525" marT="9525" marB="0" anchor="b"/>
                </a:tc>
                <a:tc>
                  <a:txBody>
                    <a:bodyPr/>
                    <a:lstStyle/>
                    <a:p>
                      <a:pPr algn="ctr" fontAlgn="b"/>
                      <a:r>
                        <a:rPr lang="en-US" sz="1400" b="1" u="none" strike="noStrike" dirty="0">
                          <a:effectLst/>
                        </a:rPr>
                        <a:t>10%</a:t>
                      </a:r>
                      <a:endParaRPr lang="en-US" sz="1400" b="1" i="0" u="none" strike="noStrike" dirty="0">
                        <a:solidFill>
                          <a:srgbClr val="000000"/>
                        </a:solidFill>
                        <a:effectLst/>
                        <a:latin typeface="Calibri"/>
                      </a:endParaRPr>
                    </a:p>
                  </a:txBody>
                  <a:tcPr marL="9525" marR="9525" marT="9525" marB="0" anchor="b"/>
                </a:tc>
                <a:tc>
                  <a:txBody>
                    <a:bodyPr/>
                    <a:lstStyle/>
                    <a:p>
                      <a:pPr algn="ctr" fontAlgn="b"/>
                      <a:r>
                        <a:rPr lang="en-US" sz="1400" b="1" u="none" strike="noStrike" dirty="0" smtClean="0">
                          <a:effectLst/>
                        </a:rPr>
                        <a:t>11.94%</a:t>
                      </a:r>
                      <a:endParaRPr lang="en-US" sz="1400" b="1" i="0" u="none" strike="noStrike" dirty="0">
                        <a:solidFill>
                          <a:srgbClr val="000000"/>
                        </a:solidFill>
                        <a:effectLst/>
                        <a:latin typeface="Calibri"/>
                      </a:endParaRPr>
                    </a:p>
                  </a:txBody>
                  <a:tcPr marL="9525" marR="9525" marT="9525" marB="0" anchor="b"/>
                </a:tc>
              </a:tr>
              <a:tr h="339568">
                <a:tc>
                  <a:txBody>
                    <a:bodyPr/>
                    <a:lstStyle/>
                    <a:p>
                      <a:pPr algn="ctr" fontAlgn="b"/>
                      <a:r>
                        <a:rPr lang="en-US" sz="1400" b="1" u="none" strike="noStrike">
                          <a:effectLst/>
                        </a:rPr>
                        <a:t>Block 3 response at 58.5 </a:t>
                      </a:r>
                      <a:endParaRPr lang="en-US" sz="1400" b="1" i="0" u="none" strike="noStrike">
                        <a:solidFill>
                          <a:srgbClr val="000000"/>
                        </a:solidFill>
                        <a:effectLst/>
                        <a:latin typeface="Calibri"/>
                      </a:endParaRPr>
                    </a:p>
                  </a:txBody>
                  <a:tcPr marL="9525" marR="9525" marT="9525" marB="0" anchor="b"/>
                </a:tc>
                <a:tc>
                  <a:txBody>
                    <a:bodyPr/>
                    <a:lstStyle/>
                    <a:p>
                      <a:pPr algn="ctr" fontAlgn="b"/>
                      <a:r>
                        <a:rPr lang="en-US" sz="1400" b="1" u="none" strike="noStrike" dirty="0">
                          <a:effectLst/>
                        </a:rPr>
                        <a:t>10%</a:t>
                      </a:r>
                      <a:endParaRPr lang="en-US" sz="1400" b="1" i="0" u="none" strike="noStrike" dirty="0">
                        <a:solidFill>
                          <a:srgbClr val="000000"/>
                        </a:solidFill>
                        <a:effectLst/>
                        <a:latin typeface="Calibri"/>
                      </a:endParaRPr>
                    </a:p>
                  </a:txBody>
                  <a:tcPr marL="9525" marR="9525" marT="9525" marB="0" anchor="b"/>
                </a:tc>
                <a:tc>
                  <a:txBody>
                    <a:bodyPr/>
                    <a:lstStyle/>
                    <a:p>
                      <a:pPr algn="ctr" fontAlgn="b"/>
                      <a:r>
                        <a:rPr lang="en-US" sz="1400" b="1" u="none" strike="noStrike" dirty="0" smtClean="0">
                          <a:effectLst/>
                        </a:rPr>
                        <a:t>12.30%</a:t>
                      </a:r>
                      <a:endParaRPr lang="en-US" sz="1400" b="1" i="0" u="none" strike="noStrike" dirty="0">
                        <a:solidFill>
                          <a:srgbClr val="000000"/>
                        </a:solidFill>
                        <a:effectLst/>
                        <a:latin typeface="Calibri"/>
                      </a:endParaRPr>
                    </a:p>
                  </a:txBody>
                  <a:tcPr marL="9525" marR="9525" marT="9525" marB="0" anchor="b"/>
                </a:tc>
              </a:tr>
              <a:tr h="339568">
                <a:tc>
                  <a:txBody>
                    <a:bodyPr/>
                    <a:lstStyle/>
                    <a:p>
                      <a:pPr algn="r" fontAlgn="b"/>
                      <a:r>
                        <a:rPr lang="en-US" sz="1400" b="1" u="none" strike="noStrike" dirty="0">
                          <a:effectLst/>
                        </a:rPr>
                        <a:t>Total</a:t>
                      </a:r>
                      <a:endParaRPr lang="en-US" sz="1400" b="1" i="0" u="none" strike="noStrike" dirty="0">
                        <a:solidFill>
                          <a:srgbClr val="000000"/>
                        </a:solidFill>
                        <a:effectLst/>
                        <a:latin typeface="Calibri"/>
                      </a:endParaRPr>
                    </a:p>
                  </a:txBody>
                  <a:tcPr marL="9525" marR="9525" marT="9525" marB="0" anchor="b"/>
                </a:tc>
                <a:tc>
                  <a:txBody>
                    <a:bodyPr/>
                    <a:lstStyle/>
                    <a:p>
                      <a:pPr algn="ctr" fontAlgn="b"/>
                      <a:r>
                        <a:rPr lang="en-US" sz="1400" b="1" u="none" strike="noStrike" dirty="0">
                          <a:effectLst/>
                        </a:rPr>
                        <a:t>25%</a:t>
                      </a:r>
                      <a:endParaRPr lang="en-US" sz="1400" b="1" i="0" u="none" strike="noStrike" dirty="0">
                        <a:solidFill>
                          <a:srgbClr val="000000"/>
                        </a:solidFill>
                        <a:effectLst/>
                        <a:latin typeface="Calibri"/>
                      </a:endParaRPr>
                    </a:p>
                  </a:txBody>
                  <a:tcPr marL="9525" marR="9525" marT="9525" marB="0" anchor="b"/>
                </a:tc>
                <a:tc>
                  <a:txBody>
                    <a:bodyPr/>
                    <a:lstStyle/>
                    <a:p>
                      <a:pPr algn="ctr" fontAlgn="b"/>
                      <a:r>
                        <a:rPr lang="en-US" sz="1400" b="1" u="none" strike="noStrike" dirty="0" smtClean="0">
                          <a:effectLst/>
                        </a:rPr>
                        <a:t>31.23%</a:t>
                      </a:r>
                      <a:endParaRPr lang="en-US" sz="1400" b="1" i="0" u="none" strike="noStrike" dirty="0">
                        <a:solidFill>
                          <a:srgbClr val="000000"/>
                        </a:solidFill>
                        <a:effectLst/>
                        <a:latin typeface="Calibri"/>
                      </a:endParaRPr>
                    </a:p>
                  </a:txBody>
                  <a:tcPr marL="9525" marR="9525" marT="9525" marB="0" anchor="b"/>
                </a:tc>
              </a:tr>
            </a:tbl>
          </a:graphicData>
        </a:graphic>
      </p:graphicFrame>
      <p:sp>
        <p:nvSpPr>
          <p:cNvPr id="7" name="Content Placeholder 1"/>
          <p:cNvSpPr txBox="1">
            <a:spLocks/>
          </p:cNvSpPr>
          <p:nvPr/>
        </p:nvSpPr>
        <p:spPr>
          <a:xfrm>
            <a:off x="328088" y="4357047"/>
            <a:ext cx="8450982" cy="1096985"/>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800" dirty="0" smtClean="0"/>
              <a:t>ERCOT Reliability and Compliance did not have to contact any participants to request that their 5%, 10%, 10% breakdown be adhered to. All participants met the 25% total and had the proper load in the 5% and the two 10% brackets.</a:t>
            </a:r>
          </a:p>
          <a:p>
            <a:pPr marL="0" indent="0">
              <a:buFont typeface="Arial"/>
              <a:buNone/>
            </a:pPr>
            <a:r>
              <a:rPr lang="en-US" sz="1800" dirty="0" smtClean="0"/>
              <a:t>In reference last year’s(2014) 25% total was 29.8% </a:t>
            </a:r>
          </a:p>
        </p:txBody>
      </p:sp>
    </p:spTree>
    <p:extLst>
      <p:ext uri="{BB962C8B-B14F-4D97-AF65-F5344CB8AC3E}">
        <p14:creationId xmlns:p14="http://schemas.microsoft.com/office/powerpoint/2010/main" val="112946886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aomiu\LOCALS~1\Temp\articulate\presenter\imgtemp\ZwT7s9dV_files\slide0001_image001.gif"/>
</p:tagLst>
</file>

<file path=ppt/tags/tag2.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aomiu\LOCALS~1\Temp\articulate\presenter\imgtemp\xB0EvMUz_files\slide0001_image001.png"/>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aomiu\LOCALS~1\Temp\articulate\presenter\imgtemp\PUdDrQ80_files\slide0001_image001.png"/>
</p:tagLst>
</file>

<file path=ppt/theme/theme1.xml><?xml version="1.0" encoding="utf-8"?>
<a:theme xmlns:a="http://schemas.openxmlformats.org/drawingml/2006/main" name="Office Theme">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3.xml><?xml version="1.0" encoding="utf-8"?>
<ds:datastoreItem xmlns:ds="http://schemas.openxmlformats.org/officeDocument/2006/customXml" ds:itemID="{7B6F2769-7194-4217-93D3-3AF3A4742282}">
  <ds:schemaRefs>
    <ds:schemaRef ds:uri="http://www.w3.org/XML/1998/namespace"/>
    <ds:schemaRef ds:uri="http://schemas.microsoft.com/office/infopath/2007/PartnerControls"/>
    <ds:schemaRef ds:uri="http://schemas.microsoft.com/office/2006/documentManagement/types"/>
    <ds:schemaRef ds:uri="c34af464-7aa1-4edd-9be4-83dffc1cb926"/>
    <ds:schemaRef ds:uri="http://purl.org/dc/elements/1.1/"/>
    <ds:schemaRef ds:uri="http://purl.org/dc/dcmitype/"/>
    <ds:schemaRef ds:uri="http://schemas.openxmlformats.org/package/2006/metadata/core-properties"/>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4472</TotalTime>
  <Words>279</Words>
  <Application>Microsoft Office PowerPoint</Application>
  <PresentationFormat>On-screen Show (4:3)</PresentationFormat>
  <Paragraphs>47</Paragraphs>
  <Slides>4</Slides>
  <Notes>2</Notes>
  <HiddenSlides>0</HiddenSlides>
  <MMClips>0</MMClips>
  <ScaleCrop>false</ScaleCrop>
  <HeadingPairs>
    <vt:vector size="4" baseType="variant">
      <vt:variant>
        <vt:lpstr>Theme</vt:lpstr>
      </vt:variant>
      <vt:variant>
        <vt:i4>3</vt:i4>
      </vt:variant>
      <vt:variant>
        <vt:lpstr>Slide Titles</vt:lpstr>
      </vt:variant>
      <vt:variant>
        <vt:i4>4</vt:i4>
      </vt:variant>
    </vt:vector>
  </HeadingPairs>
  <TitlesOfParts>
    <vt:vector size="7" baseType="lpstr">
      <vt:lpstr>Office Theme</vt:lpstr>
      <vt:lpstr>Custom Design</vt:lpstr>
      <vt:lpstr>1_Custom Design</vt:lpstr>
      <vt:lpstr>PowerPoint Presentation</vt:lpstr>
      <vt:lpstr>Background on UFLS Survey Requirement</vt:lpstr>
      <vt:lpstr>Results of UFLS Survey Requirement</vt:lpstr>
      <vt:lpstr>Execution of UFLS Survey Requirement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Lowrie, Gene</cp:lastModifiedBy>
  <cp:revision>238</cp:revision>
  <cp:lastPrinted>2013-01-30T23:16:36Z</cp:lastPrinted>
  <dcterms:created xsi:type="dcterms:W3CDTF">2010-04-12T23:12:02Z</dcterms:created>
  <dcterms:modified xsi:type="dcterms:W3CDTF">2015-09-01T20:11:07Z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