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6AAF-87CB-40F4-978F-556B1742EE73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EC47-D646-4E98-9655-6A95478565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74638"/>
            <a:ext cx="5791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6AAF-87CB-40F4-978F-556B1742EE73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EC47-D646-4E98-9655-6A95478565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6AAF-87CB-40F4-978F-556B1742EE73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EC47-D646-4E98-9655-6A95478565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6AAF-87CB-40F4-978F-556B1742EE73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Corporate Proprietary Information</a:t>
            </a:r>
          </a:p>
          <a:p>
            <a:r>
              <a:rPr lang="en-US" smtClean="0"/>
              <a:t>Not for release without permission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EC47-D646-4E98-9655-6A95478565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274638"/>
            <a:ext cx="5943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6AAF-87CB-40F4-978F-556B1742EE73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EC47-D646-4E98-9655-6A95478565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6AAF-87CB-40F4-978F-556B1742EE73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EC47-D646-4E98-9655-6A95478565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274638"/>
            <a:ext cx="5943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6AAF-87CB-40F4-978F-556B1742EE73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EC47-D646-4E98-9655-6A95478565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274638"/>
            <a:ext cx="5943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6AAF-87CB-40F4-978F-556B1742EE73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EC47-D646-4E98-9655-6A95478565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274638"/>
            <a:ext cx="5943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6AAF-87CB-40F4-978F-556B1742EE73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EC47-D646-4E98-9655-6A95478565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6AAF-87CB-40F4-978F-556B1742EE73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EC47-D646-4E98-9655-6A95478565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6AAF-87CB-40F4-978F-556B1742EE73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EC47-D646-4E98-9655-6A95478565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6AAF-87CB-40F4-978F-556B1742EE73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EC47-D646-4E98-9655-6A95478565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3200" y="274638"/>
            <a:ext cx="5943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A6AAF-87CB-40F4-978F-556B1742EE73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Corporate Proprietary Information</a:t>
            </a:r>
          </a:p>
          <a:p>
            <a:r>
              <a:rPr lang="en-US" dirty="0" smtClean="0"/>
              <a:t>Not for release without permission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EEC47-D646-4E98-9655-6A954785655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7" name="Picture 3" descr="NOAA LIGHTNING PHOT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57200" y="196609"/>
            <a:ext cx="2057400" cy="129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57200" y="228600"/>
            <a:ext cx="2012950" cy="606425"/>
          </a:xfrm>
          <a:prstGeom prst="rect">
            <a:avLst/>
          </a:prstGeom>
          <a:noFill/>
          <a:ln w="12700">
            <a:noFill/>
            <a:prstDash val="dash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Edwardian Script ITC" pitchFamily="66" charset="0"/>
                <a:cs typeface="Arial" pitchFamily="34" charset="0"/>
              </a:rPr>
              <a:t>TeraVolt Energy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Industry Perspective on Energy Storage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38400"/>
          </a:xfrm>
        </p:spPr>
        <p:txBody>
          <a:bodyPr/>
          <a:lstStyle/>
          <a:p>
            <a:r>
              <a:rPr lang="en-US" dirty="0" smtClean="0"/>
              <a:t>ERCOT ETWG</a:t>
            </a:r>
          </a:p>
          <a:p>
            <a:r>
              <a:rPr lang="en-US" dirty="0" smtClean="0"/>
              <a:t>17 Sept 2015</a:t>
            </a:r>
          </a:p>
          <a:p>
            <a:r>
              <a:rPr lang="en-US" dirty="0" smtClean="0"/>
              <a:t>James A. “Hoss” Boyd, </a:t>
            </a:r>
            <a:r>
              <a:rPr lang="en-US" dirty="0" err="1" smtClean="0"/>
              <a:t>LtCol</a:t>
            </a:r>
            <a:r>
              <a:rPr lang="en-US" dirty="0" smtClean="0"/>
              <a:t> (Retired)</a:t>
            </a:r>
          </a:p>
          <a:p>
            <a:r>
              <a:rPr lang="en-US" dirty="0" smtClean="0"/>
              <a:t>TeraVolt Energy President &amp; CEO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Industry Perspective on Energy Storage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TVNRG is a Texas based Solar Energy and Energy Storage Developer and the Texas Affiliate of Borrego Solar</a:t>
            </a:r>
          </a:p>
          <a:p>
            <a:r>
              <a:rPr lang="en-US" dirty="0" smtClean="0"/>
              <a:t>Presentation gives an industry perspective on Energy Storage benefits and inhibitors to development</a:t>
            </a:r>
          </a:p>
          <a:p>
            <a:r>
              <a:rPr lang="en-US" dirty="0" smtClean="0"/>
              <a:t>Cyrus Reed dovetails with “the Rest of the Story”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NPRR 410 (posted 7 Sept 2011)</a:t>
            </a:r>
          </a:p>
          <a:p>
            <a:pPr lvl="1"/>
            <a:r>
              <a:rPr lang="en-US" dirty="0" smtClean="0"/>
              <a:t>Described ES (Energy Storage) as both a load and a generator</a:t>
            </a:r>
          </a:p>
          <a:p>
            <a:pPr lvl="2"/>
            <a:r>
              <a:rPr lang="en-US" dirty="0" smtClean="0"/>
              <a:t>Recent developments highlight a third aspect of ES – Transmission and distribution line augmentation</a:t>
            </a:r>
          </a:p>
          <a:p>
            <a:pPr lvl="1"/>
            <a:r>
              <a:rPr lang="en-US" dirty="0" smtClean="0"/>
              <a:t>NPRR was withdrawn</a:t>
            </a:r>
          </a:p>
          <a:p>
            <a:r>
              <a:rPr lang="en-US" dirty="0" smtClean="0"/>
              <a:t>PURA prohibits T&amp;M (Transmission and Distribution) line companies from owning generation assets</a:t>
            </a:r>
          </a:p>
          <a:p>
            <a:pPr lvl="1"/>
            <a:r>
              <a:rPr lang="en-US" dirty="0" smtClean="0"/>
              <a:t>Technically no new electricity is generated---ES is just a storage medium</a:t>
            </a:r>
          </a:p>
          <a:p>
            <a:pPr lvl="1"/>
            <a:r>
              <a:rPr lang="en-US" dirty="0" smtClean="0"/>
              <a:t>Primary objections to addition of ES by T&amp;M companies came from generation companies.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 to be Answered and Benefits Gained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ways ES would improve the ERCOT Grid?</a:t>
            </a:r>
          </a:p>
          <a:p>
            <a:r>
              <a:rPr lang="en-US" dirty="0" smtClean="0"/>
              <a:t>How would ES help T&amp;M companies?</a:t>
            </a:r>
          </a:p>
          <a:p>
            <a:r>
              <a:rPr lang="en-US" dirty="0" smtClean="0"/>
              <a:t>How would ES help both Renewable and Traditional Generators?</a:t>
            </a:r>
          </a:p>
          <a:p>
            <a:r>
              <a:rPr lang="en-US" dirty="0" smtClean="0"/>
              <a:t>How would ES benefit the ultimate consumer?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 Changes to the Law should be necessary</a:t>
            </a:r>
          </a:p>
          <a:p>
            <a:pPr lvl="1"/>
            <a:r>
              <a:rPr lang="en-US" dirty="0" smtClean="0"/>
              <a:t>PURA allows ES Operators </a:t>
            </a:r>
            <a:r>
              <a:rPr lang="en-US" dirty="0" smtClean="0"/>
              <a:t>to own and operate </a:t>
            </a:r>
            <a:r>
              <a:rPr lang="en-US" dirty="0" smtClean="0"/>
              <a:t>ES as generation resources</a:t>
            </a:r>
          </a:p>
          <a:p>
            <a:pPr lvl="2"/>
            <a:r>
              <a:rPr lang="en-US" dirty="0" smtClean="0"/>
              <a:t>Request the PUC allow T&amp;M companies to contract with ES Operators for grid support only, AND/OR</a:t>
            </a:r>
          </a:p>
          <a:p>
            <a:pPr lvl="2"/>
            <a:r>
              <a:rPr lang="en-US" dirty="0" smtClean="0"/>
              <a:t>Request the PUC allow T&amp;M companies to own ES on their systems but require T&amp;Ms to sell electricity marketing rights to ES Operators (who would also control the operation of the resources).</a:t>
            </a:r>
          </a:p>
          <a:p>
            <a:pPr lvl="2">
              <a:buNone/>
            </a:pPr>
            <a:r>
              <a:rPr lang="en-US" dirty="0" smtClean="0"/>
              <a:t>	(Note:  These are solutions that may be already covered by ERCOT Rules and the PUC </a:t>
            </a:r>
            <a:r>
              <a:rPr lang="en-US" dirty="0" err="1" smtClean="0"/>
              <a:t>Regs</a:t>
            </a:r>
            <a:r>
              <a:rPr lang="en-US" dirty="0" smtClean="0"/>
              <a:t> but might need to be clarified or re-evaluated.  Since this is from the limited perspective of the author, others may have better insight.)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 smtClean="0"/>
              <a:t>ES </a:t>
            </a:r>
            <a:r>
              <a:rPr lang="en-US" dirty="0" smtClean="0"/>
              <a:t>Developers would be incentivized to invest in the </a:t>
            </a:r>
            <a:r>
              <a:rPr lang="en-US" dirty="0" smtClean="0"/>
              <a:t>systems</a:t>
            </a:r>
          </a:p>
          <a:p>
            <a:pPr lvl="2"/>
            <a:r>
              <a:rPr lang="en-US" dirty="0" smtClean="0"/>
              <a:t>ES Operators (as generators) could sell the electricity through the ERCOT market as market </a:t>
            </a:r>
            <a:r>
              <a:rPr lang="en-US" dirty="0" smtClean="0"/>
              <a:t>participants, collect service fees from T&amp;Ms, and receive incentives as a standby reserve resource</a:t>
            </a:r>
            <a:endParaRPr lang="en-US" dirty="0" smtClean="0"/>
          </a:p>
          <a:p>
            <a:pPr lvl="1"/>
            <a:r>
              <a:rPr lang="en-US" dirty="0" smtClean="0"/>
              <a:t>T&amp;Ms would have lower capital investment in line equipment</a:t>
            </a:r>
          </a:p>
          <a:p>
            <a:pPr lvl="2"/>
            <a:r>
              <a:rPr lang="en-US" dirty="0" smtClean="0"/>
              <a:t>ERCOT </a:t>
            </a:r>
            <a:r>
              <a:rPr lang="en-US" dirty="0" smtClean="0"/>
              <a:t>could include the service charges for </a:t>
            </a:r>
            <a:r>
              <a:rPr lang="en-US" dirty="0" smtClean="0"/>
              <a:t>ES line </a:t>
            </a:r>
            <a:r>
              <a:rPr lang="en-US" dirty="0" smtClean="0"/>
              <a:t>support in Transmission and Distribution Line Charges reimbursable to </a:t>
            </a:r>
            <a:r>
              <a:rPr lang="en-US" dirty="0" smtClean="0"/>
              <a:t>the T&amp;Ms</a:t>
            </a:r>
            <a:endParaRPr lang="en-US" dirty="0" smtClean="0"/>
          </a:p>
          <a:p>
            <a:pPr lvl="1"/>
            <a:r>
              <a:rPr lang="en-US" dirty="0" smtClean="0"/>
              <a:t>ERCOT would benefit from ES installed as standby resources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VNRG TEMPLATE 4.0 5May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TVNRG TEMPLATE 4.0 5May2015</Template>
  <TotalTime>52</TotalTime>
  <Words>352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TVNRG TEMPLATE 4.0 5May2015</vt:lpstr>
      <vt:lpstr>Industry Perspective on Energy Storage Issues</vt:lpstr>
      <vt:lpstr>Industry Perspective on Energy Storage Issues</vt:lpstr>
      <vt:lpstr>Background</vt:lpstr>
      <vt:lpstr>Questions to be Answered and Benefits Gained</vt:lpstr>
      <vt:lpstr>Solutions</vt:lpstr>
      <vt:lpstr>Benefits</vt:lpstr>
      <vt:lpstr>Comments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Industry Perspective on Energy Storage Issues</dc:title>
  <dc:creator>Hoss Boyd</dc:creator>
  <cp:lastModifiedBy>Hoss Boyd</cp:lastModifiedBy>
  <cp:revision>16</cp:revision>
  <dcterms:created xsi:type="dcterms:W3CDTF">2015-09-11T22:24:54Z</dcterms:created>
  <dcterms:modified xsi:type="dcterms:W3CDTF">2015-09-11T23:17:29Z</dcterms:modified>
</cp:coreProperties>
</file>