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64" y="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7AFF8-D7BF-C54D-9EBD-8A5A7371B305}" type="datetimeFigureOut">
              <a:rPr lang="en-US" smtClean="0"/>
              <a:t>9/14/15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9516C-A460-CE45-A511-0F51F21CA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781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A5F50-BE8E-3A4B-AFE9-4A9C1A65610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C5B5C-3AAE-394E-A51C-99B2DB40C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274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And as installations continue and technologies mature, costs will continue to decline. A recent article in the journal Nature found that energy storage costs declined faster 2007-2014 than expert projections.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  <a:p>
            <a:r>
              <a:rPr lang="en-US" altLang="en-US" smtClean="0">
                <a:latin typeface="Times New Roman" panose="02020603050405020304" pitchFamily="18" charset="0"/>
              </a:rPr>
              <a:t>With installs increasing and costs declining, how will your state deal with energy storage?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62FDDD0-41C9-4985-B12F-FCCC44A2EBCD}" type="slidenum">
              <a:rPr lang="en-US" altLang="en-US" sz="1400" baseline="0" smtClean="0">
                <a:solidFill>
                  <a:srgbClr val="000000"/>
                </a:solidFill>
                <a:latin typeface="Tinos" charset="0"/>
                <a:ea typeface="Arial Unicode MS" panose="020B0604020202020204" pitchFamily="34" charset="-128"/>
              </a:rPr>
              <a:pPr/>
              <a:t>8</a:t>
            </a:fld>
            <a:endParaRPr lang="en-US" altLang="en-US" sz="1400" baseline="0" smtClean="0">
              <a:solidFill>
                <a:srgbClr val="000000"/>
              </a:solidFill>
              <a:latin typeface="Tinos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940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Energy storage is not one thing, just like “generation” is not one thing. Different technologies have different characteristics and fit different applications.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B46D292-5A47-4380-B911-149FB17E40B3}" type="slidenum">
              <a:rPr lang="en-US" altLang="en-US" sz="1400" baseline="0" smtClean="0">
                <a:solidFill>
                  <a:srgbClr val="000000"/>
                </a:solidFill>
                <a:latin typeface="Tinos" charset="0"/>
                <a:ea typeface="Arial Unicode MS" panose="020B0604020202020204" pitchFamily="34" charset="-128"/>
              </a:rPr>
              <a:pPr/>
              <a:t>9</a:t>
            </a:fld>
            <a:endParaRPr lang="en-US" altLang="en-US" sz="1400" baseline="0" smtClean="0">
              <a:solidFill>
                <a:srgbClr val="000000"/>
              </a:solidFill>
              <a:latin typeface="Tinos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6642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So energy storage has many applications—in bulk and ancillary services, in T&amp;D infrastructure, and in end use. For you all today, I imagine the yellow highlighted applications are of particular note.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 baseline="-25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187EB387-D0F4-4A6F-8081-AC69ACE1A83A}" type="slidenum">
              <a:rPr lang="en-US" altLang="en-US" sz="1400" baseline="0" smtClean="0">
                <a:solidFill>
                  <a:srgbClr val="000000"/>
                </a:solidFill>
                <a:latin typeface="Tinos" charset="0"/>
                <a:ea typeface="Arial Unicode MS" panose="020B0604020202020204" pitchFamily="34" charset="-128"/>
              </a:rPr>
              <a:pPr/>
              <a:t>10</a:t>
            </a:fld>
            <a:endParaRPr lang="en-US" altLang="en-US" sz="1400" baseline="0" smtClean="0">
              <a:solidFill>
                <a:srgbClr val="000000"/>
              </a:solidFill>
              <a:latin typeface="Tinos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4058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291B-5EBE-CF43-8935-26CA8D3778F7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7B88-FDBF-9949-8884-8E0BC952F528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88A6-EB5F-5F4C-935B-C5BA984737D4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B0C0-3D7A-B14E-92D4-164E591BBC23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EF85-48D2-264B-BA60-FD0660550ECA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B2CE-DF16-664D-B238-10BDED027102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2D71-8300-8749-84CD-1607009A8F55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BF8D-025C-BE4B-9265-B72932C03937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7153-7508-1C4B-9F37-8C2CA5C9DAD0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C5CF-A259-0049-A3DC-3CACBC94DD87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57F8-2B57-9D49-8745-BB683302C5A3}" type="datetime4">
              <a:rPr lang="en-US" smtClean="0"/>
              <a:t>September 14,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01C0EF3-55D9-0649-9507-F03124343719}" type="datetime4">
              <a:rPr lang="en-US" smtClean="0"/>
              <a:t>September 14, 2015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r>
              <a:rPr lang="en-US" smtClean="0"/>
              <a:t>ERCOT Energy Storage Markets &amp; Policy: Past, Present &amp; Future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hyperlink" Target="http://www.sandia.gov/ess/publications/SAND2013-5131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0" y="1676400"/>
            <a:ext cx="68072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ERCOT Energy Storage Markets &amp; Policy: </a:t>
            </a:r>
            <a:r>
              <a:rPr lang="en-US" dirty="0"/>
              <a:t> </a:t>
            </a:r>
            <a:r>
              <a:rPr lang="en-US" dirty="0" smtClean="0"/>
              <a:t>Past, Present &amp; Future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Emerging Technology Working Group, September 17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</a:p>
          <a:p>
            <a:endParaRPr lang="en-US" dirty="0"/>
          </a:p>
          <a:p>
            <a:r>
              <a:rPr lang="en-US" dirty="0" smtClean="0"/>
              <a:t>Cyrus Reed, Lone Star Chapter, Sierra Club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2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discussion on Storage in ERCOT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FAST: NPRR 667</a:t>
            </a:r>
          </a:p>
          <a:p>
            <a:pPr lvl="1"/>
            <a:r>
              <a:rPr lang="en-US" dirty="0" smtClean="0"/>
              <a:t>Potentially opens new space for use of Storage to participate in ancillary services in 2018-2019 period</a:t>
            </a:r>
          </a:p>
          <a:p>
            <a:pPr lvl="2"/>
            <a:r>
              <a:rPr lang="en-US" dirty="0" smtClean="0"/>
              <a:t>Could it include Pay for Performance as has been adopted or proposed in most other regions (SPP, New York, PJM, ISO New England)?</a:t>
            </a:r>
          </a:p>
          <a:p>
            <a:pPr lvl="2"/>
            <a:r>
              <a:rPr lang="en-US" dirty="0" smtClean="0"/>
              <a:t>FERC Order 755 pay for performance for frequency regulation does not apply in Texas, but.. </a:t>
            </a:r>
          </a:p>
          <a:p>
            <a:pPr lvl="2"/>
            <a:r>
              <a:rPr lang="en-US" dirty="0" smtClean="0"/>
              <a:t>Current proposal instead would dictate the amount of certain more flexible resources, but not pay them more </a:t>
            </a:r>
          </a:p>
          <a:p>
            <a:pPr marL="868680" lvl="2" indent="0">
              <a:buNone/>
            </a:pPr>
            <a:r>
              <a:rPr lang="en-US" dirty="0" smtClean="0"/>
              <a:t>Other Issues within NPRR 667?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08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DREAM (Distributed Energy Resource and </a:t>
            </a:r>
            <a:r>
              <a:rPr lang="en-US" dirty="0" err="1" smtClean="0"/>
              <a:t>ancillarIES</a:t>
            </a:r>
            <a:r>
              <a:rPr lang="en-US" dirty="0" smtClean="0"/>
              <a:t> market) 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level storage resources could participate more fully in DER-Light or DER-Heavy Scheme under ERCOT White Paper Proposal		Significant work needed but storage has particular issues potentially with settlement</a:t>
            </a:r>
          </a:p>
          <a:p>
            <a:pPr lvl="1"/>
            <a:r>
              <a:rPr lang="en-US" dirty="0" smtClean="0"/>
              <a:t>Particular focus could be extent to which EV could be integrated into a DER ancillary or energy market offer</a:t>
            </a:r>
          </a:p>
          <a:p>
            <a:pPr lvl="1"/>
            <a:r>
              <a:rPr lang="en-US" dirty="0" smtClean="0"/>
              <a:t>Aggregation of storage and other resources like solar</a:t>
            </a:r>
            <a:endParaRPr lang="en-US" dirty="0"/>
          </a:p>
          <a:p>
            <a:pPr lvl="1"/>
            <a:r>
              <a:rPr lang="en-US" dirty="0" smtClean="0"/>
              <a:t>While there is separate task force, the ETWG could spend time on assuring that storage issues are covered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59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Oncor</a:t>
            </a:r>
            <a:r>
              <a:rPr lang="en-US" dirty="0" smtClean="0"/>
              <a:t> </a:t>
            </a:r>
            <a:r>
              <a:rPr lang="en-US" dirty="0" err="1" smtClean="0"/>
              <a:t>Dilemna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Oncor</a:t>
            </a:r>
            <a:r>
              <a:rPr lang="en-US" dirty="0" smtClean="0"/>
              <a:t>/Brattle proposal suggested </a:t>
            </a:r>
            <a:r>
              <a:rPr lang="en-US" dirty="0" err="1" smtClean="0"/>
              <a:t>Oncor</a:t>
            </a:r>
            <a:r>
              <a:rPr lang="en-US" dirty="0" smtClean="0"/>
              <a:t> could build and implement batteries on its transmission system – earning ROI – as a reliability investment, while contracting out the use of the energy for other wholesale market values for third-parties</a:t>
            </a:r>
          </a:p>
          <a:p>
            <a:r>
              <a:rPr lang="en-US" dirty="0" smtClean="0"/>
              <a:t>Clearly current law does not allow T &amp; D utilities to own generation assets, and unclear in ERCOT market whether T &amp; D utilities can even use storage for reliability purposes. AEP Presidio battery of 4 MW was a narrow exception and did not set precedent for including storage in TCOS</a:t>
            </a:r>
          </a:p>
          <a:p>
            <a:r>
              <a:rPr lang="en-US" dirty="0" smtClean="0"/>
              <a:t>AEP can not capture the value of battery for ancillary or energy markets</a:t>
            </a:r>
          </a:p>
          <a:p>
            <a:r>
              <a:rPr lang="en-US" dirty="0" smtClean="0"/>
              <a:t>See August 21, 2015 White Paper by James Boyd brings up many of these issues </a:t>
            </a:r>
          </a:p>
          <a:p>
            <a:r>
              <a:rPr lang="en-US" dirty="0" smtClean="0"/>
              <a:t>However, there still may be room for reliability ownership or contracting of storage devices by T &amp; D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3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we capture value of storage for T &amp; D benefits?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electric storage as smart grid support? Dealing with distributed generation resources and plug-in </a:t>
            </a:r>
            <a:r>
              <a:rPr lang="en-US" dirty="0" err="1" smtClean="0"/>
              <a:t>Evs</a:t>
            </a:r>
            <a:endParaRPr lang="en-US" dirty="0" smtClean="0"/>
          </a:p>
          <a:p>
            <a:r>
              <a:rPr lang="en-US" dirty="0" smtClean="0"/>
              <a:t>Distributed electric storage or thermal storage as a peak shaver to lower demand on a specific distribution circuit and defer transmission upgrades and protect against outage</a:t>
            </a:r>
          </a:p>
          <a:p>
            <a:r>
              <a:rPr lang="en-US" dirty="0" smtClean="0"/>
              <a:t>Bulk larger storage to avoid new transmission lines altogether</a:t>
            </a:r>
          </a:p>
          <a:p>
            <a:r>
              <a:rPr lang="en-US" dirty="0" smtClean="0"/>
              <a:t>Allow third-parties to sell reliability value to customers or REPs or even T &amp; Ds? </a:t>
            </a:r>
          </a:p>
          <a:p>
            <a:r>
              <a:rPr lang="en-US" dirty="0" smtClean="0"/>
              <a:t>Can it go in TCOS or rate base?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74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743" y="1831101"/>
            <a:ext cx="7772400" cy="3733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Should storage acting as wires resource be eligible for rate-base cost recovery?  Can the T &amp; D own it as a reliability infrastructure in the same way they own wires? </a:t>
            </a:r>
          </a:p>
          <a:p>
            <a:r>
              <a:rPr lang="en-US" dirty="0" smtClean="0"/>
              <a:t>Can we change our transmission planning model and allow storage as a capacity resource looked at in transmission planning (see FERC Order 1000 for Non-Transmission Alternatives)? Could we require this for certain ERCOT RPG process? </a:t>
            </a:r>
          </a:p>
          <a:p>
            <a:r>
              <a:rPr lang="en-US" dirty="0" smtClean="0"/>
              <a:t>Rather than ownership could third parties be allowed to contract with utilities to provide energy storage with cost-recovery for utility – no ownership just a service?</a:t>
            </a:r>
          </a:p>
          <a:p>
            <a:r>
              <a:rPr lang="en-US" dirty="0" smtClean="0"/>
              <a:t>Will we allow Pay for Performance in ERCOT for Ancillary Services? </a:t>
            </a:r>
          </a:p>
          <a:p>
            <a:r>
              <a:rPr lang="en-US" dirty="0" smtClean="0"/>
              <a:t>Will DREAM allow distributed storage to monetize its value in wholesale market? </a:t>
            </a:r>
          </a:p>
          <a:p>
            <a:r>
              <a:rPr lang="en-US" dirty="0" smtClean="0"/>
              <a:t>How will DREAM deal with aggregated storage and integration of EVs? </a:t>
            </a:r>
          </a:p>
          <a:p>
            <a:r>
              <a:rPr lang="en-US" dirty="0" smtClean="0"/>
              <a:t>Could Clean Power Plan lead to a state plan that emphasized storage? </a:t>
            </a:r>
          </a:p>
          <a:p>
            <a:pPr lvl="1"/>
            <a:r>
              <a:rPr lang="en-US" dirty="0" smtClean="0"/>
              <a:t>Inlet cooling as an efficiency measure to reduce CO2</a:t>
            </a:r>
          </a:p>
          <a:p>
            <a:pPr lvl="1"/>
            <a:r>
              <a:rPr lang="en-US" dirty="0" smtClean="0"/>
              <a:t>Integration with renewables</a:t>
            </a:r>
          </a:p>
          <a:p>
            <a:pPr lvl="1"/>
            <a:r>
              <a:rPr lang="en-US" dirty="0" smtClean="0"/>
              <a:t>Heat rate improvements at coal and gas facilities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55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ETWG work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TBD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did we get here ? Letting the days go by….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Past Issues</a:t>
            </a:r>
          </a:p>
          <a:p>
            <a:r>
              <a:rPr lang="en-US" sz="3200" dirty="0" smtClean="0"/>
              <a:t>Present Issues &amp; Current Trends</a:t>
            </a:r>
          </a:p>
          <a:p>
            <a:r>
              <a:rPr lang="en-US" sz="3200" dirty="0" smtClean="0"/>
              <a:t>Future Issues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9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ERCOT/PUC Storage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LEGISLATURE</a:t>
            </a:r>
          </a:p>
          <a:p>
            <a:r>
              <a:rPr lang="en-US" dirty="0" smtClean="0"/>
              <a:t>SB 943: Texas Legislature enacted legislation (Utility Code 35.151-152) in 2011 that clarifies that energy storage facilities are “generation assets” that must register with PUCT</a:t>
            </a:r>
          </a:p>
          <a:p>
            <a:r>
              <a:rPr lang="en-US" dirty="0" smtClean="0"/>
              <a:t>Entitles such Energy Storage facilities to interconnection, to obtaining transmission service and participating in wholesale energy market</a:t>
            </a:r>
          </a:p>
          <a:p>
            <a:r>
              <a:rPr lang="en-US" dirty="0" smtClean="0"/>
              <a:t>2009 and 2013 Separate legislation created new fund as part of TERP –Texas Emissions Reduction Plan – that allow grants for storage projects connected to renewables in air quality affected counties</a:t>
            </a:r>
          </a:p>
          <a:p>
            <a:r>
              <a:rPr lang="en-US" dirty="0" smtClean="0"/>
              <a:t>Funded one round in 2014-2015; Another round coming up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PUC </a:t>
            </a:r>
          </a:p>
          <a:p>
            <a:pPr lvl="1"/>
            <a:r>
              <a:rPr lang="en-US" sz="1500" dirty="0" smtClean="0"/>
              <a:t>Project no. 39917</a:t>
            </a:r>
          </a:p>
          <a:p>
            <a:pPr lvl="2"/>
            <a:r>
              <a:rPr lang="en-US" sz="1500" dirty="0" smtClean="0"/>
              <a:t>(1) PUC Substantive Rule 25.192 </a:t>
            </a:r>
          </a:p>
          <a:p>
            <a:pPr lvl="3"/>
            <a:r>
              <a:rPr lang="en-US" sz="1500" dirty="0" smtClean="0"/>
              <a:t>Wholesale storage is exempt from transmission service rates and wholesales storage load is excluded from ERCOT’s 4CP demand calculations</a:t>
            </a:r>
          </a:p>
          <a:p>
            <a:pPr marL="1325880" lvl="3" indent="0">
              <a:buNone/>
            </a:pPr>
            <a:r>
              <a:rPr lang="en-US" sz="1500" dirty="0" smtClean="0"/>
              <a:t>(2) PUC Substantive Rule 25.501 (m)</a:t>
            </a:r>
          </a:p>
          <a:p>
            <a:pPr marL="1325880" lvl="3" indent="0">
              <a:buNone/>
            </a:pPr>
            <a:r>
              <a:rPr lang="en-US" sz="1500" dirty="0"/>
              <a:t>	</a:t>
            </a:r>
            <a:r>
              <a:rPr lang="en-US" sz="1500" dirty="0" smtClean="0"/>
              <a:t>Defines Wholesale Storage –and states that the wholesale storage is wholesale load</a:t>
            </a:r>
          </a:p>
          <a:p>
            <a:pPr marL="1325880" lvl="3" indent="0">
              <a:buNone/>
            </a:pPr>
            <a:r>
              <a:rPr lang="en-US" sz="1500" dirty="0"/>
              <a:t>	</a:t>
            </a:r>
            <a:r>
              <a:rPr lang="en-US" sz="1500" dirty="0" smtClean="0"/>
              <a:t>Treated as other generation facilities in the sale of energy and ancillary services at wholesale</a:t>
            </a:r>
          </a:p>
          <a:p>
            <a:pPr marL="1325880" lvl="3" indent="0">
              <a:buNone/>
            </a:pPr>
            <a:r>
              <a:rPr lang="en-US" sz="1500" dirty="0"/>
              <a:t>	</a:t>
            </a:r>
            <a:r>
              <a:rPr lang="en-US" sz="1500" dirty="0" smtClean="0"/>
              <a:t>Energy acquired to charge a storage facility is wholesale – not subject to retail tariffs, rates or fees or with other ERCOT charges and credits because of ancillary obligations or load share ratios</a:t>
            </a:r>
          </a:p>
          <a:p>
            <a:pPr marL="1325880" lvl="3" indent="0">
              <a:buNone/>
            </a:pPr>
            <a:r>
              <a:rPr lang="en-US" sz="1500" dirty="0"/>
              <a:t>	</a:t>
            </a:r>
            <a:r>
              <a:rPr lang="en-US" sz="1500" dirty="0" smtClean="0"/>
              <a:t>Settlement prices at the Node if transmission-connected, and at the nearest electrical bus node if distribution level connected</a:t>
            </a:r>
          </a:p>
          <a:p>
            <a:pPr marL="1325880" lvl="3" indent="0">
              <a:buNone/>
            </a:pPr>
            <a:r>
              <a:rPr lang="en-US" sz="1500" dirty="0"/>
              <a:t>	</a:t>
            </a:r>
            <a:r>
              <a:rPr lang="en-US" sz="1500" dirty="0" smtClean="0"/>
              <a:t>If wanting to go between ERCOT and another ISO need FERC statement that will not impact ERCOT independence</a:t>
            </a:r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0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PUC &amp; ERCOT Past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Project No. 40150</a:t>
            </a:r>
          </a:p>
          <a:p>
            <a:pPr lvl="1"/>
            <a:r>
              <a:rPr lang="en-US" dirty="0" smtClean="0"/>
              <a:t>Allows ERCOT to conduct pilot projects and grant temporary exceptions from ERCOT rules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ERCOT </a:t>
            </a:r>
          </a:p>
          <a:p>
            <a:pPr lvl="2"/>
            <a:r>
              <a:rPr lang="en-US" dirty="0" smtClean="0"/>
              <a:t>NPRR No. 410 (2011) – Definition of ESR (Energy Storage Resource) and Creation of an Energy Storage Load Zone for Each ESR of 1 MW or more in a way similar to DC ties</a:t>
            </a:r>
          </a:p>
          <a:p>
            <a:pPr lvl="3"/>
            <a:r>
              <a:rPr lang="en-US" dirty="0" smtClean="0"/>
              <a:t>This NPRR did not move forward due to some opposition and the belief that separate PUC rule had dealt with issue</a:t>
            </a:r>
          </a:p>
          <a:p>
            <a:pPr lvl="2"/>
            <a:r>
              <a:rPr lang="en-US" dirty="0" smtClean="0"/>
              <a:t>NPRR No. 461 (2012)– Implements PUC Rulemaking by allowing batteries, flywheels, CAES, pumped hydro and capacitors to enjoy Wholesale Storage Load provisions</a:t>
            </a:r>
          </a:p>
          <a:p>
            <a:pPr lvl="2"/>
            <a:r>
              <a:rPr lang="en-US" dirty="0" smtClean="0"/>
              <a:t>NPRR 560 (2013) -- created </a:t>
            </a:r>
            <a:r>
              <a:rPr lang="en-US" dirty="0"/>
              <a:t>a definition of Energy Storage Resource and specifies values for the various caps and floors used in the mitigation and make-whole calculation processes for such Resources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NPRR 581 (2013) – Created a new ancillary service subset of Regulation Service known as Fast Responding Regulation Service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59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trends in the US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0178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Energy Storage Markets &amp; Policy: Past, Present &amp; Future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31250" r="8594" b="25000"/>
          <a:stretch>
            <a:fillRect/>
          </a:stretch>
        </p:blipFill>
        <p:spPr bwMode="auto">
          <a:xfrm>
            <a:off x="587973" y="1417638"/>
            <a:ext cx="8077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15233" y="4781545"/>
            <a:ext cx="4207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Annual installation expected to reach 850 MWs by 2019. 2</a:t>
            </a:r>
            <a:r>
              <a:rPr lang="en-US" baseline="30000" dirty="0" smtClean="0"/>
              <a:t>nd</a:t>
            </a:r>
            <a:r>
              <a:rPr lang="en-US" dirty="0" smtClean="0"/>
              <a:t> Quarter 2015 highest </a:t>
            </a:r>
            <a:r>
              <a:rPr lang="en-US" dirty="0" smtClean="0"/>
              <a:t>ever; in Texas – AEP and Duke projects make up most of capacity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05114" y="5012378"/>
            <a:ext cx="3503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Energy Storage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Costs expected to continue falling</a:t>
            </a:r>
          </a:p>
        </p:txBody>
      </p:sp>
      <p:pic>
        <p:nvPicPr>
          <p:cNvPr id="19459" name="Picture 1" descr="ES Cost.png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400" y="1143000"/>
            <a:ext cx="6556375" cy="434340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3FF7C244-C38F-44A7-8391-F9C17793A99A}" type="slidenum">
              <a:rPr lang="en-US" altLang="en-US" smtClean="0">
                <a:cs typeface="Arial Unicode MS" panose="020B0604020202020204" pitchFamily="34" charset="-128"/>
              </a:rPr>
              <a:pPr/>
              <a:t>8</a:t>
            </a:fld>
            <a:endParaRPr lang="en-US" altLang="en-US" smtClean="0">
              <a:cs typeface="Arial Unicode MS" panose="020B0604020202020204" pitchFamily="34" charset="-128"/>
            </a:endParaRPr>
          </a:p>
        </p:txBody>
      </p:sp>
      <p:sp>
        <p:nvSpPr>
          <p:cNvPr id="11" name="Subtitle 5"/>
          <p:cNvSpPr txBox="1">
            <a:spLocks/>
          </p:cNvSpPr>
          <p:nvPr/>
        </p:nvSpPr>
        <p:spPr bwMode="auto">
          <a:xfrm>
            <a:off x="6553200" y="1574800"/>
            <a:ext cx="2514600" cy="391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42900" indent="-342900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+mn-lt"/>
                <a:ea typeface="Arial Unicode MS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Arial Unicode MS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800">
                <a:solidFill>
                  <a:srgbClr val="000000"/>
                </a:solidFill>
                <a:latin typeface="+mn-lt"/>
                <a:ea typeface="Arial Unicode MS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800">
                <a:solidFill>
                  <a:srgbClr val="000000"/>
                </a:solidFill>
                <a:latin typeface="+mn-lt"/>
                <a:ea typeface="Arial Unicode MS" charset="0"/>
                <a:cs typeface="+mn-cs"/>
              </a:defRPr>
            </a:lvl5pPr>
            <a:lvl6pPr marL="25146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US" sz="1800" kern="0" baseline="0" dirty="0" smtClean="0">
                <a:solidFill>
                  <a:schemeClr val="tx1"/>
                </a:solidFill>
              </a:rPr>
              <a:t>Navigant: 4-hr battery install cost as low as $700/kWh by 2020</a:t>
            </a:r>
            <a:endParaRPr lang="en-US" sz="1800" kern="0" baseline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800" kern="0" baseline="0" dirty="0" err="1">
                <a:solidFill>
                  <a:schemeClr val="tx1"/>
                </a:solidFill>
              </a:rPr>
              <a:t>Oncor</a:t>
            </a:r>
            <a:r>
              <a:rPr lang="en-US" sz="1800" kern="0" baseline="0" dirty="0">
                <a:solidFill>
                  <a:schemeClr val="tx1"/>
                </a:solidFill>
              </a:rPr>
              <a:t>: $350/kWh </a:t>
            </a:r>
            <a:r>
              <a:rPr lang="en-US" sz="1800" kern="0" baseline="0" dirty="0" smtClean="0">
                <a:solidFill>
                  <a:schemeClr val="tx1"/>
                </a:solidFill>
              </a:rPr>
              <a:t>install cost by 2020</a:t>
            </a:r>
            <a:endParaRPr lang="en-US" sz="1800" kern="0" baseline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800" kern="0" baseline="0" dirty="0">
                <a:solidFill>
                  <a:schemeClr val="tx1"/>
                </a:solidFill>
              </a:rPr>
              <a:t>Morgan Stanley: battery-only costs </a:t>
            </a:r>
            <a:r>
              <a:rPr lang="en-US" sz="1800" kern="0" baseline="0" dirty="0" smtClean="0">
                <a:solidFill>
                  <a:schemeClr val="tx1"/>
                </a:solidFill>
              </a:rPr>
              <a:t>as low as </a:t>
            </a:r>
            <a:r>
              <a:rPr lang="en-US" sz="1800" kern="0" baseline="0" dirty="0">
                <a:solidFill>
                  <a:schemeClr val="tx1"/>
                </a:solidFill>
              </a:rPr>
              <a:t>$</a:t>
            </a:r>
            <a:r>
              <a:rPr lang="en-US" sz="1800" kern="0" baseline="0" dirty="0" smtClean="0">
                <a:solidFill>
                  <a:schemeClr val="tx1"/>
                </a:solidFill>
              </a:rPr>
              <a:t>125/kWh to come</a:t>
            </a:r>
          </a:p>
          <a:p>
            <a:pPr>
              <a:defRPr/>
            </a:pPr>
            <a:r>
              <a:rPr lang="en-US" sz="1800" kern="0" baseline="0" dirty="0" smtClean="0">
                <a:solidFill>
                  <a:schemeClr val="tx1"/>
                </a:solidFill>
              </a:rPr>
              <a:t>Tesla</a:t>
            </a:r>
            <a:r>
              <a:rPr lang="en-US" sz="1800" kern="0" baseline="0" dirty="0">
                <a:solidFill>
                  <a:schemeClr val="tx1"/>
                </a:solidFill>
              </a:rPr>
              <a:t>: </a:t>
            </a:r>
            <a:r>
              <a:rPr lang="en-US" sz="1800" kern="0" baseline="0" dirty="0" smtClean="0">
                <a:solidFill>
                  <a:schemeClr val="tx1"/>
                </a:solidFill>
              </a:rPr>
              <a:t>Li-ion battery-only </a:t>
            </a:r>
            <a:r>
              <a:rPr lang="en-US" sz="1800" kern="0" baseline="0" dirty="0">
                <a:solidFill>
                  <a:schemeClr val="tx1"/>
                </a:solidFill>
              </a:rPr>
              <a:t>cost $</a:t>
            </a:r>
            <a:r>
              <a:rPr lang="en-US" sz="1800" kern="0" baseline="0" dirty="0" smtClean="0">
                <a:solidFill>
                  <a:schemeClr val="tx1"/>
                </a:solidFill>
              </a:rPr>
              <a:t>110/kWh already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75989" y="5579390"/>
            <a:ext cx="3091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Energy Storage Association,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3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Energy storage CAN BE many things</a:t>
            </a:r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CD7CDD0B-C7AC-49A8-9023-5AAD2D8C40B9}" type="slidenum">
              <a:rPr lang="en-US" altLang="en-US" smtClean="0">
                <a:cs typeface="Arial Unicode MS" panose="020B0604020202020204" pitchFamily="34" charset="-128"/>
              </a:rPr>
              <a:pPr/>
              <a:t>9</a:t>
            </a:fld>
            <a:endParaRPr lang="en-US" altLang="en-US" smtClean="0">
              <a:cs typeface="Arial Unicode MS" panose="020B0604020202020204" pitchFamily="34" charset="-128"/>
            </a:endParaRPr>
          </a:p>
        </p:txBody>
      </p:sp>
      <p:pic>
        <p:nvPicPr>
          <p:cNvPr id="2355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9" t="21875" r="11719" b="10156"/>
          <a:stretch>
            <a:fillRect/>
          </a:stretch>
        </p:blipFill>
        <p:spPr bwMode="auto">
          <a:xfrm>
            <a:off x="838200" y="1120775"/>
            <a:ext cx="7467600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1712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98525"/>
          </a:xfrm>
        </p:spPr>
        <p:txBody>
          <a:bodyPr/>
          <a:lstStyle/>
          <a:p>
            <a:r>
              <a:rPr lang="en-US" altLang="en-US" dirty="0" smtClean="0"/>
              <a:t>Numerous Applications on the Grid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fld id="{E88EFC30-FA8F-4CEE-BC77-021946080E49}" type="slidenum">
              <a:rPr lang="en-US" altLang="en-US" smtClean="0">
                <a:cs typeface="Arial Unicode MS" panose="020B0604020202020204" pitchFamily="34" charset="-128"/>
              </a:rPr>
              <a:pPr/>
              <a:t>10</a:t>
            </a:fld>
            <a:endParaRPr lang="en-US" altLang="en-US" smtClean="0">
              <a:cs typeface="Arial Unicode MS" panose="020B0604020202020204" pitchFamily="34" charset="-128"/>
            </a:endParaRPr>
          </a:p>
        </p:txBody>
      </p:sp>
      <p:pic>
        <p:nvPicPr>
          <p:cNvPr id="27652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850" y="1333500"/>
            <a:ext cx="9004300" cy="4632325"/>
          </a:xfrm>
        </p:spPr>
      </p:pic>
      <p:sp>
        <p:nvSpPr>
          <p:cNvPr id="2" name="TextBox 1"/>
          <p:cNvSpPr txBox="1"/>
          <p:nvPr/>
        </p:nvSpPr>
        <p:spPr>
          <a:xfrm>
            <a:off x="69850" y="5817066"/>
            <a:ext cx="2270173" cy="297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hlinkClick r:id="rId4"/>
              </a:rPr>
              <a:t>Source: DOE/EPRI Handbook</a:t>
            </a: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757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322</TotalTime>
  <Words>1308</Words>
  <Application>Microsoft Macintosh PowerPoint</Application>
  <PresentationFormat>On-screen Show (4:3)</PresentationFormat>
  <Paragraphs>117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 Pop</vt:lpstr>
      <vt:lpstr>ERCOT Energy Storage Markets &amp; Policy:  Past, Present &amp; Future </vt:lpstr>
      <vt:lpstr>How did we get here ? Letting the days go by….</vt:lpstr>
      <vt:lpstr>PAST ERCOT/PUC Storage Issues</vt:lpstr>
      <vt:lpstr>The Past</vt:lpstr>
      <vt:lpstr>PUC &amp; ERCOT Past Continued</vt:lpstr>
      <vt:lpstr>Current trends in the US market</vt:lpstr>
      <vt:lpstr>Costs expected to continue falling</vt:lpstr>
      <vt:lpstr>Energy storage CAN BE many things</vt:lpstr>
      <vt:lpstr>Numerous Applications on the Grid</vt:lpstr>
      <vt:lpstr>Current discussion on Storage in ERCOT</vt:lpstr>
      <vt:lpstr>DREAM (Distributed Energy Resource and ancillarIES market) On!</vt:lpstr>
      <vt:lpstr>The Oncor Dilemna</vt:lpstr>
      <vt:lpstr>How can we capture value of storage for T &amp; D benefits? </vt:lpstr>
      <vt:lpstr>Future Issues</vt:lpstr>
      <vt:lpstr>ETWG work list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ERCOT Energy Storage Markets &amp; Policy:  Past, Present &amp; Future </dc:title>
  <dc:creator>Reed Cyrus</dc:creator>
  <cp:lastModifiedBy>Reed Cyrus</cp:lastModifiedBy>
  <cp:revision>19</cp:revision>
  <dcterms:created xsi:type="dcterms:W3CDTF">2015-09-11T16:00:33Z</dcterms:created>
  <dcterms:modified xsi:type="dcterms:W3CDTF">2015-09-14T20:19:55Z</dcterms:modified>
</cp:coreProperties>
</file>