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67" r:id="rId4"/>
    <p:sldMasterId id="2147493494" r:id="rId5"/>
  </p:sldMasterIdLst>
  <p:notesMasterIdLst>
    <p:notesMasterId r:id="rId41"/>
  </p:notesMasterIdLst>
  <p:handoutMasterIdLst>
    <p:handoutMasterId r:id="rId42"/>
  </p:handoutMasterIdLst>
  <p:sldIdLst>
    <p:sldId id="260" r:id="rId6"/>
    <p:sldId id="402" r:id="rId7"/>
    <p:sldId id="403" r:id="rId8"/>
    <p:sldId id="404" r:id="rId9"/>
    <p:sldId id="405" r:id="rId10"/>
    <p:sldId id="297" r:id="rId11"/>
    <p:sldId id="298" r:id="rId12"/>
    <p:sldId id="354" r:id="rId13"/>
    <p:sldId id="300" r:id="rId14"/>
    <p:sldId id="406" r:id="rId15"/>
    <p:sldId id="407" r:id="rId16"/>
    <p:sldId id="411" r:id="rId17"/>
    <p:sldId id="409" r:id="rId18"/>
    <p:sldId id="408" r:id="rId19"/>
    <p:sldId id="410" r:id="rId20"/>
    <p:sldId id="412" r:id="rId21"/>
    <p:sldId id="413" r:id="rId22"/>
    <p:sldId id="362" r:id="rId23"/>
    <p:sldId id="323" r:id="rId24"/>
    <p:sldId id="414" r:id="rId25"/>
    <p:sldId id="471" r:id="rId26"/>
    <p:sldId id="476" r:id="rId27"/>
    <p:sldId id="478" r:id="rId28"/>
    <p:sldId id="479" r:id="rId29"/>
    <p:sldId id="480" r:id="rId30"/>
    <p:sldId id="432" r:id="rId31"/>
    <p:sldId id="433" r:id="rId32"/>
    <p:sldId id="473" r:id="rId33"/>
    <p:sldId id="401" r:id="rId34"/>
    <p:sldId id="330" r:id="rId35"/>
    <p:sldId id="440" r:id="rId36"/>
    <p:sldId id="436" r:id="rId37"/>
    <p:sldId id="437" r:id="rId38"/>
    <p:sldId id="438" r:id="rId39"/>
    <p:sldId id="439" r:id="rId40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67" autoAdjust="0"/>
    <p:restoredTop sz="84732" autoAdjust="0"/>
  </p:normalViewPr>
  <p:slideViewPr>
    <p:cSldViewPr snapToGrid="0" snapToObjects="1">
      <p:cViewPr varScale="1">
        <p:scale>
          <a:sx n="70" d="100"/>
          <a:sy n="70" d="100"/>
        </p:scale>
        <p:origin x="-1482" y="-96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78" d="100"/>
          <a:sy n="78" d="100"/>
        </p:scale>
        <p:origin x="-2034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607CA14-926D-480A-8E56-368E70F3C234}" type="datetimeFigureOut">
              <a:rPr lang="en-US"/>
              <a:pPr>
                <a:defRPr/>
              </a:pPr>
              <a:t>9/15/2015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7DD2CEA-46D8-4286-8411-1FB077BF8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92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A789D5F-5C8A-40B9-A420-AEC7A1291B1A}" type="datetimeFigureOut">
              <a:rPr lang="en-US"/>
              <a:pPr>
                <a:defRPr/>
              </a:pPr>
              <a:t>9/15/2015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588139C-3228-46CA-833B-5181E7840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7519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 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1CEB34-D0F4-49BF-BFD2-AAD20B186E87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883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078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078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078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56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285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88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7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078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05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51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263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5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078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078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39C-3228-46CA-833B-5181E78408F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60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200025"/>
          </a:xfrm>
        </p:spPr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149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E7FADC88-E5CE-4DB9-8B2C-0AFA7B8ED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r>
              <a:rPr lang="en-US"/>
              <a:t>February 10, 2009</a:t>
            </a:r>
          </a:p>
        </p:txBody>
      </p:sp>
    </p:spTree>
    <p:extLst>
      <p:ext uri="{BB962C8B-B14F-4D97-AF65-F5344CB8AC3E}">
        <p14:creationId xmlns:p14="http://schemas.microsoft.com/office/powerpoint/2010/main" val="2275731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E918C757-D638-4F3E-8DE2-272BB572A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r>
              <a:rPr lang="en-US"/>
              <a:t>February 10, 2009</a:t>
            </a:r>
          </a:p>
        </p:txBody>
      </p:sp>
    </p:spTree>
    <p:extLst>
      <p:ext uri="{BB962C8B-B14F-4D97-AF65-F5344CB8AC3E}">
        <p14:creationId xmlns:p14="http://schemas.microsoft.com/office/powerpoint/2010/main" val="1220755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94741825-7EF9-4869-ABD1-B7A21D7EE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r>
              <a:rPr lang="en-US"/>
              <a:t>February 10, 2009</a:t>
            </a:r>
          </a:p>
        </p:txBody>
      </p:sp>
    </p:spTree>
    <p:extLst>
      <p:ext uri="{BB962C8B-B14F-4D97-AF65-F5344CB8AC3E}">
        <p14:creationId xmlns:p14="http://schemas.microsoft.com/office/powerpoint/2010/main" val="3896827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B2003209-B9C0-49CF-B710-EF7AA825A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r>
              <a:rPr lang="en-US"/>
              <a:t>February 10, 2009</a:t>
            </a:r>
          </a:p>
        </p:txBody>
      </p:sp>
    </p:spTree>
    <p:extLst>
      <p:ext uri="{BB962C8B-B14F-4D97-AF65-F5344CB8AC3E}">
        <p14:creationId xmlns:p14="http://schemas.microsoft.com/office/powerpoint/2010/main" val="4034316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93B3EBC6-7749-4C8E-BAAF-842341989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r>
              <a:rPr lang="en-US"/>
              <a:t>February 10, 2009</a:t>
            </a:r>
          </a:p>
        </p:txBody>
      </p:sp>
    </p:spTree>
    <p:extLst>
      <p:ext uri="{BB962C8B-B14F-4D97-AF65-F5344CB8AC3E}">
        <p14:creationId xmlns:p14="http://schemas.microsoft.com/office/powerpoint/2010/main" val="3621433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0"/>
            <a:ext cx="21717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3627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800F0CA8-AD75-431D-908F-8AD9181CB2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r>
              <a:rPr lang="en-US"/>
              <a:t>February 10, 2009</a:t>
            </a:r>
          </a:p>
        </p:txBody>
      </p:sp>
    </p:spTree>
    <p:extLst>
      <p:ext uri="{BB962C8B-B14F-4D97-AF65-F5344CB8AC3E}">
        <p14:creationId xmlns:p14="http://schemas.microsoft.com/office/powerpoint/2010/main" val="3689967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A6DD7149-8398-4794-BDAD-5C3D921C67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r>
              <a:rPr lang="en-US"/>
              <a:t>February 10, 2009</a:t>
            </a:r>
          </a:p>
        </p:txBody>
      </p:sp>
    </p:spTree>
    <p:extLst>
      <p:ext uri="{BB962C8B-B14F-4D97-AF65-F5344CB8AC3E}">
        <p14:creationId xmlns:p14="http://schemas.microsoft.com/office/powerpoint/2010/main" val="2222671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9013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A36F1CF-4D81-4D8A-AD95-2A91230F5407}" type="slidenum">
              <a:rPr lang="en-US" smtClean="0">
                <a:solidFill>
                  <a:schemeClr val="tx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200025"/>
          </a:xfrm>
        </p:spPr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994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47650" y="641350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9013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28D0172-49B4-4594-B779-F488FE05A288}" type="slidenum">
              <a:rPr lang="en-US" smtClean="0">
                <a:solidFill>
                  <a:schemeClr val="tx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200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345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037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143000"/>
            <a:ext cx="9144000" cy="5715000"/>
          </a:xfrm>
          <a:prstGeom prst="rect">
            <a:avLst/>
          </a:prstGeom>
          <a:solidFill>
            <a:srgbClr val="5469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Line 14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343150" y="3581400"/>
            <a:ext cx="6343650" cy="1143000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333625" y="1905000"/>
            <a:ext cx="6477000" cy="12414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2333625" y="5467350"/>
            <a:ext cx="6276975" cy="476250"/>
          </a:xfrm>
        </p:spPr>
        <p:txBody>
          <a:bodyPr/>
          <a:lstStyle>
            <a:lvl1pPr defTabSz="457200">
              <a:defRPr sz="18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March 10, 2009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33625" y="5067300"/>
            <a:ext cx="6276975" cy="419100"/>
          </a:xfrm>
        </p:spPr>
        <p:txBody>
          <a:bodyPr/>
          <a:lstStyle>
            <a:lvl1pPr algn="l" defTabSz="457200">
              <a:defRPr sz="18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COPS</a:t>
            </a:r>
          </a:p>
        </p:txBody>
      </p:sp>
    </p:spTree>
    <p:extLst>
      <p:ext uri="{BB962C8B-B14F-4D97-AF65-F5344CB8AC3E}">
        <p14:creationId xmlns:p14="http://schemas.microsoft.com/office/powerpoint/2010/main" val="1711257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A1F74A6F-2985-437A-A579-85E971A14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r>
              <a:rPr lang="en-US"/>
              <a:t>February 10, 2009</a:t>
            </a:r>
          </a:p>
        </p:txBody>
      </p:sp>
    </p:spTree>
    <p:extLst>
      <p:ext uri="{BB962C8B-B14F-4D97-AF65-F5344CB8AC3E}">
        <p14:creationId xmlns:p14="http://schemas.microsoft.com/office/powerpoint/2010/main" val="829072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693FC545-5734-4014-8452-80989F0C5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r>
              <a:rPr lang="en-US"/>
              <a:t>February 10, 2009</a:t>
            </a:r>
          </a:p>
        </p:txBody>
      </p:sp>
    </p:spTree>
    <p:extLst>
      <p:ext uri="{BB962C8B-B14F-4D97-AF65-F5344CB8AC3E}">
        <p14:creationId xmlns:p14="http://schemas.microsoft.com/office/powerpoint/2010/main" val="777383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9E289940-C7C8-4E59-9935-AD7DB64FF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r>
              <a:rPr lang="en-US"/>
              <a:t>February 10, 2009</a:t>
            </a:r>
          </a:p>
        </p:txBody>
      </p:sp>
    </p:spTree>
    <p:extLst>
      <p:ext uri="{BB962C8B-B14F-4D97-AF65-F5344CB8AC3E}">
        <p14:creationId xmlns:p14="http://schemas.microsoft.com/office/powerpoint/2010/main" val="2203607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7C3E5111-D0D9-4671-86FC-0F1667C5C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r>
              <a:rPr lang="en-US"/>
              <a:t>February 10, 2009</a:t>
            </a:r>
          </a:p>
        </p:txBody>
      </p:sp>
    </p:spTree>
    <p:extLst>
      <p:ext uri="{BB962C8B-B14F-4D97-AF65-F5344CB8AC3E}">
        <p14:creationId xmlns:p14="http://schemas.microsoft.com/office/powerpoint/2010/main" val="2139953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168275"/>
            <a:ext cx="9144000" cy="72167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6868"/>
          <a:stretch/>
        </p:blipFill>
        <p:spPr>
          <a:xfrm>
            <a:off x="214884" y="0"/>
            <a:ext cx="8714232" cy="6858000"/>
          </a:xfrm>
          <a:prstGeom prst="rect">
            <a:avLst/>
          </a:prstGeom>
          <a:effectLst>
            <a:reflection stA="58000" endPos="1000" dir="5400000" sy="-100000" algn="bl" rotWithShape="0"/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3BA2F3-1CCE-4942-B570-2A33E3EA27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535" r:id="rId1"/>
    <p:sldLayoutId id="2147493536" r:id="rId2"/>
    <p:sldLayoutId id="2147493549" r:id="rId3"/>
    <p:sldLayoutId id="2147493550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3401723-4681-4188-AF63-9115646A2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6235700"/>
            <a:ext cx="9144000" cy="622300"/>
          </a:xfrm>
          <a:prstGeom prst="rect">
            <a:avLst/>
          </a:prstGeom>
          <a:solidFill>
            <a:srgbClr val="ECEC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3077" name="Picture 8" descr="logo_C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289675"/>
            <a:ext cx="854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5469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07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68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>
              <a:defRPr sz="12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1" name="Line 11"/>
          <p:cNvSpPr>
            <a:spLocks noChangeShapeType="1"/>
          </p:cNvSpPr>
          <p:nvPr userDrawn="1"/>
        </p:nvSpPr>
        <p:spPr bwMode="auto">
          <a:xfrm>
            <a:off x="1069975" y="6457950"/>
            <a:ext cx="0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 sz="12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February 10, 2009</a:t>
            </a:r>
          </a:p>
        </p:txBody>
      </p:sp>
      <p:sp>
        <p:nvSpPr>
          <p:cNvPr id="3083" name="Line 12"/>
          <p:cNvSpPr>
            <a:spLocks noChangeShapeType="1"/>
          </p:cNvSpPr>
          <p:nvPr userDrawn="1"/>
        </p:nvSpPr>
        <p:spPr bwMode="auto">
          <a:xfrm>
            <a:off x="0" y="673100"/>
            <a:ext cx="9144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" name="Rectangle 13"/>
          <p:cNvSpPr>
            <a:spLocks noChangeArrowheads="1"/>
          </p:cNvSpPr>
          <p:nvPr/>
        </p:nvSpPr>
        <p:spPr bwMode="auto">
          <a:xfrm>
            <a:off x="3429000" y="64770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hangingPunct="1">
              <a:defRPr/>
            </a:pPr>
            <a:fld id="{B4D33090-08ED-4C50-942B-BDF19BA06F02}" type="slidenum">
              <a:rPr lang="en-US" altLang="en-US" sz="1200" smtClean="0">
                <a:solidFill>
                  <a:srgbClr val="000000"/>
                </a:solidFill>
              </a:rPr>
              <a:pPr algn="ctr" defTabSz="914400" eaLnBrk="1" hangingPunct="1">
                <a:defRPr/>
              </a:pPr>
              <a:t>‹#›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537" r:id="rId1"/>
    <p:sldLayoutId id="2147493538" r:id="rId2"/>
    <p:sldLayoutId id="2147493539" r:id="rId3"/>
    <p:sldLayoutId id="2147493540" r:id="rId4"/>
    <p:sldLayoutId id="2147493541" r:id="rId5"/>
    <p:sldLayoutId id="2147493542" r:id="rId6"/>
    <p:sldLayoutId id="2147493543" r:id="rId7"/>
    <p:sldLayoutId id="2147493544" r:id="rId8"/>
    <p:sldLayoutId id="2147493545" r:id="rId9"/>
    <p:sldLayoutId id="2147493546" r:id="rId10"/>
    <p:sldLayoutId id="2147493547" r:id="rId11"/>
    <p:sldLayoutId id="2147493548"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13"/>
          <p:cNvGrpSpPr>
            <a:grpSpLocks/>
          </p:cNvGrpSpPr>
          <p:nvPr/>
        </p:nvGrpSpPr>
        <p:grpSpPr bwMode="auto">
          <a:xfrm>
            <a:off x="603250" y="1498600"/>
            <a:ext cx="7727950" cy="4887859"/>
            <a:chOff x="603250" y="546100"/>
            <a:chExt cx="7727950" cy="4888381"/>
          </a:xfrm>
        </p:grpSpPr>
        <p:pic>
          <p:nvPicPr>
            <p:cNvPr id="25603" name="Picture 8" descr="ERCOT cmyk-0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250" y="546100"/>
              <a:ext cx="2457704" cy="104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4" name="TextBox 9"/>
            <p:cNvSpPr txBox="1">
              <a:spLocks noChangeArrowheads="1"/>
            </p:cNvSpPr>
            <p:nvPr/>
          </p:nvSpPr>
          <p:spPr bwMode="auto">
            <a:xfrm>
              <a:off x="787400" y="1956234"/>
              <a:ext cx="7543800" cy="3478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 smtClean="0"/>
                <a:t>Capacity Forecast Report</a:t>
              </a:r>
            </a:p>
            <a:p>
              <a:pPr eaLnBrk="1" hangingPunct="1"/>
              <a:endParaRPr lang="en-US" altLang="en-US" sz="2000" b="1" dirty="0" smtClean="0"/>
            </a:p>
            <a:p>
              <a:pPr eaLnBrk="1" hangingPunct="1"/>
              <a:r>
                <a:rPr lang="en-US" altLang="en-US" sz="2000" b="1" dirty="0" smtClean="0"/>
                <a:t>Sean Chang</a:t>
              </a:r>
            </a:p>
            <a:p>
              <a:pPr eaLnBrk="1" hangingPunct="1"/>
              <a:r>
                <a:rPr lang="en-US" altLang="en-US" sz="1600" dirty="0" smtClean="0"/>
                <a:t>Market Analysis and Design</a:t>
              </a:r>
            </a:p>
            <a:p>
              <a:pPr eaLnBrk="1" hangingPunct="1"/>
              <a:endParaRPr lang="en-US" altLang="en-US" sz="1600" dirty="0"/>
            </a:p>
            <a:p>
              <a:pPr eaLnBrk="1" hangingPunct="1"/>
              <a:r>
                <a:rPr lang="en-US" altLang="en-US" b="1" dirty="0"/>
                <a:t>Suresh </a:t>
              </a:r>
              <a:r>
                <a:rPr lang="en-US" altLang="en-US" b="1" dirty="0" smtClean="0"/>
                <a:t>Pabbisetty CQF, ERP, CSQA</a:t>
              </a:r>
              <a:endParaRPr lang="en-US" altLang="en-US" b="1" dirty="0"/>
            </a:p>
            <a:p>
              <a:pPr eaLnBrk="1" hangingPunct="1"/>
              <a:r>
                <a:rPr lang="en-US" altLang="en-US" sz="1600" dirty="0" smtClean="0"/>
                <a:t>Credit</a:t>
              </a:r>
            </a:p>
            <a:p>
              <a:pPr eaLnBrk="1" hangingPunct="1"/>
              <a:endParaRPr lang="en-US" altLang="en-US" sz="2000" dirty="0" smtClean="0"/>
            </a:p>
            <a:p>
              <a:pPr eaLnBrk="1" hangingPunct="1"/>
              <a:r>
                <a:rPr lang="en-US" altLang="en-US" sz="2000" dirty="0" smtClean="0"/>
                <a:t>CWG/MCWG </a:t>
              </a:r>
            </a:p>
            <a:p>
              <a:pPr eaLnBrk="1" hangingPunct="1"/>
              <a:r>
                <a:rPr lang="en-US" altLang="en-US" sz="2000" dirty="0" smtClean="0"/>
                <a:t>September 16, 2015</a:t>
              </a:r>
            </a:p>
            <a:p>
              <a:pPr eaLnBrk="1" hangingPunct="1"/>
              <a:r>
                <a:rPr lang="en-US" altLang="en-US" sz="2000" dirty="0" smtClean="0"/>
                <a:t>ERCOT Public </a:t>
              </a:r>
              <a:endParaRPr lang="en-US" altLang="en-US" sz="2000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753"/>
              <a:ext cx="6286500" cy="12701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5300" y="1014521"/>
            <a:ext cx="80391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Capacity Forecast Model Excess Reserves vs Actual Results Correlation Summary: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An Exceedance Confidence Interval of P</a:t>
            </a:r>
            <a:r>
              <a:rPr lang="en-US" sz="2000" baseline="-25000" dirty="0" smtClean="0"/>
              <a:t>50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Same Exceedance Confidence Interval is used for the corresponding reports published on MIS since late February 2015.</a:t>
            </a:r>
          </a:p>
          <a:p>
            <a:endParaRPr lang="en-US" sz="20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38389" y="150568"/>
            <a:ext cx="8459536" cy="461665"/>
          </a:xfrm>
        </p:spPr>
        <p:txBody>
          <a:bodyPr/>
          <a:lstStyle/>
          <a:p>
            <a:r>
              <a:rPr lang="en-US" sz="2000" dirty="0"/>
              <a:t>Capacity Forecast Model – </a:t>
            </a:r>
            <a:r>
              <a:rPr lang="en-US" sz="2000" dirty="0" smtClean="0"/>
              <a:t>Correlation Summary</a:t>
            </a:r>
            <a:endParaRPr lang="en-US" sz="20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436393"/>
              </p:ext>
            </p:extLst>
          </p:nvPr>
        </p:nvGraphicFramePr>
        <p:xfrm>
          <a:off x="1231900" y="3429318"/>
          <a:ext cx="6464299" cy="16946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35013"/>
                <a:gridCol w="2064643"/>
                <a:gridCol w="2064643"/>
              </a:tblGrid>
              <a:tr h="3521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Period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OFF4 Correlation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OFF1 Correlation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8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Mar 2015-Aug 2015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85%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92%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800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Spring 2015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66%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83%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800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Summer 2015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94%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96%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800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August 2015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95%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96%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662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12253" y="2088784"/>
            <a:ext cx="5979459" cy="2017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3200" kern="0" dirty="0" smtClean="0"/>
              <a:t>Capacity Forecast Model Reserves Error Statistics</a:t>
            </a:r>
            <a:endParaRPr lang="en-US" sz="3200" kern="0" dirty="0"/>
          </a:p>
        </p:txBody>
      </p:sp>
      <p:sp>
        <p:nvSpPr>
          <p:cNvPr id="4" name="TextBox 3"/>
          <p:cNvSpPr txBox="1"/>
          <p:nvPr/>
        </p:nvSpPr>
        <p:spPr>
          <a:xfrm>
            <a:off x="1065265" y="6024691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50" b="1" dirty="0"/>
          </a:p>
          <a:p>
            <a:pPr algn="l"/>
            <a:r>
              <a:rPr lang="en-US" sz="1050" dirty="0" smtClean="0"/>
              <a:t>ERCOT</a:t>
            </a:r>
            <a:r>
              <a:rPr lang="en-US" sz="1050" baseline="0" dirty="0" smtClean="0"/>
              <a:t> </a:t>
            </a:r>
            <a:r>
              <a:rPr lang="en-US" sz="1050" dirty="0" smtClean="0"/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86727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90550" y="633521"/>
            <a:ext cx="80391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Error = Forecast Reserves – Actual Reserves</a:t>
            </a:r>
          </a:p>
          <a:p>
            <a:endParaRPr lang="en-US" sz="2000" dirty="0"/>
          </a:p>
          <a:p>
            <a:r>
              <a:rPr lang="en-US" sz="2000" dirty="0" smtClean="0"/>
              <a:t>Error &lt; 0 means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Model predicted to have reserves lower than what they actually turned out to be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Type I Error or False Positive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Potential to ask for additional collateral but risk has not materialized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Error </a:t>
            </a:r>
            <a:r>
              <a:rPr lang="en-US" sz="2000" dirty="0" smtClean="0"/>
              <a:t>&gt; </a:t>
            </a:r>
            <a:r>
              <a:rPr lang="en-US" sz="2000" dirty="0"/>
              <a:t>0 means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Model </a:t>
            </a:r>
            <a:r>
              <a:rPr lang="en-US" sz="2000" dirty="0"/>
              <a:t>predicted to have reserves </a:t>
            </a:r>
            <a:r>
              <a:rPr lang="en-US" sz="2000" dirty="0" smtClean="0"/>
              <a:t>higher than </a:t>
            </a:r>
            <a:r>
              <a:rPr lang="en-US" sz="2000" dirty="0"/>
              <a:t>what they actually turned out to be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Type </a:t>
            </a:r>
            <a:r>
              <a:rPr lang="en-US" sz="2000" dirty="0" smtClean="0"/>
              <a:t>II </a:t>
            </a:r>
            <a:r>
              <a:rPr lang="en-US" sz="2000" dirty="0"/>
              <a:t>Error or False </a:t>
            </a:r>
            <a:r>
              <a:rPr lang="en-US" sz="2000" dirty="0" smtClean="0"/>
              <a:t>Negative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Potential </a:t>
            </a:r>
            <a:r>
              <a:rPr lang="en-US" sz="2000" dirty="0" smtClean="0"/>
              <a:t>failure to ask </a:t>
            </a:r>
            <a:r>
              <a:rPr lang="en-US" sz="2000" dirty="0"/>
              <a:t>for additional collateral </a:t>
            </a:r>
            <a:r>
              <a:rPr lang="en-US" sz="2000" dirty="0" smtClean="0"/>
              <a:t>when risk has materialized</a:t>
            </a:r>
            <a:endParaRPr lang="en-US" sz="2000" dirty="0"/>
          </a:p>
          <a:p>
            <a:endParaRPr lang="en-US" sz="2000" i="1" dirty="0" smtClean="0"/>
          </a:p>
          <a:p>
            <a:r>
              <a:rPr lang="en-US" sz="2000" i="1" dirty="0" smtClean="0"/>
              <a:t>Note: Various combinations of Exceedance Confidence Interval (P50 vs P90), offsets (OFF1 vs OFF4) and Excess Reserves Thresholds (ERT MW) could be adjusted to model for desired level of risk.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38389" y="150568"/>
            <a:ext cx="8459536" cy="461665"/>
          </a:xfrm>
        </p:spPr>
        <p:txBody>
          <a:bodyPr/>
          <a:lstStyle/>
          <a:p>
            <a:r>
              <a:rPr lang="en-US" sz="2000" dirty="0"/>
              <a:t>Capacity Forecast Model – </a:t>
            </a:r>
            <a:r>
              <a:rPr lang="en-US" sz="2000" dirty="0" smtClean="0"/>
              <a:t>Error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6910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Capacity Forecast Model </a:t>
            </a:r>
            <a:r>
              <a:rPr lang="en-US" sz="2000" dirty="0" smtClean="0"/>
              <a:t>OFF4 </a:t>
            </a:r>
            <a:r>
              <a:rPr lang="en-US" sz="2000" dirty="0"/>
              <a:t>Reserves Error Statistics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48701"/>
              </p:ext>
            </p:extLst>
          </p:nvPr>
        </p:nvGraphicFramePr>
        <p:xfrm>
          <a:off x="691483" y="1562102"/>
          <a:ext cx="7835898" cy="365866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137063"/>
                <a:gridCol w="1377741"/>
                <a:gridCol w="1377741"/>
                <a:gridCol w="1534301"/>
                <a:gridCol w="1409052"/>
              </a:tblGrid>
              <a:tr h="3799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</a:rPr>
                        <a:t>(in MW)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</a:rPr>
                        <a:t>Mar 2015 – Aug 2015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</a:rPr>
                        <a:t>Spring 2015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</a:rPr>
                        <a:t>Summer 2015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</a:rPr>
                        <a:t>August 2015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99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Mean (P50)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536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272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           800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           555 </a:t>
                      </a:r>
                    </a:p>
                  </a:txBody>
                  <a:tcPr marL="9525" marR="9525" marT="9525" marB="0" anchor="ctr"/>
                </a:tc>
              </a:tr>
              <a:tr h="3799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Mean (P90)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       (2,186)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       (2,391)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       (1,980)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       (2,225)</a:t>
                      </a:r>
                    </a:p>
                  </a:txBody>
                  <a:tcPr marL="9525" marR="9525" marT="9525" marB="0" anchor="ctr"/>
                </a:tc>
              </a:tr>
              <a:tr h="3799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effectLst/>
                          <a:latin typeface="+mn-lt"/>
                        </a:rPr>
                        <a:t>Std.</a:t>
                      </a:r>
                      <a:r>
                        <a:rPr lang="en-US" sz="1800" b="0" i="0" u="none" strike="noStrike" baseline="0" dirty="0" smtClean="0">
                          <a:effectLst/>
                          <a:latin typeface="+mn-lt"/>
                        </a:rPr>
                        <a:t> Dev. (P50)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        3,471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        4,148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        2,600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        2,352 </a:t>
                      </a:r>
                    </a:p>
                  </a:txBody>
                  <a:tcPr marL="9525" marR="9525" marT="9525" marB="0" anchor="ctr"/>
                </a:tc>
              </a:tr>
              <a:tr h="3799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Std. Dev. (P90)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        3,544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        4,179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        2,752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        2,516 </a:t>
                      </a:r>
                    </a:p>
                  </a:txBody>
                  <a:tcPr marL="9525" marR="9525" marT="9525" marB="0" anchor="ctr"/>
                </a:tc>
              </a:tr>
              <a:tr h="3799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Min (P50)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      (13,681)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      (13,681)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       (9,350)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       (8,273)</a:t>
                      </a:r>
                    </a:p>
                  </a:txBody>
                  <a:tcPr marL="9525" marR="9525" marT="9525" marB="0" anchor="ctr"/>
                </a:tc>
              </a:tr>
              <a:tr h="3799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Min (P90)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      (16,035)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      (16,035)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      (13,219)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      (12,142)</a:t>
                      </a:r>
                    </a:p>
                  </a:txBody>
                  <a:tcPr marL="9525" marR="9525" marT="9525" marB="0" anchor="ctr"/>
                </a:tc>
              </a:tr>
              <a:tr h="3799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Max (P50)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       13,946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       13,946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        9,884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        6,591 </a:t>
                      </a:r>
                    </a:p>
                  </a:txBody>
                  <a:tcPr marL="9525" marR="9525" marT="9525" marB="0" anchor="ctr"/>
                </a:tc>
              </a:tr>
              <a:tr h="3799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Max (P90)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       10,846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       10,846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        7,524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        4,090 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72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Capacity Forecast Model OFF1 Reserves Error Statistics</a:t>
            </a:r>
            <a:endParaRPr lang="en-US" sz="20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73538"/>
              </p:ext>
            </p:extLst>
          </p:nvPr>
        </p:nvGraphicFramePr>
        <p:xfrm>
          <a:off x="691483" y="1562102"/>
          <a:ext cx="7835898" cy="365866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137063"/>
                <a:gridCol w="1377741"/>
                <a:gridCol w="1377741"/>
                <a:gridCol w="1534301"/>
                <a:gridCol w="1409052"/>
              </a:tblGrid>
              <a:tr h="3799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</a:rPr>
                        <a:t>(in MW)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</a:rPr>
                        <a:t>Mar 2015 – Aug 2015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</a:rPr>
                        <a:t>Spring 2015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</a:rPr>
                        <a:t>Summer 2015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</a:rPr>
                        <a:t>August 2015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99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Mean (P50)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     (814)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     (746)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      (881)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  (1,307)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99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Mean (P90)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  (2,739)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  (2,528)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    (2,949)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  (3,376)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99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effectLst/>
                          <a:latin typeface="+mn-lt"/>
                        </a:rPr>
                        <a:t>Std.</a:t>
                      </a:r>
                      <a:r>
                        <a:rPr lang="en-US" sz="1800" b="0" i="0" u="none" strike="noStrike" baseline="0" dirty="0" smtClean="0">
                          <a:effectLst/>
                          <a:latin typeface="+mn-lt"/>
                        </a:rPr>
                        <a:t> Dev. (P50)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   2,471 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   2,715 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     2,199 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   2,279 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99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Std. Dev. (P90)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   2,610 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   2,802 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     2,384 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   2,464 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99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Min (P50)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(13,054)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(13,054)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    (9,727)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  (9,727)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99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Min (P90)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(14,946)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(14,946)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  (12,717)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 (12,717)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99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Max (P50)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   9,613 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   9,613 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     6,455 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   4,534 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99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Max (P90)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    8,026 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    8,026 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     4,845 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   3,241 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417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5300" y="1014521"/>
            <a:ext cx="80391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Error comparison across Exceedance Confidence Intervals: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Mean error with P90 is higher than that of P50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Standard Deviation of error with P90 and P50 are close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Error comparison </a:t>
            </a:r>
            <a:r>
              <a:rPr lang="en-US" sz="2000" dirty="0" smtClean="0"/>
              <a:t>across </a:t>
            </a:r>
            <a:r>
              <a:rPr lang="en-US" sz="2000" dirty="0"/>
              <a:t>s</a:t>
            </a:r>
            <a:r>
              <a:rPr lang="en-US" sz="2000" dirty="0" smtClean="0"/>
              <a:t>easons: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Standard </a:t>
            </a:r>
            <a:r>
              <a:rPr lang="en-US" sz="2000" dirty="0"/>
              <a:t>Deviation of error </a:t>
            </a:r>
            <a:r>
              <a:rPr lang="en-US" sz="2000" dirty="0" smtClean="0"/>
              <a:t>is relatively higher for Spring 2015 than that of Summer 2015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r>
              <a:rPr lang="en-US" sz="2000" dirty="0"/>
              <a:t>Error comparison across </a:t>
            </a:r>
            <a:r>
              <a:rPr lang="en-US" sz="2000" dirty="0" err="1" smtClean="0"/>
              <a:t>OFFset</a:t>
            </a:r>
            <a:r>
              <a:rPr lang="en-US" sz="2000" dirty="0" smtClean="0"/>
              <a:t> periods: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Standard Deviation of error is relatively </a:t>
            </a:r>
            <a:r>
              <a:rPr lang="en-US" sz="2000" dirty="0" smtClean="0"/>
              <a:t>lower for OFF1 than </a:t>
            </a:r>
            <a:r>
              <a:rPr lang="en-US" sz="2000" dirty="0"/>
              <a:t>that of </a:t>
            </a:r>
            <a:r>
              <a:rPr lang="en-US" sz="2000" dirty="0" smtClean="0"/>
              <a:t>OFF4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i="1" dirty="0" smtClean="0"/>
              <a:t>Note: Please note that these comparisons are only based on a very limited dataset of model run. A larger dataset may be required for statistical significance.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38389" y="150568"/>
            <a:ext cx="8459536" cy="461665"/>
          </a:xfrm>
        </p:spPr>
        <p:txBody>
          <a:bodyPr/>
          <a:lstStyle/>
          <a:p>
            <a:r>
              <a:rPr lang="en-US" sz="2000" dirty="0"/>
              <a:t>Capacity Forecast Model – </a:t>
            </a:r>
            <a:r>
              <a:rPr lang="en-US" sz="2000" dirty="0" smtClean="0"/>
              <a:t>Error Statistics comparison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0559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12253" y="2088784"/>
            <a:ext cx="5979459" cy="2017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3200" kern="0" dirty="0" smtClean="0"/>
              <a:t>Capacity Forecast Model Reserves Error </a:t>
            </a:r>
          </a:p>
          <a:p>
            <a:pPr marL="0" indent="0" algn="ctr">
              <a:buFontTx/>
              <a:buNone/>
            </a:pPr>
            <a:r>
              <a:rPr lang="en-US" sz="3200" kern="0" dirty="0" smtClean="0"/>
              <a:t>Contributing Factors</a:t>
            </a:r>
            <a:endParaRPr lang="en-US" sz="3200" kern="0" dirty="0"/>
          </a:p>
        </p:txBody>
      </p:sp>
      <p:sp>
        <p:nvSpPr>
          <p:cNvPr id="4" name="TextBox 3"/>
          <p:cNvSpPr txBox="1"/>
          <p:nvPr/>
        </p:nvSpPr>
        <p:spPr>
          <a:xfrm>
            <a:off x="1065265" y="6024691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50" b="1" dirty="0"/>
          </a:p>
          <a:p>
            <a:pPr algn="l"/>
            <a:r>
              <a:rPr lang="en-US" sz="1050" dirty="0" smtClean="0"/>
              <a:t>ERCOT</a:t>
            </a:r>
            <a:r>
              <a:rPr lang="en-US" sz="1050" baseline="0" dirty="0" smtClean="0"/>
              <a:t> </a:t>
            </a:r>
            <a:r>
              <a:rPr lang="en-US" sz="1050" dirty="0" smtClean="0"/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89876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90550" y="757346"/>
            <a:ext cx="80391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Primary Factors contributing to Model Error:</a:t>
            </a:r>
          </a:p>
          <a:p>
            <a:endParaRPr lang="en-US" sz="2000" dirty="0"/>
          </a:p>
          <a:p>
            <a:r>
              <a:rPr lang="en-US" sz="2000" dirty="0" smtClean="0"/>
              <a:t>Net Load Error: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Net of Load Forecasting Error and Wind Forecasting Error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Some negative correlation is observed between Load Forecast Error and Wind Forecast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 smtClean="0"/>
              <a:t>Outage </a:t>
            </a:r>
            <a:r>
              <a:rPr lang="en-US" sz="2000" dirty="0"/>
              <a:t>Error: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Units recorded in Outage Scheduler as having outages are actually online during the same period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 smtClean="0"/>
              <a:t>HSL Error: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Telemetered HSL of units is different than the forecast HSL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38389" y="150568"/>
            <a:ext cx="8459536" cy="461665"/>
          </a:xfrm>
        </p:spPr>
        <p:txBody>
          <a:bodyPr/>
          <a:lstStyle/>
          <a:p>
            <a:r>
              <a:rPr lang="en-US" sz="2000" dirty="0"/>
              <a:t>Capacity Forecast Model – </a:t>
            </a:r>
            <a:r>
              <a:rPr lang="en-US" sz="2000" dirty="0" smtClean="0"/>
              <a:t>Error Contributing Factors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4385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01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9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571500" y="12700"/>
            <a:ext cx="762799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r>
              <a:rPr lang="en-US" b="1" dirty="0" smtClean="0"/>
              <a:t>Capacity Forecast Model - History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3290" y="6046466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50" dirty="0" smtClean="0"/>
          </a:p>
          <a:p>
            <a:pPr algn="l"/>
            <a:r>
              <a:rPr lang="en-US" sz="1050" dirty="0" smtClean="0"/>
              <a:t>ERCOT</a:t>
            </a:r>
            <a:r>
              <a:rPr lang="en-US" sz="1050" baseline="0" dirty="0" smtClean="0"/>
              <a:t> Public</a:t>
            </a:r>
            <a:endParaRPr lang="en-US" sz="1050" dirty="0"/>
          </a:p>
        </p:txBody>
      </p:sp>
      <p:sp>
        <p:nvSpPr>
          <p:cNvPr id="8" name="Rectangle 7"/>
          <p:cNvSpPr/>
          <p:nvPr/>
        </p:nvSpPr>
        <p:spPr>
          <a:xfrm>
            <a:off x="495300" y="873496"/>
            <a:ext cx="80391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ERCOT began posting of the Capacity Forecast Model results starting from February 24</a:t>
            </a:r>
            <a:r>
              <a:rPr lang="en-US" sz="2000" baseline="30000" dirty="0" smtClean="0"/>
              <a:t>tth</a:t>
            </a:r>
            <a:r>
              <a:rPr lang="en-US" sz="2000" dirty="0" smtClean="0"/>
              <a:t> 2015.</a:t>
            </a:r>
          </a:p>
          <a:p>
            <a:endParaRPr lang="en-US" sz="2000" dirty="0"/>
          </a:p>
          <a:p>
            <a:r>
              <a:rPr lang="en-US" sz="2000" dirty="0" smtClean="0"/>
              <a:t>The report shows: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Hourly forecast MW excess reserves for OD+1 through OD+6, with partial day forecast for OD+7.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For OD-1 through OD-7,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Hourly MW forecast for the Operating Day generated on the OD-1 relative to that day (the most recent capacity forecast for that day)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Actual MW excess reserves for that hour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HUBBUSAVG price for the hour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 smtClean="0"/>
              <a:t>Posted forecast values are P</a:t>
            </a:r>
            <a:r>
              <a:rPr lang="en-US" sz="2000" baseline="-25000" dirty="0" smtClean="0"/>
              <a:t>50</a:t>
            </a:r>
            <a:r>
              <a:rPr lang="en-US" sz="2000" dirty="0" smtClean="0"/>
              <a:t>.  </a:t>
            </a:r>
          </a:p>
          <a:p>
            <a:endParaRPr lang="en-US" sz="2000" dirty="0"/>
          </a:p>
          <a:p>
            <a:r>
              <a:rPr lang="en-US" sz="2000" b="1" dirty="0" smtClean="0"/>
              <a:t>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6278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12253" y="2088784"/>
            <a:ext cx="5979459" cy="2017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3200" kern="0" dirty="0" smtClean="0"/>
              <a:t>Capacity Forecast Model Reserves vs RTSPP Relation</a:t>
            </a:r>
            <a:endParaRPr lang="en-US" sz="3200" kern="0" dirty="0"/>
          </a:p>
        </p:txBody>
      </p:sp>
      <p:sp>
        <p:nvSpPr>
          <p:cNvPr id="4" name="TextBox 3"/>
          <p:cNvSpPr txBox="1"/>
          <p:nvPr/>
        </p:nvSpPr>
        <p:spPr>
          <a:xfrm>
            <a:off x="1065265" y="6024691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50" b="1" dirty="0"/>
          </a:p>
          <a:p>
            <a:pPr algn="l"/>
            <a:r>
              <a:rPr lang="en-US" sz="1050" dirty="0" smtClean="0"/>
              <a:t>ERCOT</a:t>
            </a:r>
            <a:r>
              <a:rPr lang="en-US" sz="1050" baseline="0" dirty="0" smtClean="0"/>
              <a:t> </a:t>
            </a:r>
            <a:r>
              <a:rPr lang="en-US" sz="1050" dirty="0" smtClean="0"/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73195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90550" y="757346"/>
            <a:ext cx="80391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 log </a:t>
            </a:r>
            <a:r>
              <a:rPr lang="en-US" sz="2000" dirty="0" smtClean="0"/>
              <a:t>Forecasted </a:t>
            </a:r>
            <a:r>
              <a:rPr lang="en-US" sz="2000" dirty="0" smtClean="0"/>
              <a:t>Reserves to log RTSPP Correlation: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38389" y="150568"/>
            <a:ext cx="8459536" cy="461665"/>
          </a:xfrm>
        </p:spPr>
        <p:txBody>
          <a:bodyPr/>
          <a:lstStyle/>
          <a:p>
            <a:r>
              <a:rPr lang="en-US" sz="2000" dirty="0"/>
              <a:t>Capacity Forecast Model – </a:t>
            </a:r>
            <a:r>
              <a:rPr lang="en-US" sz="2000" dirty="0" smtClean="0"/>
              <a:t>Reserves to RTSPP Correlation </a:t>
            </a:r>
            <a:endParaRPr lang="en-US" sz="20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562615"/>
              </p:ext>
            </p:extLst>
          </p:nvPr>
        </p:nvGraphicFramePr>
        <p:xfrm>
          <a:off x="805217" y="1269242"/>
          <a:ext cx="7560862" cy="47011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70683"/>
                <a:gridCol w="1463393"/>
                <a:gridCol w="1463393"/>
                <a:gridCol w="1463393"/>
              </a:tblGrid>
              <a:tr h="3279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Period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OFF#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err="1">
                          <a:effectLst/>
                        </a:rPr>
                        <a:t>P</a:t>
                      </a:r>
                      <a:r>
                        <a:rPr lang="en-US" sz="1400" b="1" u="none" strike="noStrike" baseline="-25000" dirty="0" err="1">
                          <a:effectLst/>
                        </a:rPr>
                        <a:t>xx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R^2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33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Mar. 2015 - Aug. 2015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OFF1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P50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44.2%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33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P90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44.4%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33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OFF4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P50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38.0%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33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P90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38.7%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33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Spring 2015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OFF1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P50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18.4%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33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P90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18.6%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33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OFF4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9.4%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33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P90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9.6%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33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Summer 2015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OFF1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68.4%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33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P90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69.8%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33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OFF4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67.2%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33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P90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68.4%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33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August 2015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OFF1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65.8%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33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P90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68.5%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33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OFF4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P50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68.7%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33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P90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72.5%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703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38389" y="150568"/>
            <a:ext cx="8459536" cy="461665"/>
          </a:xfrm>
        </p:spPr>
        <p:txBody>
          <a:bodyPr/>
          <a:lstStyle/>
          <a:p>
            <a:r>
              <a:rPr lang="en-US" sz="2000" dirty="0"/>
              <a:t>Capacity Forecast Model – </a:t>
            </a:r>
            <a:r>
              <a:rPr lang="en-US" sz="2000" dirty="0" smtClean="0"/>
              <a:t>Reserves to RTSPP Correlation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59" y="694121"/>
            <a:ext cx="8185342" cy="5379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91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38389" y="150568"/>
            <a:ext cx="8459536" cy="461665"/>
          </a:xfrm>
        </p:spPr>
        <p:txBody>
          <a:bodyPr/>
          <a:lstStyle/>
          <a:p>
            <a:r>
              <a:rPr lang="en-US" sz="2000" dirty="0"/>
              <a:t>Capacity Forecast Model – </a:t>
            </a:r>
            <a:r>
              <a:rPr lang="en-US" sz="2000" dirty="0" smtClean="0"/>
              <a:t>Reserves to RTSPP Correlation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08" y="702265"/>
            <a:ext cx="8130469" cy="5339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9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38389" y="150568"/>
            <a:ext cx="8459536" cy="461665"/>
          </a:xfrm>
        </p:spPr>
        <p:txBody>
          <a:bodyPr/>
          <a:lstStyle/>
          <a:p>
            <a:r>
              <a:rPr lang="en-US" sz="2000" dirty="0"/>
              <a:t>Capacity Forecast Model – </a:t>
            </a:r>
            <a:r>
              <a:rPr lang="en-US" sz="2000" dirty="0" smtClean="0"/>
              <a:t>Reserves to RTSPP Correlation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05" y="740036"/>
            <a:ext cx="8095923" cy="5320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84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38389" y="150568"/>
            <a:ext cx="8459536" cy="461665"/>
          </a:xfrm>
        </p:spPr>
        <p:txBody>
          <a:bodyPr/>
          <a:lstStyle/>
          <a:p>
            <a:r>
              <a:rPr lang="en-US" sz="2000" dirty="0"/>
              <a:t>Capacity Forecast Model – </a:t>
            </a:r>
            <a:r>
              <a:rPr lang="en-US" sz="2000" dirty="0" smtClean="0"/>
              <a:t>Reserves to RTSPP Correlation</a:t>
            </a: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89" y="721417"/>
            <a:ext cx="8057349" cy="5295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59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12253" y="2088784"/>
            <a:ext cx="5979459" cy="2017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3200" kern="0" dirty="0" smtClean="0"/>
              <a:t>Capacity Forecast Model </a:t>
            </a:r>
          </a:p>
          <a:p>
            <a:pPr marL="0" indent="0" algn="ctr">
              <a:buFontTx/>
              <a:buNone/>
            </a:pPr>
            <a:r>
              <a:rPr lang="en-US" sz="3200" kern="0" dirty="0" smtClean="0"/>
              <a:t>Results Summary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5265" y="6024691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50" b="1" dirty="0"/>
          </a:p>
          <a:p>
            <a:pPr algn="l"/>
            <a:r>
              <a:rPr lang="en-US" sz="1050" dirty="0" smtClean="0"/>
              <a:t>ERCOT</a:t>
            </a:r>
            <a:r>
              <a:rPr lang="en-US" sz="1050" baseline="0" dirty="0" smtClean="0"/>
              <a:t> </a:t>
            </a:r>
            <a:r>
              <a:rPr lang="en-US" sz="1050" dirty="0" smtClean="0"/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88927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90550" y="643046"/>
            <a:ext cx="80391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Model predictability is relatively better in Summer than Spring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 summary of effects of various model Inputs is as follows;</a:t>
            </a:r>
            <a:endParaRPr lang="en-US" sz="20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38389" y="150568"/>
            <a:ext cx="8459536" cy="461665"/>
          </a:xfrm>
        </p:spPr>
        <p:txBody>
          <a:bodyPr/>
          <a:lstStyle/>
          <a:p>
            <a:r>
              <a:rPr lang="en-US" sz="2000" dirty="0"/>
              <a:t>Capacity Forecast Model – </a:t>
            </a:r>
            <a:r>
              <a:rPr lang="en-US" sz="2000" dirty="0" smtClean="0"/>
              <a:t>Results Summary</a:t>
            </a:r>
            <a:endParaRPr lang="en-US" sz="20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52725"/>
              </p:ext>
            </p:extLst>
          </p:nvPr>
        </p:nvGraphicFramePr>
        <p:xfrm>
          <a:off x="952500" y="1486687"/>
          <a:ext cx="7277100" cy="43896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08262"/>
                <a:gridCol w="1934419"/>
                <a:gridCol w="1934419"/>
              </a:tblGrid>
              <a:tr h="267958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Exceedance Confidence Interval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9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Model Attribute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P50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P90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43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Probability of False Positives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Relatively Lower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Relatively Higher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43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Probability of False Negatives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Relatively Higher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Relatively Lower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7958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7958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OFFset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9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Model Attribute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OFF4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OFF1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43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Probability of False Positives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Relatively </a:t>
                      </a:r>
                      <a:r>
                        <a:rPr lang="en-US" sz="1600" u="none" strike="noStrike" dirty="0" smtClean="0">
                          <a:effectLst/>
                        </a:rPr>
                        <a:t>Higher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Relatively </a:t>
                      </a:r>
                      <a:r>
                        <a:rPr lang="en-US" sz="1600" u="none" strike="noStrike" dirty="0" smtClean="0">
                          <a:effectLst/>
                        </a:rPr>
                        <a:t>Lower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43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Probability of False Negatives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Relatively Higher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Relatively </a:t>
                      </a:r>
                      <a:r>
                        <a:rPr lang="en-US" sz="1600" u="none" strike="noStrike" dirty="0" smtClean="0">
                          <a:effectLst/>
                        </a:rPr>
                        <a:t>Lower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7958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7958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Threshold Level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9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Model Attribute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3000MW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5000MW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43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Probability of False Positives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Relatively </a:t>
                      </a:r>
                      <a:r>
                        <a:rPr lang="en-US" sz="1600" u="none" strike="noStrike" dirty="0" smtClean="0">
                          <a:effectLst/>
                        </a:rPr>
                        <a:t>Lower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Relatively </a:t>
                      </a:r>
                      <a:r>
                        <a:rPr lang="en-US" sz="1600" u="none" strike="noStrike" dirty="0" smtClean="0">
                          <a:effectLst/>
                        </a:rPr>
                        <a:t>Higher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43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Probability of False Negatives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Relatively </a:t>
                      </a:r>
                      <a:r>
                        <a:rPr lang="en-US" sz="1600" u="none" strike="noStrike" dirty="0" smtClean="0">
                          <a:effectLst/>
                        </a:rPr>
                        <a:t>Higher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Relatively </a:t>
                      </a:r>
                      <a:r>
                        <a:rPr lang="en-US" sz="1600" u="none" strike="noStrike" dirty="0" smtClean="0">
                          <a:effectLst/>
                        </a:rPr>
                        <a:t>Lower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64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90550" y="752230"/>
            <a:ext cx="80391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Correlation of Forecast Reserves to Actual Reserves is really strong in Summer and it is relatively weak in Spring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Correlation of log Forecast Reserves to log HUBBUSAVG RTSPP is around 70%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Capacity Forecast Model could be one of the potential options for reasonably predicting price risk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38389" y="150568"/>
            <a:ext cx="8459536" cy="461665"/>
          </a:xfrm>
        </p:spPr>
        <p:txBody>
          <a:bodyPr/>
          <a:lstStyle/>
          <a:p>
            <a:r>
              <a:rPr lang="en-US" sz="2000" dirty="0"/>
              <a:t>Capacity Forecast Model – </a:t>
            </a:r>
            <a:r>
              <a:rPr lang="en-US" sz="2000" dirty="0" smtClean="0"/>
              <a:t>Results Summary continued..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657225" y="3500546"/>
            <a:ext cx="80391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/>
              <a:t>Note: Supplemental graphs/charts available in APPENDIX.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6922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lvl="1" indent="0" algn="ctr">
              <a:buNone/>
            </a:pPr>
            <a:endParaRPr lang="en-US" dirty="0"/>
          </a:p>
          <a:p>
            <a:pPr marL="400050" lvl="1" indent="0" algn="ctr">
              <a:buNone/>
            </a:pPr>
            <a:endParaRPr lang="en-US" dirty="0" smtClean="0"/>
          </a:p>
          <a:p>
            <a:pPr marL="400050" lvl="1" indent="0" algn="ctr">
              <a:buNone/>
            </a:pPr>
            <a:endParaRPr lang="en-US" sz="4800" dirty="0" smtClean="0"/>
          </a:p>
          <a:p>
            <a:pPr marL="400050" lvl="1" indent="0" algn="ctr">
              <a:buNone/>
            </a:pPr>
            <a:r>
              <a:rPr lang="en-US" sz="4800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41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5300" y="795446"/>
            <a:ext cx="80391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idea is that Reserve Forecast could help to identify potential scarcity events during the forward week.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With the implementation of the Operating Reserve Demand Curve (ORDC), we expect an increased correlation between reserves and prices.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Reserves forecast calculation:</a:t>
            </a:r>
          </a:p>
          <a:p>
            <a:endParaRPr lang="en-US" sz="2000" dirty="0" smtClean="0"/>
          </a:p>
          <a:p>
            <a:pPr lvl="1"/>
            <a:r>
              <a:rPr lang="en-US" sz="2000" dirty="0"/>
              <a:t>	</a:t>
            </a:r>
            <a:r>
              <a:rPr lang="en-US" sz="2000" dirty="0" smtClean="0"/>
              <a:t>Expected Reserves = </a:t>
            </a:r>
          </a:p>
          <a:p>
            <a:pPr lvl="1"/>
            <a:r>
              <a:rPr lang="en-US" sz="2000" dirty="0"/>
              <a:t>	</a:t>
            </a:r>
            <a:r>
              <a:rPr lang="en-US" sz="2000" dirty="0" smtClean="0"/>
              <a:t>	+ Non-Wind Resource HSL</a:t>
            </a:r>
          </a:p>
          <a:p>
            <a:pPr lvl="1"/>
            <a:r>
              <a:rPr lang="en-US" sz="2000" dirty="0"/>
              <a:t>	</a:t>
            </a:r>
            <a:r>
              <a:rPr lang="en-US" sz="2000" dirty="0" smtClean="0"/>
              <a:t>	+ AWS Wind Forecast</a:t>
            </a:r>
          </a:p>
          <a:p>
            <a:pPr lvl="1"/>
            <a:r>
              <a:rPr lang="en-US" sz="2000" dirty="0"/>
              <a:t>	</a:t>
            </a:r>
            <a:r>
              <a:rPr lang="en-US" sz="2000" dirty="0" smtClean="0"/>
              <a:t>	+ Load Resource RRS</a:t>
            </a:r>
          </a:p>
          <a:p>
            <a:pPr lvl="1"/>
            <a:r>
              <a:rPr lang="en-US" sz="2000" dirty="0"/>
              <a:t>	</a:t>
            </a:r>
            <a:r>
              <a:rPr lang="en-US" sz="2000" dirty="0" smtClean="0"/>
              <a:t>	– Resource Outages</a:t>
            </a:r>
          </a:p>
          <a:p>
            <a:pPr lvl="1"/>
            <a:r>
              <a:rPr lang="en-US" sz="2000" dirty="0"/>
              <a:t>	</a:t>
            </a:r>
            <a:r>
              <a:rPr lang="en-US" sz="2000" dirty="0" smtClean="0"/>
              <a:t>	– Load Forecast</a:t>
            </a:r>
          </a:p>
          <a:p>
            <a:pPr lvl="1"/>
            <a:r>
              <a:rPr lang="en-US" sz="2000" dirty="0"/>
              <a:t>		</a:t>
            </a:r>
            <a:r>
              <a:rPr lang="en-US" sz="2000" dirty="0" smtClean="0"/>
              <a:t>± Load Forecast Error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38389" y="150568"/>
            <a:ext cx="8459536" cy="461665"/>
          </a:xfrm>
        </p:spPr>
        <p:txBody>
          <a:bodyPr/>
          <a:lstStyle/>
          <a:p>
            <a:r>
              <a:rPr lang="en-US" sz="2000" dirty="0"/>
              <a:t>Capacity Forecast Model </a:t>
            </a:r>
            <a:r>
              <a:rPr lang="en-US" sz="2000" dirty="0" smtClean="0"/>
              <a:t>– </a:t>
            </a:r>
            <a:r>
              <a:rPr lang="en-US" sz="2000" dirty="0"/>
              <a:t>Model</a:t>
            </a:r>
            <a:r>
              <a:rPr lang="en-US" sz="2000" dirty="0" smtClean="0"/>
              <a:t> recap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6468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lvl="1" indent="0" algn="ctr">
              <a:buNone/>
            </a:pPr>
            <a:endParaRPr lang="en-US" dirty="0"/>
          </a:p>
          <a:p>
            <a:pPr marL="400050" lvl="1" indent="0" algn="ctr">
              <a:buNone/>
            </a:pPr>
            <a:endParaRPr lang="en-US" dirty="0" smtClean="0"/>
          </a:p>
          <a:p>
            <a:pPr marL="400050" lvl="1" indent="0" algn="ctr">
              <a:buNone/>
            </a:pPr>
            <a:endParaRPr lang="en-US" sz="4800" dirty="0" smtClean="0"/>
          </a:p>
          <a:p>
            <a:pPr marL="400050" lvl="1" indent="0" algn="ctr">
              <a:buNone/>
            </a:pPr>
            <a:r>
              <a:rPr lang="en-US" sz="4800" dirty="0" smtClean="0"/>
              <a:t>Appendix</a:t>
            </a:r>
          </a:p>
          <a:p>
            <a:pPr marL="400050" lvl="1" indent="0" algn="ctr">
              <a:buNone/>
            </a:pPr>
            <a:r>
              <a:rPr lang="en-US" sz="2400" dirty="0" smtClean="0"/>
              <a:t>Additional Graphs/Charts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1109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12253" y="2088784"/>
            <a:ext cx="5979459" cy="2017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3200" kern="0" dirty="0" smtClean="0"/>
              <a:t>Correlation of </a:t>
            </a:r>
          </a:p>
          <a:p>
            <a:pPr marL="0" indent="0" algn="ctr">
              <a:buFontTx/>
              <a:buNone/>
            </a:pPr>
            <a:r>
              <a:rPr lang="en-US" sz="3200" kern="0" dirty="0" smtClean="0"/>
              <a:t>Capacity Forecast Reserves to Actual Reserves</a:t>
            </a:r>
            <a:endParaRPr lang="en-US" sz="3200" kern="0" dirty="0"/>
          </a:p>
        </p:txBody>
      </p:sp>
      <p:sp>
        <p:nvSpPr>
          <p:cNvPr id="4" name="TextBox 3"/>
          <p:cNvSpPr txBox="1"/>
          <p:nvPr/>
        </p:nvSpPr>
        <p:spPr>
          <a:xfrm>
            <a:off x="1065265" y="6024691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50" b="1" dirty="0"/>
          </a:p>
          <a:p>
            <a:pPr algn="l"/>
            <a:r>
              <a:rPr lang="en-US" sz="1050" dirty="0" smtClean="0"/>
              <a:t>ERCOT</a:t>
            </a:r>
            <a:r>
              <a:rPr lang="en-US" sz="1050" baseline="0" dirty="0" smtClean="0"/>
              <a:t> </a:t>
            </a:r>
            <a:r>
              <a:rPr lang="en-US" sz="1050" dirty="0" smtClean="0"/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10316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0"/>
          <a:stretch/>
        </p:blipFill>
        <p:spPr>
          <a:xfrm>
            <a:off x="665520" y="723901"/>
            <a:ext cx="7903951" cy="5626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464" y="121141"/>
            <a:ext cx="8459536" cy="461665"/>
          </a:xfrm>
        </p:spPr>
        <p:txBody>
          <a:bodyPr/>
          <a:lstStyle/>
          <a:p>
            <a:r>
              <a:rPr lang="en-US" sz="2000" dirty="0" smtClean="0"/>
              <a:t>OFF4 P50 vs. Actual Reserves Correlation (Spring 2015)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5544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/>
          <a:stretch/>
        </p:blipFill>
        <p:spPr>
          <a:xfrm>
            <a:off x="665520" y="723900"/>
            <a:ext cx="7897348" cy="5626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464" y="121141"/>
            <a:ext cx="8459536" cy="461665"/>
          </a:xfrm>
        </p:spPr>
        <p:txBody>
          <a:bodyPr/>
          <a:lstStyle/>
          <a:p>
            <a:r>
              <a:rPr lang="en-US" sz="2000" dirty="0"/>
              <a:t>OFF1 </a:t>
            </a:r>
            <a:r>
              <a:rPr lang="en-US" sz="2000" dirty="0" smtClean="0"/>
              <a:t>P50 vs. Actual Reserves Correlation (Spring 2015)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4270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/>
          <a:stretch/>
        </p:blipFill>
        <p:spPr>
          <a:xfrm>
            <a:off x="655995" y="723900"/>
            <a:ext cx="7906873" cy="56336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464" y="121141"/>
            <a:ext cx="8459536" cy="461665"/>
          </a:xfrm>
        </p:spPr>
        <p:txBody>
          <a:bodyPr/>
          <a:lstStyle/>
          <a:p>
            <a:r>
              <a:rPr lang="en-US" sz="2000" dirty="0" smtClean="0"/>
              <a:t>OFF4 P50 vs. Actual Reserves Correlation (August 2015)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5768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7"/>
          <a:stretch/>
        </p:blipFill>
        <p:spPr>
          <a:xfrm>
            <a:off x="655995" y="723900"/>
            <a:ext cx="7906873" cy="56414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464" y="121141"/>
            <a:ext cx="8459536" cy="461665"/>
          </a:xfrm>
        </p:spPr>
        <p:txBody>
          <a:bodyPr/>
          <a:lstStyle/>
          <a:p>
            <a:r>
              <a:rPr lang="en-US" sz="2000" dirty="0"/>
              <a:t>OFF1 </a:t>
            </a:r>
            <a:r>
              <a:rPr lang="en-US" sz="2000" dirty="0" smtClean="0"/>
              <a:t>P50 vs. Actual Reserves Correlation (August 2015)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622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5300" y="1014521"/>
            <a:ext cx="80391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Model Run: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Capacity Forecast Model </a:t>
            </a:r>
            <a:r>
              <a:rPr lang="en-US" sz="2000" dirty="0" smtClean="0"/>
              <a:t>was run at 8 AM </a:t>
            </a:r>
            <a:r>
              <a:rPr lang="en-US" sz="2000" dirty="0"/>
              <a:t>for Operating Days March </a:t>
            </a:r>
            <a:r>
              <a:rPr lang="en-US" sz="2000" dirty="0" smtClean="0"/>
              <a:t>1, </a:t>
            </a:r>
            <a:r>
              <a:rPr lang="en-US" sz="2000" dirty="0"/>
              <a:t>2015 through </a:t>
            </a:r>
            <a:r>
              <a:rPr lang="en-US" sz="2000" dirty="0" smtClean="0"/>
              <a:t>August 31, </a:t>
            </a:r>
            <a:r>
              <a:rPr lang="en-US" sz="2000" dirty="0"/>
              <a:t>2015 with </a:t>
            </a:r>
            <a:r>
              <a:rPr lang="en-US" sz="2000" dirty="0" smtClean="0"/>
              <a:t>P</a:t>
            </a:r>
            <a:r>
              <a:rPr lang="en-US" sz="2000" baseline="-25000" dirty="0" smtClean="0"/>
              <a:t>50</a:t>
            </a:r>
            <a:r>
              <a:rPr lang="en-US" sz="2000" dirty="0"/>
              <a:t>, and P</a:t>
            </a:r>
            <a:r>
              <a:rPr lang="en-US" sz="2000" baseline="-25000" dirty="0"/>
              <a:t>90</a:t>
            </a:r>
            <a:r>
              <a:rPr lang="en-US" sz="2000" dirty="0"/>
              <a:t> </a:t>
            </a:r>
            <a:r>
              <a:rPr lang="en-US" sz="2000" dirty="0" smtClean="0"/>
              <a:t>exceedance confidence intervals.</a:t>
            </a:r>
          </a:p>
          <a:p>
            <a:endParaRPr lang="en-US" sz="2000" dirty="0" smtClean="0"/>
          </a:p>
          <a:p>
            <a:r>
              <a:rPr lang="en-US" sz="2000" dirty="0" smtClean="0"/>
              <a:t>Definitions: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Exceedance C</a:t>
            </a:r>
            <a:r>
              <a:rPr lang="en-US" sz="2000" dirty="0" smtClean="0"/>
              <a:t>onfidence Interval, P</a:t>
            </a:r>
            <a:r>
              <a:rPr lang="en-US" sz="2000" baseline="-25000" dirty="0" smtClean="0"/>
              <a:t>xx</a:t>
            </a:r>
            <a:r>
              <a:rPr lang="en-US" sz="2000" dirty="0" smtClean="0"/>
              <a:t> is </a:t>
            </a:r>
            <a:r>
              <a:rPr lang="en-US" sz="2000" dirty="0"/>
              <a:t>xx% </a:t>
            </a:r>
            <a:r>
              <a:rPr lang="en-US" sz="2000" dirty="0" smtClean="0"/>
              <a:t>confidence that actual excess reserves </a:t>
            </a:r>
            <a:r>
              <a:rPr lang="en-US" sz="2000" dirty="0"/>
              <a:t>will exceed </a:t>
            </a:r>
            <a:r>
              <a:rPr lang="en-US" sz="2000" dirty="0" smtClean="0"/>
              <a:t>modeled excess reserves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Model Error = </a:t>
            </a:r>
            <a:r>
              <a:rPr lang="en-US" sz="2000" dirty="0" smtClean="0"/>
              <a:t>Modeled estimated reserves </a:t>
            </a:r>
            <a:r>
              <a:rPr lang="en-US" sz="2000" dirty="0"/>
              <a:t>- </a:t>
            </a:r>
            <a:r>
              <a:rPr lang="en-US" sz="2000" dirty="0" smtClean="0"/>
              <a:t>actual reserves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OFF</a:t>
            </a:r>
            <a:r>
              <a:rPr lang="en-US" sz="2000" baseline="-25000" dirty="0"/>
              <a:t>n </a:t>
            </a:r>
            <a:r>
              <a:rPr lang="en-US" sz="2000" dirty="0"/>
              <a:t>indicates forecast model run “n” days in advance of Operating Date.</a:t>
            </a:r>
          </a:p>
          <a:p>
            <a:pPr lvl="1"/>
            <a:endParaRPr lang="en-US" sz="2000" dirty="0"/>
          </a:p>
          <a:p>
            <a:r>
              <a:rPr lang="en-US" sz="2000" dirty="0" smtClean="0"/>
              <a:t>Interpretation: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Positive model error indicates failure to predict while negative model error indicates false positive.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38389" y="150568"/>
            <a:ext cx="8459536" cy="461665"/>
          </a:xfrm>
        </p:spPr>
        <p:txBody>
          <a:bodyPr/>
          <a:lstStyle/>
          <a:p>
            <a:r>
              <a:rPr lang="en-US" sz="2000" dirty="0"/>
              <a:t>Capacity Forecast Model – Model recap</a:t>
            </a:r>
          </a:p>
        </p:txBody>
      </p:sp>
    </p:spTree>
    <p:extLst>
      <p:ext uri="{BB962C8B-B14F-4D97-AF65-F5344CB8AC3E}">
        <p14:creationId xmlns:p14="http://schemas.microsoft.com/office/powerpoint/2010/main" val="223197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12253" y="2088784"/>
            <a:ext cx="5979459" cy="2017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3200" kern="0" dirty="0" smtClean="0"/>
              <a:t>Correlation of </a:t>
            </a:r>
          </a:p>
          <a:p>
            <a:pPr marL="0" indent="0" algn="ctr">
              <a:buFontTx/>
              <a:buNone/>
            </a:pPr>
            <a:r>
              <a:rPr lang="en-US" sz="3200" kern="0" dirty="0" smtClean="0"/>
              <a:t>Capacity Forecast Reserves to Actual Reserves</a:t>
            </a:r>
            <a:endParaRPr lang="en-US" sz="3200" kern="0" dirty="0"/>
          </a:p>
        </p:txBody>
      </p:sp>
      <p:sp>
        <p:nvSpPr>
          <p:cNvPr id="4" name="TextBox 3"/>
          <p:cNvSpPr txBox="1"/>
          <p:nvPr/>
        </p:nvSpPr>
        <p:spPr>
          <a:xfrm>
            <a:off x="1065265" y="6024691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50" b="1" dirty="0"/>
          </a:p>
          <a:p>
            <a:pPr algn="l"/>
            <a:r>
              <a:rPr lang="en-US" sz="1050" dirty="0" smtClean="0"/>
              <a:t>ERCOT</a:t>
            </a:r>
            <a:r>
              <a:rPr lang="en-US" sz="1050" baseline="0" dirty="0" smtClean="0"/>
              <a:t> </a:t>
            </a:r>
            <a:r>
              <a:rPr lang="en-US" sz="1050" dirty="0" smtClean="0"/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12854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9"/>
          <a:stretch/>
        </p:blipFill>
        <p:spPr>
          <a:xfrm>
            <a:off x="655995" y="723900"/>
            <a:ext cx="7906873" cy="56254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464" y="121141"/>
            <a:ext cx="8459536" cy="461665"/>
          </a:xfrm>
        </p:spPr>
        <p:txBody>
          <a:bodyPr/>
          <a:lstStyle/>
          <a:p>
            <a:r>
              <a:rPr lang="en-US" sz="2000" dirty="0" smtClean="0"/>
              <a:t>OFF4 P50 vs. Actual Reserves Correlation (MAR 2015-AUG 2015)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9816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/>
          <a:stretch/>
        </p:blipFill>
        <p:spPr>
          <a:xfrm>
            <a:off x="668421" y="723900"/>
            <a:ext cx="7894447" cy="56247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464" y="121141"/>
            <a:ext cx="8459536" cy="461665"/>
          </a:xfrm>
        </p:spPr>
        <p:txBody>
          <a:bodyPr/>
          <a:lstStyle/>
          <a:p>
            <a:r>
              <a:rPr lang="en-US" sz="2000" dirty="0" smtClean="0"/>
              <a:t>OFF1 </a:t>
            </a:r>
            <a:r>
              <a:rPr lang="en-US" sz="2000" dirty="0"/>
              <a:t>P50 vs. Actual </a:t>
            </a:r>
            <a:r>
              <a:rPr lang="en-US" sz="2000" dirty="0" smtClean="0"/>
              <a:t>Reserves </a:t>
            </a:r>
            <a:r>
              <a:rPr lang="en-US" sz="2000" dirty="0"/>
              <a:t>Correlation (MAR 2015-AUG 2015)</a:t>
            </a:r>
          </a:p>
        </p:txBody>
      </p:sp>
    </p:spTree>
    <p:extLst>
      <p:ext uri="{BB962C8B-B14F-4D97-AF65-F5344CB8AC3E}">
        <p14:creationId xmlns:p14="http://schemas.microsoft.com/office/powerpoint/2010/main" val="127294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/>
          <a:stretch/>
        </p:blipFill>
        <p:spPr>
          <a:xfrm>
            <a:off x="655994" y="723900"/>
            <a:ext cx="7906873" cy="56336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464" y="121141"/>
            <a:ext cx="8459536" cy="461665"/>
          </a:xfrm>
        </p:spPr>
        <p:txBody>
          <a:bodyPr/>
          <a:lstStyle/>
          <a:p>
            <a:r>
              <a:rPr lang="en-US" sz="2000" dirty="0" smtClean="0"/>
              <a:t>OFF4 P50 </a:t>
            </a:r>
            <a:r>
              <a:rPr lang="en-US" sz="2000" dirty="0"/>
              <a:t>vs</a:t>
            </a:r>
            <a:r>
              <a:rPr lang="en-US" sz="2000" dirty="0" smtClean="0"/>
              <a:t>. Actual Reserves Correlation (Summer 2015)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0007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9"/>
          <a:stretch/>
        </p:blipFill>
        <p:spPr>
          <a:xfrm>
            <a:off x="655994" y="723900"/>
            <a:ext cx="7906873" cy="56254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464" y="121141"/>
            <a:ext cx="8459536" cy="461665"/>
          </a:xfrm>
        </p:spPr>
        <p:txBody>
          <a:bodyPr/>
          <a:lstStyle/>
          <a:p>
            <a:r>
              <a:rPr lang="en-US" sz="2000" dirty="0" smtClean="0"/>
              <a:t>OFF1 P50 </a:t>
            </a:r>
            <a:r>
              <a:rPr lang="en-US" sz="2000" dirty="0"/>
              <a:t>vs</a:t>
            </a:r>
            <a:r>
              <a:rPr lang="en-US" sz="2000" dirty="0" smtClean="0"/>
              <a:t>. Actual Reserves Correlation (Summer 2015)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1194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ERCOT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1B5026"/>
      </a:accent2>
      <a:accent3>
        <a:srgbClr val="0F1423"/>
      </a:accent3>
      <a:accent4>
        <a:srgbClr val="400E22"/>
      </a:accent4>
      <a:accent5>
        <a:srgbClr val="E5E5E2"/>
      </a:accent5>
      <a:accent6>
        <a:srgbClr val="86878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7614EF-563A-48B6-BF8B-37C930049395}">
  <ds:schemaRefs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c34af464-7aa1-4edd-9be4-83dffc1cb92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10982</TotalTime>
  <Words>1375</Words>
  <Application>Microsoft Office PowerPoint</Application>
  <PresentationFormat>On-screen Show (4:3)</PresentationFormat>
  <Paragraphs>349</Paragraphs>
  <Slides>35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Custom Design</vt:lpstr>
      <vt:lpstr>1_Custom Design</vt:lpstr>
      <vt:lpstr>PowerPoint Presentation</vt:lpstr>
      <vt:lpstr>PowerPoint Presentation</vt:lpstr>
      <vt:lpstr>Capacity Forecast Model – Model recap</vt:lpstr>
      <vt:lpstr>Capacity Forecast Model – Model recap</vt:lpstr>
      <vt:lpstr>PowerPoint Presentation</vt:lpstr>
      <vt:lpstr>OFF4 P50 vs. Actual Reserves Correlation (MAR 2015-AUG 2015)</vt:lpstr>
      <vt:lpstr>OFF1 P50 vs. Actual Reserves Correlation (MAR 2015-AUG 2015)</vt:lpstr>
      <vt:lpstr>OFF4 P50 vs. Actual Reserves Correlation (Summer 2015)</vt:lpstr>
      <vt:lpstr>OFF1 P50 vs. Actual Reserves Correlation (Summer 2015)</vt:lpstr>
      <vt:lpstr>Capacity Forecast Model – Correlation Summary</vt:lpstr>
      <vt:lpstr>PowerPoint Presentation</vt:lpstr>
      <vt:lpstr>Capacity Forecast Model – Error</vt:lpstr>
      <vt:lpstr>Capacity Forecast Model OFF4 Reserves Error Statistics</vt:lpstr>
      <vt:lpstr>Capacity Forecast Model OFF1 Reserves Error Statistics</vt:lpstr>
      <vt:lpstr>Capacity Forecast Model – Error Statistics comparison</vt:lpstr>
      <vt:lpstr>PowerPoint Presentation</vt:lpstr>
      <vt:lpstr>Capacity Forecast Model – Error Contributing Factors</vt:lpstr>
      <vt:lpstr>PowerPoint Presentation</vt:lpstr>
      <vt:lpstr>PowerPoint Presentation</vt:lpstr>
      <vt:lpstr>PowerPoint Presentation</vt:lpstr>
      <vt:lpstr>Capacity Forecast Model – Reserves to RTSPP Correlation </vt:lpstr>
      <vt:lpstr>Capacity Forecast Model – Reserves to RTSPP Correlation</vt:lpstr>
      <vt:lpstr>Capacity Forecast Model – Reserves to RTSPP Correlation</vt:lpstr>
      <vt:lpstr>Capacity Forecast Model – Reserves to RTSPP Correlation</vt:lpstr>
      <vt:lpstr>Capacity Forecast Model – Reserves to RTSPP Correlation</vt:lpstr>
      <vt:lpstr>PowerPoint Presentation</vt:lpstr>
      <vt:lpstr>Capacity Forecast Model – Results Summary</vt:lpstr>
      <vt:lpstr>Capacity Forecast Model – Results Summary continued..</vt:lpstr>
      <vt:lpstr>PowerPoint Presentation</vt:lpstr>
      <vt:lpstr>PowerPoint Presentation</vt:lpstr>
      <vt:lpstr>PowerPoint Presentation</vt:lpstr>
      <vt:lpstr>OFF4 P50 vs. Actual Reserves Correlation (Spring 2015)</vt:lpstr>
      <vt:lpstr>OFF1 P50 vs. Actual Reserves Correlation (Spring 2015)</vt:lpstr>
      <vt:lpstr>OFF4 P50 vs. Actual Reserves Correlation (August 2015)</vt:lpstr>
      <vt:lpstr>OFF1 P50 vs. Actual Reserves Correlation (August 2015)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Suresh B Pabbisetty</cp:lastModifiedBy>
  <cp:revision>476</cp:revision>
  <cp:lastPrinted>2013-01-30T23:16:36Z</cp:lastPrinted>
  <dcterms:created xsi:type="dcterms:W3CDTF">2010-04-12T23:12:02Z</dcterms:created>
  <dcterms:modified xsi:type="dcterms:W3CDTF">2015-09-15T14:04:52Z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