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18"/>
  </p:notesMasterIdLst>
  <p:sldIdLst>
    <p:sldId id="642" r:id="rId4"/>
    <p:sldId id="764" r:id="rId5"/>
    <p:sldId id="765" r:id="rId6"/>
    <p:sldId id="766" r:id="rId7"/>
    <p:sldId id="797" r:id="rId8"/>
    <p:sldId id="698" r:id="rId9"/>
    <p:sldId id="768" r:id="rId10"/>
    <p:sldId id="756" r:id="rId11"/>
    <p:sldId id="757" r:id="rId12"/>
    <p:sldId id="758" r:id="rId13"/>
    <p:sldId id="759" r:id="rId14"/>
    <p:sldId id="760" r:id="rId15"/>
    <p:sldId id="755" r:id="rId16"/>
    <p:sldId id="703" r:id="rId17"/>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446" y="-240"/>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8</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9/14/2015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9/14/2015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9/14/2015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9/14/2015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9/14/2015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9/14/2015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9/14/2015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9/14/2015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9/14/2015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9/14/2015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9/14/2015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9/14/2015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s>
</file>

<file path=ppt/slides/_rels/slide1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0.wmf"/><Relationship Id="rId3" Type="http://schemas.openxmlformats.org/officeDocument/2006/relationships/oleObject" Target="../embeddings/oleObject30.bin"/><Relationship Id="rId21" Type="http://schemas.openxmlformats.org/officeDocument/2006/relationships/oleObject" Target="../embeddings/oleObject36.bin"/><Relationship Id="rId34" Type="http://schemas.openxmlformats.org/officeDocument/2006/relationships/oleObject" Target="../embeddings/Microsoft_Word_97_-_2003_Document40.doc"/><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oleObject" Target="../embeddings/Microsoft_Word_97_-_2003_Document37.doc"/><Relationship Id="rId33"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38.wmf"/><Relationship Id="rId29"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wmf"/><Relationship Id="rId24" Type="http://schemas.openxmlformats.org/officeDocument/2006/relationships/oleObject" Target="../embeddings/oleObject37.bin"/><Relationship Id="rId32" Type="http://schemas.openxmlformats.org/officeDocument/2006/relationships/image" Target="../media/image42.wmf"/><Relationship Id="rId5" Type="http://schemas.openxmlformats.org/officeDocument/2006/relationships/image" Target="../media/image33.wmf"/><Relationship Id="rId15" Type="http://schemas.openxmlformats.org/officeDocument/2006/relationships/oleObject" Target="../embeddings/oleObject34.bin"/><Relationship Id="rId23" Type="http://schemas.openxmlformats.org/officeDocument/2006/relationships/image" Target="../media/image39.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6.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 Id="rId35" Type="http://schemas.openxmlformats.org/officeDocument/2006/relationships/image" Target="../media/image43.wmf"/></Relationships>
</file>

<file path=ppt/slides/_rels/slide1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1.bin"/><Relationship Id="rId7" Type="http://schemas.openxmlformats.org/officeDocument/2006/relationships/oleObject" Target="../embeddings/Microsoft_Word_97_-_2003_Document42.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44.wmf"/><Relationship Id="rId4" Type="http://schemas.openxmlformats.org/officeDocument/2006/relationships/oleObject" Target="../embeddings/Microsoft_Word_97_-_2003_Document41.doc"/></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September 22</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29202510"/>
              </p:ext>
            </p:extLst>
          </p:nvPr>
        </p:nvGraphicFramePr>
        <p:xfrm>
          <a:off x="297180" y="350520"/>
          <a:ext cx="11318266" cy="560832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Delivery in 2015</a:t>
                      </a:r>
                    </a:p>
                  </a:txBody>
                  <a:tcPr marL="118872" marR="118872" anchor="ctr">
                    <a:solidFill>
                      <a:srgbClr val="FFFF66"/>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FFFF66"/>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432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432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432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432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433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433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4332"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433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4334"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4335"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7408"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8579382"/>
              </p:ext>
            </p:extLst>
          </p:nvPr>
        </p:nvGraphicFramePr>
        <p:xfrm>
          <a:off x="297180" y="350520"/>
          <a:ext cx="11318266" cy="6358573"/>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4196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Re-estimated Awaiting Categorization</a:t>
                      </a:r>
                      <a:endParaRPr lang="en-US" sz="1200" dirty="0">
                        <a:solidFill>
                          <a:schemeClr val="tx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6409"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641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6411"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6412"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6413"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6414"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641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6416"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6417"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6418"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6419"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43438261"/>
              </p:ext>
            </p:extLst>
          </p:nvPr>
        </p:nvGraphicFramePr>
        <p:xfrm>
          <a:off x="297180" y="350520"/>
          <a:ext cx="11318266" cy="528320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8872" marR="118872" anchor="ctr"/>
                </a:tc>
                <a:tc>
                  <a:txBody>
                    <a:bodyPr/>
                    <a:lstStyle/>
                    <a:p>
                      <a:r>
                        <a:rPr lang="en-US" sz="1200" dirty="0" smtClean="0"/>
                        <a:t>Review Functionality</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317211387"/>
              </p:ext>
            </p:extLst>
          </p:nvPr>
        </p:nvGraphicFramePr>
        <p:xfrm>
          <a:off x="5791200" y="1828800"/>
          <a:ext cx="914400" cy="373063"/>
        </p:xfrm>
        <a:graphic>
          <a:graphicData uri="http://schemas.openxmlformats.org/presentationml/2006/ole">
            <mc:AlternateContent xmlns:mc="http://schemas.openxmlformats.org/markup-compatibility/2006">
              <mc:Choice xmlns:v="urn:schemas-microsoft-com:vml" Requires="v">
                <p:oleObj spid="_x0000_s15483"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828800"/>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48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August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Patching Events and Schedule</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Patching Events and Schedule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520700" indent="-457200"/>
            <a:r>
              <a:rPr lang="en-US" sz="2400" dirty="0" smtClean="0">
                <a:cs typeface="Aharoni" pitchFamily="2" charset="-79"/>
              </a:rPr>
              <a:t>Defined ongoing monthly maintenance to be conducted the third Sunday of every month. </a:t>
            </a:r>
          </a:p>
          <a:p>
            <a:pPr marL="520700" indent="-457200"/>
            <a:r>
              <a:rPr lang="en-US" sz="2400" dirty="0" smtClean="0">
                <a:cs typeface="Aharoni" pitchFamily="2" charset="-79"/>
              </a:rPr>
              <a:t>Determined that ongoing patching events are more likely to occur twice monthly. </a:t>
            </a:r>
          </a:p>
          <a:p>
            <a:pPr marL="520700" indent="-457200"/>
            <a:r>
              <a:rPr lang="en-US" sz="2400" dirty="0" smtClean="0">
                <a:cs typeface="Aharoni" pitchFamily="2" charset="-79"/>
              </a:rPr>
              <a:t>Added ongoing monthly maintenance to be conducted the first Sunday of every month.</a:t>
            </a:r>
          </a:p>
          <a:p>
            <a:pPr marL="520700" indent="-457200"/>
            <a:endParaRPr lang="en-US" sz="2400" dirty="0" smtClean="0">
              <a:cs typeface="Aharoni" pitchFamily="2" charset="-79"/>
            </a:endParaRPr>
          </a:p>
        </p:txBody>
      </p:sp>
    </p:spTree>
    <p:extLst>
      <p:ext uri="{BB962C8B-B14F-4D97-AF65-F5344CB8AC3E}">
        <p14:creationId xmlns:p14="http://schemas.microsoft.com/office/powerpoint/2010/main" val="204946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Update on SMT Disaster Recovery Exercise</a:t>
            </a:r>
            <a:endParaRPr lang="en-US" sz="3600" dirty="0"/>
          </a:p>
        </p:txBody>
      </p:sp>
    </p:spTree>
    <p:extLst>
      <p:ext uri="{BB962C8B-B14F-4D97-AF65-F5344CB8AC3E}">
        <p14:creationId xmlns:p14="http://schemas.microsoft.com/office/powerpoint/2010/main" val="341071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August 2015 Disaster Recovery Exercise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94360" y="1143000"/>
            <a:ext cx="10698480" cy="5562600"/>
          </a:xfrm>
        </p:spPr>
        <p:txBody>
          <a:bodyPr>
            <a:normAutofit fontScale="62500" lnSpcReduction="20000"/>
          </a:bodyPr>
          <a:lstStyle/>
          <a:p>
            <a:pPr marL="63500" indent="0">
              <a:buNone/>
            </a:pPr>
            <a:r>
              <a:rPr lang="en-US" sz="2400" dirty="0" smtClean="0">
                <a:cs typeface="Aharoni" pitchFamily="2" charset="-79"/>
              </a:rPr>
              <a:t>Accomplishments</a:t>
            </a:r>
          </a:p>
          <a:p>
            <a:pPr marL="520700" indent="-457200"/>
            <a:r>
              <a:rPr lang="en-US" sz="2400" dirty="0" smtClean="0">
                <a:cs typeface="Aharoni" pitchFamily="2" charset="-79"/>
              </a:rPr>
              <a:t>Proved capability to move the primary </a:t>
            </a:r>
            <a:r>
              <a:rPr lang="en-US" sz="2400" dirty="0">
                <a:cs typeface="Aharoni" pitchFamily="2" charset="-79"/>
              </a:rPr>
              <a:t>s</a:t>
            </a:r>
            <a:r>
              <a:rPr lang="en-US" sz="2400" dirty="0" smtClean="0">
                <a:cs typeface="Aharoni" pitchFamily="2" charset="-79"/>
              </a:rPr>
              <a:t>ite from the Production environment to the Disaster Recovery environment</a:t>
            </a:r>
          </a:p>
          <a:p>
            <a:pPr marL="520700" indent="-457200"/>
            <a:r>
              <a:rPr lang="en-US" sz="2400" dirty="0" smtClean="0">
                <a:cs typeface="Aharoni" pitchFamily="2" charset="-79"/>
              </a:rPr>
              <a:t>Verified accuracy and completeness of the data contained in the Disaster Recovery environment</a:t>
            </a:r>
          </a:p>
          <a:p>
            <a:pPr marL="520700" indent="-457200"/>
            <a:r>
              <a:rPr lang="en-US" sz="2400" dirty="0" smtClean="0">
                <a:cs typeface="Aharoni" pitchFamily="2" charset="-79"/>
              </a:rPr>
              <a:t>Verified capability to redirected </a:t>
            </a:r>
            <a:r>
              <a:rPr lang="en-US" sz="2400" dirty="0">
                <a:cs typeface="Aharoni" pitchFamily="2" charset="-79"/>
              </a:rPr>
              <a:t>d</a:t>
            </a:r>
            <a:r>
              <a:rPr lang="en-US" sz="2400" dirty="0" smtClean="0">
                <a:cs typeface="Aharoni" pitchFamily="2" charset="-79"/>
              </a:rPr>
              <a:t>ata </a:t>
            </a:r>
            <a:r>
              <a:rPr lang="en-US" sz="2400" dirty="0">
                <a:cs typeface="Aharoni" pitchFamily="2" charset="-79"/>
              </a:rPr>
              <a:t>s</a:t>
            </a:r>
            <a:r>
              <a:rPr lang="en-US" sz="2400" dirty="0" smtClean="0">
                <a:cs typeface="Aharoni" pitchFamily="2" charset="-79"/>
              </a:rPr>
              <a:t>ynchronization every 15 minutes from Disaster Recovery environment back to the Production environment</a:t>
            </a:r>
          </a:p>
          <a:p>
            <a:pPr marL="520700" indent="-457200"/>
            <a:r>
              <a:rPr lang="en-US" sz="2400" dirty="0" smtClean="0">
                <a:cs typeface="Aharoni" pitchFamily="2" charset="-79"/>
              </a:rPr>
              <a:t>Proved capability for TDSPs to connect and provide Master File and LSE 15 minute interval data to the Disaster Recovery environment for access by REPs and Third Parties </a:t>
            </a:r>
          </a:p>
          <a:p>
            <a:pPr marL="520700" indent="-457200"/>
            <a:r>
              <a:rPr lang="en-US" sz="2400" dirty="0" smtClean="0">
                <a:cs typeface="Aharoni" pitchFamily="2" charset="-79"/>
              </a:rPr>
              <a:t>Proved capability to provide SMT FTPS file integration from the Disaster Recovery environment to REPs and Third Parties for retrieval of15 min interval data and reporting</a:t>
            </a:r>
          </a:p>
          <a:p>
            <a:pPr marL="520700" indent="-457200"/>
            <a:r>
              <a:rPr lang="en-US" sz="2400" dirty="0" smtClean="0">
                <a:cs typeface="Aharoni" pitchFamily="2" charset="-79"/>
              </a:rPr>
              <a:t>Proved capability to bring operational the SMT website portal services in the Disaster Recovery environment</a:t>
            </a:r>
          </a:p>
          <a:p>
            <a:pPr marL="520700" indent="-457200"/>
            <a:r>
              <a:rPr lang="en-US" sz="2400" dirty="0" smtClean="0">
                <a:cs typeface="Aharoni" pitchFamily="2" charset="-79"/>
              </a:rPr>
              <a:t>Proved performance levels of the Disaster Recovery environment for TDSP file download match those of the Production environment</a:t>
            </a:r>
          </a:p>
          <a:p>
            <a:pPr marL="520700" indent="-457200"/>
            <a:r>
              <a:rPr lang="en-US" sz="2400" dirty="0" smtClean="0">
                <a:cs typeface="Aharoni" pitchFamily="2" charset="-79"/>
              </a:rPr>
              <a:t>Proved capability to move the primary site back from the Disaster Recovery environment to the Production environment</a:t>
            </a:r>
          </a:p>
          <a:p>
            <a:pPr marL="63500" indent="0">
              <a:buNone/>
            </a:pPr>
            <a:r>
              <a:rPr lang="en-US" sz="2400" dirty="0" smtClean="0">
                <a:cs typeface="Aharoni" pitchFamily="2" charset="-79"/>
              </a:rPr>
              <a:t>Challenges</a:t>
            </a:r>
          </a:p>
          <a:p>
            <a:pPr marL="520700" indent="-457200"/>
            <a:r>
              <a:rPr lang="en-US" sz="2400" dirty="0">
                <a:cs typeface="Aharoni" pitchFamily="2" charset="-79"/>
              </a:rPr>
              <a:t>Identified configuration updates required for roles based security, </a:t>
            </a:r>
            <a:r>
              <a:rPr lang="en-US" sz="2400" dirty="0" smtClean="0">
                <a:cs typeface="Aharoni" pitchFamily="2" charset="-79"/>
              </a:rPr>
              <a:t>ODR, HAN </a:t>
            </a:r>
            <a:r>
              <a:rPr lang="en-US" sz="2400" dirty="0">
                <a:cs typeface="Aharoni" pitchFamily="2" charset="-79"/>
              </a:rPr>
              <a:t>and API services in Disaster Recovery </a:t>
            </a:r>
            <a:r>
              <a:rPr lang="en-US" sz="2400" dirty="0" smtClean="0">
                <a:cs typeface="Aharoni" pitchFamily="2" charset="-79"/>
              </a:rPr>
              <a:t>environment that would require more triage and work effort than time allowed on Saturday August 22</a:t>
            </a:r>
            <a:r>
              <a:rPr lang="en-US" sz="2400" baseline="30000" dirty="0" smtClean="0">
                <a:cs typeface="Aharoni" pitchFamily="2" charset="-79"/>
              </a:rPr>
              <a:t>nd</a:t>
            </a:r>
            <a:r>
              <a:rPr lang="en-US" sz="2400" dirty="0" smtClean="0">
                <a:cs typeface="Aharoni" pitchFamily="2" charset="-79"/>
              </a:rPr>
              <a:t> in order to have SMT 100% operational on the Disaster Recovery environment for the Market by Sunday evening August 24</a:t>
            </a:r>
          </a:p>
          <a:p>
            <a:pPr marL="63500" indent="0">
              <a:buNone/>
            </a:pPr>
            <a:r>
              <a:rPr lang="en-US" sz="2400" dirty="0" smtClean="0">
                <a:cs typeface="Aharoni" pitchFamily="2" charset="-79"/>
              </a:rPr>
              <a:t>Mitigation and Action Items</a:t>
            </a:r>
            <a:endParaRPr lang="en-US" sz="2400" dirty="0">
              <a:cs typeface="Aharoni" pitchFamily="2" charset="-79"/>
            </a:endParaRPr>
          </a:p>
          <a:p>
            <a:pPr marL="520700" indent="-457200"/>
            <a:r>
              <a:rPr lang="en-US" sz="2400" dirty="0" smtClean="0">
                <a:cs typeface="Aharoni" pitchFamily="2" charset="-79"/>
              </a:rPr>
              <a:t>Completed on 8/24/15 the activity to update the Disaster Recovery environment roles based security configuration and confirmed with testing that the functionality is working as expected for the Disaster Recovery environment.</a:t>
            </a:r>
          </a:p>
          <a:p>
            <a:pPr marL="520700" indent="-457200"/>
            <a:r>
              <a:rPr lang="en-US" sz="2400" dirty="0" smtClean="0">
                <a:cs typeface="Aharoni" pitchFamily="2" charset="-79"/>
              </a:rPr>
              <a:t>Completed on 8/28/15 the activity to update the configuration of the Disaster Recovery environment for ESB that supports ODR, HAN and API services, and confirmed with testing the functionality is working as expected.</a:t>
            </a:r>
          </a:p>
          <a:p>
            <a:pPr marL="520700" indent="-457200"/>
            <a:r>
              <a:rPr lang="en-US" sz="2400" dirty="0" smtClean="0">
                <a:cs typeface="Aharoni" pitchFamily="2" charset="-79"/>
              </a:rPr>
              <a:t>Conduct a second disaster recovery exercise in 2015 to complete a full test of the DR solution.  Potential second SMT DR test date is October 23 through October 31. </a:t>
            </a:r>
          </a:p>
          <a:p>
            <a:pPr marL="63500" indent="0">
              <a:buNone/>
            </a:pPr>
            <a:endParaRPr lang="en-US" sz="2400" dirty="0" smtClean="0">
              <a:cs typeface="Aharoni" pitchFamily="2" charset="-79"/>
            </a:endParaRPr>
          </a:p>
        </p:txBody>
      </p:sp>
    </p:spTree>
    <p:extLst>
      <p:ext uri="{BB962C8B-B14F-4D97-AF65-F5344CB8AC3E}">
        <p14:creationId xmlns:p14="http://schemas.microsoft.com/office/powerpoint/2010/main" val="5421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2858162588"/>
              </p:ext>
            </p:extLst>
          </p:nvPr>
        </p:nvGraphicFramePr>
        <p:xfrm>
          <a:off x="228600" y="990600"/>
          <a:ext cx="11582400" cy="6673566"/>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Reporting Options Under Review</a:t>
                      </a:r>
                      <a:endParaRPr lang="en-US" sz="1200" dirty="0"/>
                    </a:p>
                  </a:txBody>
                  <a:tcPr/>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baseline="0" dirty="0" smtClean="0"/>
                        <a:t>AMWG Delayed</a:t>
                      </a:r>
                      <a:endParaRPr lang="en-US" sz="1200" dirty="0"/>
                    </a:p>
                  </a:txBody>
                  <a:tcPr/>
                </a:tc>
                <a:tc>
                  <a:txBody>
                    <a:bodyPr/>
                    <a:lstStyle/>
                    <a:p>
                      <a:r>
                        <a:rPr lang="en-US" sz="1100" baseline="0" dirty="0" smtClean="0"/>
                        <a:t>RMS Remanded back to AMWG</a:t>
                      </a:r>
                      <a:endParaRPr lang="en-US" sz="11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2015 033</a:t>
                      </a:r>
                    </a:p>
                    <a:p>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2015 041</a:t>
                      </a:r>
                    </a:p>
                    <a:p>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r>
                        <a:rPr lang="en-US" sz="1200" dirty="0" smtClean="0"/>
                        <a:t>2015 024</a:t>
                      </a:r>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2015 034</a:t>
                      </a:r>
                      <a:endParaRPr lang="en-US" sz="1200" dirty="0"/>
                    </a:p>
                  </a:txBody>
                  <a:tcPr/>
                </a:tc>
                <a:tc>
                  <a:txBody>
                    <a:bodyPr/>
                    <a:lstStyle/>
                    <a:p>
                      <a:endParaRPr lang="en-US" dirty="0"/>
                    </a:p>
                  </a:txBody>
                  <a:tcPr/>
                </a:tc>
                <a:tc>
                  <a:txBody>
                    <a:bodyPr/>
                    <a:lstStyle/>
                    <a:p>
                      <a:endParaRPr lang="en-US" sz="1200" dirty="0"/>
                    </a:p>
                  </a:txBody>
                  <a:tcPr/>
                </a:tc>
              </a:tr>
              <a:tr h="384529">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9</a:t>
                      </a:r>
                      <a:endParaRPr lang="en-US" sz="1200" dirty="0"/>
                    </a:p>
                  </a:txBody>
                  <a:tcPr/>
                </a:tc>
                <a:tc>
                  <a:txBody>
                    <a:bodyPr/>
                    <a:lstStyle/>
                    <a:p>
                      <a:r>
                        <a:rPr lang="en-US" sz="1200" dirty="0" smtClean="0"/>
                        <a:t>Total 2</a:t>
                      </a:r>
                      <a:endParaRPr lang="en-US" sz="1200" dirty="0"/>
                    </a:p>
                  </a:txBody>
                  <a:tcPr/>
                </a:tc>
                <a:tc>
                  <a:txBody>
                    <a:bodyPr/>
                    <a:lstStyle/>
                    <a:p>
                      <a:r>
                        <a:rPr lang="en-US" sz="1200" dirty="0" smtClean="0"/>
                        <a:t>Total 14</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0</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7</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918712"/>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217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2177"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217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2179"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2180"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2181"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218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2183"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2184"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2185"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48122917"/>
              </p:ext>
            </p:extLst>
          </p:nvPr>
        </p:nvGraphicFramePr>
        <p:xfrm>
          <a:off x="271754" y="381000"/>
          <a:ext cx="11318266" cy="6141720"/>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lumMod val="50000"/>
                            </a:schemeClr>
                          </a:solidFill>
                        </a:rPr>
                        <a:t>Confirmed Delivery</a:t>
                      </a:r>
                      <a:r>
                        <a:rPr lang="en-US" sz="1100" b="0" baseline="0" dirty="0" smtClean="0">
                          <a:solidFill>
                            <a:schemeClr val="accent1">
                              <a:lumMod val="50000"/>
                            </a:schemeClr>
                          </a:solidFill>
                        </a:rPr>
                        <a:t> of Requirements Based on New SMT Environment Performance Statistics</a:t>
                      </a:r>
                      <a:endParaRPr lang="en-US" sz="1100" b="0" dirty="0" smtClean="0">
                        <a:solidFill>
                          <a:schemeClr val="accent1">
                            <a:lumMod val="50000"/>
                          </a:schemeClr>
                        </a:solidFill>
                      </a:endParaRPr>
                    </a:p>
                  </a:txBody>
                  <a:tcPr marL="118872" marR="118872" anchor="ctr">
                    <a:solidFill>
                      <a:srgbClr val="92D050"/>
                    </a:solidFill>
                  </a:tcPr>
                </a:tc>
                <a:tc>
                  <a:txBody>
                    <a:bodyPr/>
                    <a:lstStyle/>
                    <a:p>
                      <a:r>
                        <a:rPr lang="en-US" sz="1200" baseline="0" dirty="0" smtClean="0"/>
                        <a:t>Q2 2015 Delivered</a:t>
                      </a:r>
                      <a:endParaRPr lang="en-US" sz="1200" dirty="0"/>
                    </a:p>
                  </a:txBody>
                  <a:tcPr marL="118872" marR="118872"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p>
                    <a:p>
                      <a:r>
                        <a:rPr lang="en-US" sz="1200" dirty="0" smtClean="0"/>
                        <a:t>RMS Tabled 8/4/15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9567320"/>
              </p:ext>
            </p:extLst>
          </p:nvPr>
        </p:nvGraphicFramePr>
        <p:xfrm>
          <a:off x="5715000" y="1279525"/>
          <a:ext cx="914400" cy="320675"/>
        </p:xfrm>
        <a:graphic>
          <a:graphicData uri="http://schemas.openxmlformats.org/presentationml/2006/ole">
            <mc:AlternateContent xmlns:mc="http://schemas.openxmlformats.org/markup-compatibility/2006">
              <mc:Choice xmlns:v="urn:schemas-microsoft-com:vml" Requires="v">
                <p:oleObj spid="_x0000_s13018"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279525"/>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3019"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3020"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302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302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3023"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73107124"/>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13024"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1869883"/>
              </p:ext>
            </p:extLst>
          </p:nvPr>
        </p:nvGraphicFramePr>
        <p:xfrm>
          <a:off x="5715000" y="6172200"/>
          <a:ext cx="838200" cy="507736"/>
        </p:xfrm>
        <a:graphic>
          <a:graphicData uri="http://schemas.openxmlformats.org/presentationml/2006/ole">
            <mc:AlternateContent xmlns:mc="http://schemas.openxmlformats.org/markup-compatibility/2006">
              <mc:Choice xmlns:v="urn:schemas-microsoft-com:vml" Requires="v">
                <p:oleObj spid="_x0000_s13025"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15000" y="61722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32165</TotalTime>
  <Words>2046</Words>
  <Application>Microsoft Office PowerPoint</Application>
  <PresentationFormat>Custom</PresentationFormat>
  <Paragraphs>325</Paragraphs>
  <Slides>14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18" baseType="lpstr">
      <vt:lpstr>S&amp;C-2010</vt:lpstr>
      <vt:lpstr>Custom Design</vt:lpstr>
      <vt:lpstr>7_S&amp;C-2010</vt:lpstr>
      <vt:lpstr>Document</vt:lpstr>
      <vt:lpstr>SMT Update To AMWG </vt:lpstr>
      <vt:lpstr>Update on SMT Patching Events and Schedule</vt:lpstr>
      <vt:lpstr>SMT Patching Events and Schedule</vt:lpstr>
      <vt:lpstr>Update on SMT Disaster Recovery Exercise</vt:lpstr>
      <vt:lpstr>SMT August 2015 Disaster Recovery Exercise</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Q&amp;A Monthly SMT Reports to AMWG Data Through August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831</cp:revision>
  <cp:lastPrinted>2015-07-20T13:29:16Z</cp:lastPrinted>
  <dcterms:modified xsi:type="dcterms:W3CDTF">2015-09-14T14:16:40Z</dcterms:modified>
</cp:coreProperties>
</file>