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6" r:id="rId3"/>
  </p:sldMasterIdLst>
  <p:notesMasterIdLst>
    <p:notesMasterId r:id="rId9"/>
  </p:notesMasterIdLst>
  <p:sldIdLst>
    <p:sldId id="258" r:id="rId4"/>
    <p:sldId id="261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1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B2425-EBA5-438F-AE96-B2FB482DBE50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20A92-09EA-4C78-ABBD-A7961CC49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9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614665-9394-47B3-A1A2-BE9503AFF6A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52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2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71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3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28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4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494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5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4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4AD4720-9AE6-41A1-8320-3819C4436E3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1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551639F-6445-46FE-A005-32C01D6CAE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4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551EE6A-D0AC-4CE3-93CC-1424B364173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974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24BF8D0-7B87-4239-AC81-58370CF3E38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14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56479FF-5C81-4368-8576-4034D2008D4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8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DBB4FD3-700D-44E3-AC93-7EF74EDEEB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5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4AD4720-9AE6-41A1-8320-3819C4436E3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93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7207EA7-C5C2-4B87-81DB-9E0B75A1005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89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551639F-6445-46FE-A005-32C01D6CAE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949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551EE6A-D0AC-4CE3-93CC-1424B364173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88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24BF8D0-7B87-4239-AC81-58370CF3E38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3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7207EA7-C5C2-4B87-81DB-9E0B75A1005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655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56479FF-5C81-4368-8576-4034D2008D4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86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DBB4FD3-700D-44E3-AC93-7EF74EDEEB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5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551639F-6445-46FE-A005-32C01D6CAE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0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551EE6A-D0AC-4CE3-93CC-1424B364173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5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24BF8D0-7B87-4239-AC81-58370CF3E38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5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56479FF-5C81-4368-8576-4034D2008D4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8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DBB4FD3-700D-44E3-AC93-7EF74EDEEB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7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4AD4720-9AE6-41A1-8320-3819C4436E3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6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7207EA7-C5C2-4B87-81DB-9E0B75A1005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en-US" sz="1050" b="1" dirty="0">
              <a:solidFill>
                <a:srgbClr val="056BB8">
                  <a:lumMod val="75000"/>
                </a:srgbClr>
              </a:solidFill>
              <a:cs typeface="Arial" charset="0"/>
            </a:endParaRPr>
          </a:p>
          <a:p>
            <a:pPr defTabSz="457200">
              <a:defRPr/>
            </a:pPr>
            <a:r>
              <a:rPr lang="en-US" sz="1050" dirty="0">
                <a:solidFill>
                  <a:srgbClr val="056BB8">
                    <a:lumMod val="75000"/>
                  </a:srgbClr>
                </a:solidFill>
                <a:cs typeface="Arial" charset="0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68785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en-US" sz="1050" b="1" dirty="0">
              <a:solidFill>
                <a:srgbClr val="056BB8">
                  <a:lumMod val="75000"/>
                </a:srgbClr>
              </a:solidFill>
              <a:cs typeface="Arial" charset="0"/>
            </a:endParaRPr>
          </a:p>
          <a:p>
            <a:pPr defTabSz="457200">
              <a:defRPr/>
            </a:pPr>
            <a:r>
              <a:rPr lang="en-US" sz="1050" dirty="0">
                <a:solidFill>
                  <a:srgbClr val="056BB8">
                    <a:lumMod val="75000"/>
                  </a:srgbClr>
                </a:solidFill>
                <a:cs typeface="Arial" charset="0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58492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en-US" sz="1050" b="1" dirty="0">
              <a:solidFill>
                <a:srgbClr val="056BB8">
                  <a:lumMod val="75000"/>
                </a:srgbClr>
              </a:solidFill>
              <a:cs typeface="Arial" charset="0"/>
            </a:endParaRPr>
          </a:p>
          <a:p>
            <a:pPr defTabSz="457200">
              <a:defRPr/>
            </a:pPr>
            <a:r>
              <a:rPr lang="en-US" sz="1050" dirty="0">
                <a:solidFill>
                  <a:srgbClr val="056BB8">
                    <a:lumMod val="75000"/>
                  </a:srgbClr>
                </a:solidFill>
                <a:cs typeface="Arial" charset="0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54754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3"/>
          <p:cNvGrpSpPr>
            <a:grpSpLocks/>
          </p:cNvGrpSpPr>
          <p:nvPr/>
        </p:nvGrpSpPr>
        <p:grpSpPr bwMode="auto">
          <a:xfrm>
            <a:off x="603250" y="1498600"/>
            <a:ext cx="8009808" cy="4108094"/>
            <a:chOff x="603250" y="546100"/>
            <a:chExt cx="7727950" cy="4108592"/>
          </a:xfrm>
        </p:grpSpPr>
        <p:pic>
          <p:nvPicPr>
            <p:cNvPr id="35843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618"/>
              <a:ext cx="7543800" cy="25240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i="1" dirty="0">
                  <a:solidFill>
                    <a:srgbClr val="00385E">
                      <a:lumMod val="90000"/>
                      <a:lumOff val="10000"/>
                    </a:srgbClr>
                  </a:solidFill>
                  <a:cs typeface="Arial" charset="0"/>
                </a:rPr>
                <a:t>Real-Time  Co-optimization of Energy &amp; Ancillary Services</a:t>
              </a:r>
            </a:p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i="1" dirty="0" smtClean="0">
                  <a:solidFill>
                    <a:srgbClr val="00385E">
                      <a:lumMod val="90000"/>
                      <a:lumOff val="10000"/>
                    </a:srgbClr>
                  </a:solidFill>
                  <a:cs typeface="Arial" charset="0"/>
                </a:rPr>
                <a:t>Examples of Load Resource Settlement Options</a:t>
              </a:r>
              <a:endParaRPr lang="en-US" sz="2400" b="1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72"/>
              <a:ext cx="6286500" cy="12702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34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96826"/>
            <a:ext cx="8095456" cy="480131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Homework: Provide example of Settlement for Load Resource buy back exemption impact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Language per ERCOT Concept Paper 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for Real-Time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Market Improvements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: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Co-optimization of Energy and Ancillary 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Services &amp; Multi-Interval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Real-Time Market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2.4 Telemetry Changes for LR with UFR (blocky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AS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)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prstClr val="black"/>
              </a:solidFill>
              <a:cs typeface="Arial" charset="0"/>
            </a:endParaRPr>
          </a:p>
          <a:p>
            <a:pPr marL="1257300" lvl="2" indent="-342900" defTabSz="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1400" b="1" dirty="0" smtClean="0">
                <a:solidFill>
                  <a:prstClr val="black"/>
                </a:solidFill>
                <a:effectLst>
                  <a:outerShdw blurRad="50800" dist="50800" dir="5400000" algn="ctr" rotWithShape="0">
                    <a:schemeClr val="accent4">
                      <a:lumMod val="40000"/>
                      <a:lumOff val="60000"/>
                    </a:schemeClr>
                  </a:outerShdw>
                </a:effectLst>
                <a:cs typeface="Arial" charset="0"/>
              </a:rPr>
              <a:t>Upon </a:t>
            </a:r>
            <a:r>
              <a:rPr lang="en-US" sz="1400" b="1" dirty="0">
                <a:solidFill>
                  <a:prstClr val="black"/>
                </a:solidFill>
                <a:effectLst>
                  <a:outerShdw blurRad="50800" dist="50800" dir="5400000" algn="ctr" rotWithShape="0">
                    <a:schemeClr val="accent4">
                      <a:lumMod val="40000"/>
                      <a:lumOff val="60000"/>
                    </a:schemeClr>
                  </a:outerShdw>
                </a:effectLst>
                <a:cs typeface="Arial" charset="0"/>
              </a:rPr>
              <a:t>deployment will be exempt from AS imbalance </a:t>
            </a:r>
            <a:r>
              <a:rPr lang="en-US" sz="1400" b="1" dirty="0" smtClean="0">
                <a:solidFill>
                  <a:prstClr val="black"/>
                </a:solidFill>
                <a:effectLst>
                  <a:outerShdw blurRad="50800" dist="50800" dir="5400000" algn="ctr" rotWithShape="0">
                    <a:schemeClr val="accent4">
                      <a:lumMod val="40000"/>
                      <a:lumOff val="60000"/>
                    </a:schemeClr>
                  </a:outerShdw>
                </a:effectLst>
                <a:cs typeface="Arial" charset="0"/>
              </a:rPr>
              <a:t>charge</a:t>
            </a:r>
          </a:p>
          <a:p>
            <a:pPr lvl="2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	2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.	In RT, LR with UFR carrying RRS responsibility will be considered to be price 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		takers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(i.e. RRS offer from these LR = 0$/MW). </a:t>
            </a:r>
            <a:r>
              <a:rPr lang="en-US" sz="1400" b="1" dirty="0" err="1">
                <a:solidFill>
                  <a:prstClr val="black"/>
                </a:solidFill>
                <a:cs typeface="Arial" charset="0"/>
              </a:rPr>
              <a:t>i.e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 no reduction of RRS 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				demand curve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by the amount of RRS responsibility from Load Resources. </a:t>
            </a:r>
            <a:endParaRPr lang="en-US" sz="1400" b="1" dirty="0" smtClean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	3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.	However, when deployed, LR will be considered to be still providing RRS till 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		the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3 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hour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limit after recall.</a:t>
            </a:r>
          </a:p>
        </p:txBody>
      </p:sp>
    </p:spTree>
    <p:extLst>
      <p:ext uri="{BB962C8B-B14F-4D97-AF65-F5344CB8AC3E}">
        <p14:creationId xmlns:p14="http://schemas.microsoft.com/office/powerpoint/2010/main" val="35937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604704" y="3835965"/>
            <a:ext cx="17219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charset="0"/>
              </a:rPr>
              <a:t>GTBD after Load Drop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860925" y="2861567"/>
            <a:ext cx="1848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charset="0"/>
              </a:rPr>
              <a:t>GTBD before Load Drop</a:t>
            </a:r>
            <a:endParaRPr lang="en-US" sz="12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6172200" y="3169344"/>
            <a:ext cx="76200" cy="291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743200" y="5272088"/>
            <a:ext cx="4400550" cy="1905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2752725" y="2405063"/>
            <a:ext cx="9525" cy="2886075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3314700" y="3363913"/>
            <a:ext cx="3086100" cy="355600"/>
          </a:xfrm>
          <a:custGeom>
            <a:avLst/>
            <a:gdLst>
              <a:gd name="connsiteX0" fmla="*/ 0 w 3626945"/>
              <a:gd name="connsiteY0" fmla="*/ 679600 h 679600"/>
              <a:gd name="connsiteX1" fmla="*/ 2352675 w 3626945"/>
              <a:gd name="connsiteY1" fmla="*/ 3325 h 679600"/>
              <a:gd name="connsiteX2" fmla="*/ 3514725 w 3626945"/>
              <a:gd name="connsiteY2" fmla="*/ 422425 h 679600"/>
              <a:gd name="connsiteX3" fmla="*/ 3581400 w 3626945"/>
              <a:gd name="connsiteY3" fmla="*/ 470050 h 679600"/>
              <a:gd name="connsiteX4" fmla="*/ 3581400 w 3626945"/>
              <a:gd name="connsiteY4" fmla="*/ 470050 h 67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6945" h="679600">
                <a:moveTo>
                  <a:pt x="0" y="679600"/>
                </a:moveTo>
                <a:cubicBezTo>
                  <a:pt x="883444" y="362893"/>
                  <a:pt x="1766888" y="46187"/>
                  <a:pt x="2352675" y="3325"/>
                </a:cubicBezTo>
                <a:cubicBezTo>
                  <a:pt x="2938462" y="-39537"/>
                  <a:pt x="3309938" y="344638"/>
                  <a:pt x="3514725" y="422425"/>
                </a:cubicBezTo>
                <a:cubicBezTo>
                  <a:pt x="3719512" y="500212"/>
                  <a:pt x="3581400" y="470050"/>
                  <a:pt x="3581400" y="470050"/>
                </a:cubicBezTo>
                <a:lnTo>
                  <a:pt x="3581400" y="47005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3362325" y="5214938"/>
            <a:ext cx="0" cy="266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388100" y="5214938"/>
            <a:ext cx="0" cy="266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 rot="21201638">
            <a:off x="3438525" y="3617913"/>
            <a:ext cx="2962275" cy="292100"/>
          </a:xfrm>
          <a:custGeom>
            <a:avLst/>
            <a:gdLst>
              <a:gd name="connsiteX0" fmla="*/ 0 w 3626945"/>
              <a:gd name="connsiteY0" fmla="*/ 679600 h 679600"/>
              <a:gd name="connsiteX1" fmla="*/ 2352675 w 3626945"/>
              <a:gd name="connsiteY1" fmla="*/ 3325 h 679600"/>
              <a:gd name="connsiteX2" fmla="*/ 3514725 w 3626945"/>
              <a:gd name="connsiteY2" fmla="*/ 422425 h 679600"/>
              <a:gd name="connsiteX3" fmla="*/ 3581400 w 3626945"/>
              <a:gd name="connsiteY3" fmla="*/ 470050 h 679600"/>
              <a:gd name="connsiteX4" fmla="*/ 3581400 w 3626945"/>
              <a:gd name="connsiteY4" fmla="*/ 470050 h 67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6945" h="679600">
                <a:moveTo>
                  <a:pt x="0" y="679600"/>
                </a:moveTo>
                <a:cubicBezTo>
                  <a:pt x="883444" y="362893"/>
                  <a:pt x="1766888" y="46187"/>
                  <a:pt x="2352675" y="3325"/>
                </a:cubicBezTo>
                <a:cubicBezTo>
                  <a:pt x="2938462" y="-39537"/>
                  <a:pt x="3309938" y="344638"/>
                  <a:pt x="3514725" y="422425"/>
                </a:cubicBezTo>
                <a:cubicBezTo>
                  <a:pt x="3719512" y="500212"/>
                  <a:pt x="3581400" y="470050"/>
                  <a:pt x="3581400" y="470050"/>
                </a:cubicBezTo>
                <a:lnTo>
                  <a:pt x="3581400" y="470050"/>
                </a:ln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cxnSp>
        <p:nvCxnSpPr>
          <p:cNvPr id="64" name="Straight Connector 63"/>
          <p:cNvCxnSpPr/>
          <p:nvPr/>
        </p:nvCxnSpPr>
        <p:spPr>
          <a:xfrm>
            <a:off x="3352800" y="3767138"/>
            <a:ext cx="112713" cy="312737"/>
          </a:xfrm>
          <a:prstGeom prst="lin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314700" y="4624388"/>
            <a:ext cx="3092450" cy="95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314700" y="4648200"/>
            <a:ext cx="3092450" cy="9525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35"/>
          <p:cNvSpPr txBox="1"/>
          <p:nvPr/>
        </p:nvSpPr>
        <p:spPr>
          <a:xfrm>
            <a:off x="5791200" y="3195638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6096000" y="3848100"/>
            <a:ext cx="464154" cy="216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57200" y="4272000"/>
            <a:ext cx="2065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charset="0"/>
              </a:rPr>
              <a:t>Reserves before Load Drop</a:t>
            </a:r>
            <a:endParaRPr lang="en-US" sz="12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" y="4937939"/>
            <a:ext cx="224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charset="0"/>
              </a:rPr>
              <a:t>Reserves after Load Drop</a:t>
            </a:r>
            <a:endParaRPr lang="en-US" sz="12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79" name="Straight Arrow Connector 78"/>
          <p:cNvCxnSpPr>
            <a:stCxn id="74" idx="3"/>
          </p:cNvCxnSpPr>
          <p:nvPr/>
        </p:nvCxnSpPr>
        <p:spPr>
          <a:xfrm>
            <a:off x="2522533" y="4410500"/>
            <a:ext cx="637067" cy="227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472096" y="4928828"/>
            <a:ext cx="726954" cy="2861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274474" y="5545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prstClr val="black"/>
                </a:solidFill>
                <a:cs typeface="Arial" charset="0"/>
              </a:rPr>
              <a:t>t</a:t>
            </a:r>
            <a:endParaRPr lang="en-US" sz="1200" i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230700" y="554520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prstClr val="black"/>
                </a:solidFill>
                <a:cs typeface="Arial" charset="0"/>
              </a:rPr>
              <a:t>t</a:t>
            </a:r>
            <a:r>
              <a:rPr lang="en-US" sz="1200" i="1" dirty="0" smtClean="0">
                <a:solidFill>
                  <a:prstClr val="black"/>
                </a:solidFill>
                <a:cs typeface="Arial" charset="0"/>
              </a:rPr>
              <a:t> + 3 hours</a:t>
            </a:r>
            <a:endParaRPr lang="en-US" sz="1200" i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81200" y="2590800"/>
            <a:ext cx="490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MW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219200" y="11430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Load Resource deployment due to Frequency event</a:t>
            </a:r>
          </a:p>
          <a:p>
            <a:pPr algn="ctr"/>
            <a:r>
              <a:rPr lang="en-US" dirty="0"/>
              <a:t>w</a:t>
            </a:r>
            <a:r>
              <a:rPr lang="en-US" dirty="0" smtClean="0"/>
              <a:t>ith a 3 hour return to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96826"/>
            <a:ext cx="8095456" cy="87957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Provide example of Settlement of Load Resource buy back exemption impact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prstClr val="black"/>
              </a:solidFill>
              <a:cs typeface="Arial" charset="0"/>
            </a:endParaRP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Settlement of current ORDC with buy back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Resource has full DAM Hedge and is deployed in RT: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38108"/>
              </p:ext>
            </p:extLst>
          </p:nvPr>
        </p:nvGraphicFramePr>
        <p:xfrm>
          <a:off x="304802" y="2362206"/>
          <a:ext cx="8534396" cy="2875808"/>
        </p:xfrm>
        <a:graphic>
          <a:graphicData uri="http://schemas.openxmlformats.org/drawingml/2006/table">
            <a:tbl>
              <a:tblPr/>
              <a:tblGrid>
                <a:gridCol w="449918"/>
                <a:gridCol w="449918"/>
                <a:gridCol w="449918"/>
                <a:gridCol w="449918"/>
                <a:gridCol w="449918"/>
                <a:gridCol w="471010"/>
                <a:gridCol w="506160"/>
                <a:gridCol w="459293"/>
                <a:gridCol w="449918"/>
                <a:gridCol w="449918"/>
                <a:gridCol w="449918"/>
                <a:gridCol w="487413"/>
                <a:gridCol w="449918"/>
                <a:gridCol w="527249"/>
                <a:gridCol w="449918"/>
                <a:gridCol w="534279"/>
                <a:gridCol w="506160"/>
                <a:gridCol w="543652"/>
              </a:tblGrid>
              <a:tr h="22469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Non-Controllable Load Resource - Current ORDC with Buy Back</a:t>
                      </a:r>
                    </a:p>
                  </a:txBody>
                  <a:tcPr marL="6783" marR="6783" marT="67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6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Purchase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Award (MW)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DAM AS Award (MW)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SPP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MCPC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Amount ($)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Payment ($)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Total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RTSPP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Adder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P_S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RTSPP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($/MWh)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RTAML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LZ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Imbalance (MWh)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Imbalance Pmnt/Chrg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Online Reserve Imbalance (MWh)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Online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Reserve Imbalance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Pmnt/Chrg ($)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Total Imbalance Payment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(Energy + AS + RUC Awd)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Daily Net Payment or Charge to Resource (DAM + RT)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:00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738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351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1,089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(21,784.40)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7,015.00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$(14,769.40)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(14,574.20)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:15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419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599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(11,971.40)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8,371.60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(3,599.80)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(3,404.60)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:30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98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292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390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(7,799.40)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5,831.80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(1,967.60)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(1,772.40)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:45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615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441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1,057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(21,131.80)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8,829.80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$(12,302.00)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(12,106.80)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:00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173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462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635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(12,708.00)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9,249.20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(3,458.80)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(3,267.00)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:15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346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508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853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(17,066.80)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10,151.60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(6,915.20)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(6,723.40)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:30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445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625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(12,501.60)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8,895.20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(3,606.40)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(3,414.60)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:45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147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411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558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(11,150.00)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8,216.40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(2,933.60)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(2,741.80)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:00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101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252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353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(7,067.80)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5,042.00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(2,025.80)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(1,829.60)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:15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76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172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248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(4,962.60)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3,439.80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(1,522.80)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(1,326.60)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:30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49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109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(2,172.40)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980.40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(1,192.00)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(995.80)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:45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54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17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71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(1,425.40)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344.40 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(1,081.00)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(884.80)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577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3" marR="6783" marT="678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$  (53,041.60)</a:t>
                      </a:r>
                    </a:p>
                  </a:txBody>
                  <a:tcPr marL="6783" marR="6783" marT="6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9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939782"/>
              </p:ext>
            </p:extLst>
          </p:nvPr>
        </p:nvGraphicFramePr>
        <p:xfrm>
          <a:off x="380988" y="685800"/>
          <a:ext cx="8382011" cy="2876779"/>
        </p:xfrm>
        <a:graphic>
          <a:graphicData uri="http://schemas.openxmlformats.org/drawingml/2006/table">
            <a:tbl>
              <a:tblPr/>
              <a:tblGrid>
                <a:gridCol w="455906"/>
                <a:gridCol w="455906"/>
                <a:gridCol w="455906"/>
                <a:gridCol w="455906"/>
                <a:gridCol w="455906"/>
                <a:gridCol w="477275"/>
                <a:gridCol w="512893"/>
                <a:gridCol w="465403"/>
                <a:gridCol w="455906"/>
                <a:gridCol w="455906"/>
                <a:gridCol w="455906"/>
                <a:gridCol w="493897"/>
                <a:gridCol w="512893"/>
                <a:gridCol w="534263"/>
                <a:gridCol w="455906"/>
                <a:gridCol w="541388"/>
                <a:gridCol w="740845"/>
              </a:tblGrid>
              <a:tr h="28897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Co-Optimization Proposed - </a:t>
                      </a:r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EXEMPT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mbalance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767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Note: The current RT Online Price adder is used as a proxy for the RT AS MCPC</a:t>
                      </a: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Purchase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Award (MW)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DAM AS Award (MW)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SPP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MCPC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Amount 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Payment 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Total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RTSPP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MCPC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RTAML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LZ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Imbalance (MWh)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Imbalance Pmnt/Chrg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RTM AS Award (MW)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Imbalance DA Award - RT Award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Online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Imbalance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Pmnt/Chrg 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Daily Net Payment or Charge to Resource (DAM + RT)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:00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1,089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$(21,784.40)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(21,589.20)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:15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599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419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$(11,971.40)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(11,776.20)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:30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390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292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(7,799.40)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(7,604.20)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:45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1,057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441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$(21,131.80)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(20,936.60)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:00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635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462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$(12,708.00)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(12,516.20)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:15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853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508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$(17,066.80)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(16,875.00)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:30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625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445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$(12,501.60)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(12,309.80)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:45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411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$(11,150.00)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(10,958.20)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:00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353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252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(7,067.80)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(6,871.60)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:15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248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(4,962.60)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(4,766.40)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:30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109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49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(2,172.40)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(1,976.20)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:45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71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17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(1,425.40)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(1,229.20)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$         (129,408.80)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344609"/>
              </p:ext>
            </p:extLst>
          </p:nvPr>
        </p:nvGraphicFramePr>
        <p:xfrm>
          <a:off x="457199" y="3581400"/>
          <a:ext cx="8305806" cy="2666220"/>
        </p:xfrm>
        <a:graphic>
          <a:graphicData uri="http://schemas.openxmlformats.org/drawingml/2006/table">
            <a:tbl>
              <a:tblPr/>
              <a:tblGrid>
                <a:gridCol w="451761"/>
                <a:gridCol w="451761"/>
                <a:gridCol w="451761"/>
                <a:gridCol w="451761"/>
                <a:gridCol w="451761"/>
                <a:gridCol w="472936"/>
                <a:gridCol w="508230"/>
                <a:gridCol w="461172"/>
                <a:gridCol w="451761"/>
                <a:gridCol w="451761"/>
                <a:gridCol w="451761"/>
                <a:gridCol w="489407"/>
                <a:gridCol w="508230"/>
                <a:gridCol w="529406"/>
                <a:gridCol w="451761"/>
                <a:gridCol w="536466"/>
                <a:gridCol w="734110"/>
              </a:tblGrid>
              <a:tr h="14695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Co-Optimization Proposed - If </a:t>
                      </a:r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EXEMPT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 AS Imbalance</a:t>
                      </a:r>
                    </a:p>
                  </a:txBody>
                  <a:tcPr marL="6998" marR="6998" marT="6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9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Note: The current RT Online Price adder is used as a proxy for the RT AS MCPC</a:t>
                      </a: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Purchase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Award (MW)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DAM AS Award (MW)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SPP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MCPC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Amount 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Payment 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Total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RTSPP 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($/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MCPC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RTAML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LZ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Imbalance (MWh)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Imbalance Pmnt/Chrg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RTM AS Award (MW)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Imbalance DA Award - RT Award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 Online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 Imbalance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Pmnt/Chrg ($)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Daily Net Payment or Charge to Resource (DAM + RT)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:00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1,089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$(21,784.40)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7,015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(14,574.20)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:15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599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419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$(11,971.40)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8,372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(3,404.60)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:30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390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292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(7,799.40)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5,832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(1,772.40)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HE16 :45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582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$11,643.00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$(11,447.80)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195.20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1,057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441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$(21,131.80)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8,830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(12,106.80)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:00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635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462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$(12,708.00)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9,249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(3,267.00)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:15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853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508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$(17,066.80)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10,152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(6,723.40)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:30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625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445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$(12,501.60)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8,895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(3,414.60)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HE17 :45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151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3,029.80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(2,838.00)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191.80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558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411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$(11,150.00)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8,216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(2,741.80)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:00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353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252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(7,067.80)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5,042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(1,829.60)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:15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248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172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(4,962.60)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3,440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(1,326.60)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:30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109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49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(2,172.40)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980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(995.80)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HE18 :45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68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58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1,352.60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(1,156.40)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196.20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71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17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(1,425.40)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344 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(884.80)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9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98" marR="6998" marT="699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$           (53,041.60)</a:t>
                      </a:r>
                    </a:p>
                  </a:txBody>
                  <a:tcPr marL="6998" marR="6998" marT="6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2058</Words>
  <Application>Microsoft Office PowerPoint</Application>
  <PresentationFormat>On-screen Show (4:3)</PresentationFormat>
  <Paragraphs>726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1_Office Theme</vt:lpstr>
      <vt:lpstr>2_Office Theme</vt:lpstr>
      <vt:lpstr>Office Theme</vt:lpstr>
      <vt:lpstr>PowerPoint Presentation</vt:lpstr>
      <vt:lpstr>RT Energy + Ancillary Service Co-Optimization</vt:lpstr>
      <vt:lpstr>RT Energy + Ancillary Service Co-Optimization</vt:lpstr>
      <vt:lpstr>RT Energy + Ancillary Service Co-Optimization</vt:lpstr>
      <vt:lpstr>RT Energy + Ancillary Service Co-Optimization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Shaw, Pamela</cp:lastModifiedBy>
  <cp:revision>11</cp:revision>
  <dcterms:created xsi:type="dcterms:W3CDTF">2015-09-09T21:20:01Z</dcterms:created>
  <dcterms:modified xsi:type="dcterms:W3CDTF">2015-09-11T16:00:10Z</dcterms:modified>
</cp:coreProperties>
</file>