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2"/>
  </p:notesMasterIdLst>
  <p:sldIdLst>
    <p:sldId id="287" r:id="rId6"/>
    <p:sldId id="290" r:id="rId7"/>
    <p:sldId id="282" r:id="rId8"/>
    <p:sldId id="283" r:id="rId9"/>
    <p:sldId id="288" r:id="rId10"/>
    <p:sldId id="289"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resh B Pabbisetty" initials="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showGuides="1">
      <p:cViewPr>
        <p:scale>
          <a:sx n="70" d="100"/>
          <a:sy n="70" d="100"/>
        </p:scale>
        <p:origin x="-1188" y="-378"/>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EF2D3FD-F87D-44AB-9E5E-7F599AFFE9CF}" type="datetimeFigureOut">
              <a:rPr lang="en-US" smtClean="0"/>
              <a:t>9/14/2015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6603AEE-FCA4-4244-8FB9-6828475B6E20}" type="slidenum">
              <a:rPr lang="en-US" smtClean="0"/>
              <a:t>‹#›</a:t>
            </a:fld>
            <a:endParaRPr lang="en-US"/>
          </a:p>
        </p:txBody>
      </p:sp>
    </p:spTree>
    <p:extLst>
      <p:ext uri="{BB962C8B-B14F-4D97-AF65-F5344CB8AC3E}">
        <p14:creationId xmlns:p14="http://schemas.microsoft.com/office/powerpoint/2010/main" val="255929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03AEE-FCA4-4244-8FB9-6828475B6E20}" type="slidenum">
              <a:rPr lang="en-US" smtClean="0"/>
              <a:t>6</a:t>
            </a:fld>
            <a:endParaRPr lang="en-US"/>
          </a:p>
        </p:txBody>
      </p:sp>
    </p:spTree>
    <p:extLst>
      <p:ext uri="{BB962C8B-B14F-4D97-AF65-F5344CB8AC3E}">
        <p14:creationId xmlns:p14="http://schemas.microsoft.com/office/powerpoint/2010/main" val="61062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9/14/2015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9/14/2015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9/14/2015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9/14/2015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9/14/2015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9/14/2015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9/14/2015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9/14/2015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9/14/2015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9/14/2015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9/14/2015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9/14/2015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9/14/2015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9/14/2015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September 16, </a:t>
              </a:r>
              <a:r>
                <a:rPr lang="en-US" altLang="en-US" sz="1800" dirty="0" smtClean="0"/>
                <a:t>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4827896"/>
          </a:xfrm>
        </p:spPr>
        <p:txBody>
          <a:bodyPr>
            <a:normAutofit/>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graphicFrame>
        <p:nvGraphicFramePr>
          <p:cNvPr id="2" name="Table 1"/>
          <p:cNvGraphicFramePr>
            <a:graphicFrameLocks noGrp="1"/>
          </p:cNvGraphicFramePr>
          <p:nvPr>
            <p:extLst>
              <p:ext uri="{D42A27DB-BD31-4B8C-83A1-F6EECF244321}">
                <p14:modId xmlns:p14="http://schemas.microsoft.com/office/powerpoint/2010/main" val="3135626251"/>
              </p:ext>
            </p:extLst>
          </p:nvPr>
        </p:nvGraphicFramePr>
        <p:xfrm>
          <a:off x="756132" y="1133421"/>
          <a:ext cx="7640521" cy="3520466"/>
        </p:xfrm>
        <a:graphic>
          <a:graphicData uri="http://schemas.openxmlformats.org/drawingml/2006/table">
            <a:tbl>
              <a:tblPr firstRow="1" bandRow="1">
                <a:tableStyleId>{5C22544A-7EE6-4342-B048-85BDC9FD1C3A}</a:tableStyleId>
              </a:tblPr>
              <a:tblGrid>
                <a:gridCol w="5248883"/>
                <a:gridCol w="828352"/>
                <a:gridCol w="1563286"/>
              </a:tblGrid>
              <a:tr h="473605">
                <a:tc>
                  <a:txBody>
                    <a:bodyPr/>
                    <a:lstStyle/>
                    <a:p>
                      <a:r>
                        <a:rPr lang="en-US" sz="1200" dirty="0" smtClean="0"/>
                        <a:t>Revision / Change Request</a:t>
                      </a:r>
                      <a:endParaRPr lang="en-US" sz="1200" dirty="0"/>
                    </a:p>
                  </a:txBody>
                  <a:tcPr/>
                </a:tc>
                <a:tc>
                  <a:txBody>
                    <a:bodyPr/>
                    <a:lstStyle/>
                    <a:p>
                      <a:r>
                        <a:rPr lang="en-US" sz="1200" dirty="0" smtClean="0"/>
                        <a:t>Project Status</a:t>
                      </a:r>
                      <a:endParaRPr lang="en-US" sz="1200" dirty="0"/>
                    </a:p>
                  </a:txBody>
                  <a:tcPr/>
                </a:tc>
                <a:tc>
                  <a:txBody>
                    <a:bodyPr/>
                    <a:lstStyle/>
                    <a:p>
                      <a:r>
                        <a:rPr lang="en-US" sz="1200" dirty="0" smtClean="0"/>
                        <a:t>Target</a:t>
                      </a:r>
                      <a:r>
                        <a:rPr lang="en-US" sz="1200" baseline="0" dirty="0" smtClean="0"/>
                        <a:t> Release Date*</a:t>
                      </a:r>
                      <a:endParaRPr lang="en-US" sz="1200" dirty="0"/>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690 – Incorporation of Creditworthiness Standards into Protocols</a:t>
                      </a:r>
                    </a:p>
                  </a:txBody>
                  <a:tcPr/>
                </a:tc>
                <a:tc>
                  <a:txBody>
                    <a:bodyPr/>
                    <a:lstStyle/>
                    <a:p>
                      <a:r>
                        <a:rPr lang="en-US" sz="1200" kern="1200" dirty="0" smtClean="0">
                          <a:solidFill>
                            <a:schemeClr val="dk1"/>
                          </a:solidFill>
                          <a:latin typeface="+mn-lt"/>
                          <a:ea typeface="+mn-ea"/>
                          <a:cs typeface="+mn-cs"/>
                        </a:rPr>
                        <a:t>E</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2015</a:t>
                      </a:r>
                      <a:endParaRPr lang="en-US" sz="1200" kern="1200" dirty="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620 – Collateral Requirements for Counter-Parties with No Load or Generation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TBD</a:t>
                      </a: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683 -  Revision to Available Credit Limit Calculation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484 – Phase 1b</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519 – Exemption of ERS-Only QSEs from Collateral and Capitalization Requirements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439 – Updated to Available Credit Limit for DAM</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TBD</a:t>
                      </a: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692 – Removal of MIS Posting Requirement of DAM Credit Parameters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bl>
          </a:graphicData>
        </a:graphic>
      </p:graphicFrame>
      <p:sp>
        <p:nvSpPr>
          <p:cNvPr id="7" name="TextBox 21"/>
          <p:cNvSpPr txBox="1">
            <a:spLocks noChangeArrowheads="1"/>
          </p:cNvSpPr>
          <p:nvPr/>
        </p:nvSpPr>
        <p:spPr bwMode="auto">
          <a:xfrm>
            <a:off x="756132" y="5629686"/>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spTree>
    <p:extLst>
      <p:ext uri="{BB962C8B-B14F-4D97-AF65-F5344CB8AC3E}">
        <p14:creationId xmlns:p14="http://schemas.microsoft.com/office/powerpoint/2010/main" val="202016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1600" dirty="0" smtClean="0"/>
              <a:t>Outstanding Revision / Change Requests </a:t>
            </a:r>
          </a:p>
          <a:p>
            <a:pPr lvl="1"/>
            <a:endParaRPr lang="en-US" sz="1600" dirty="0"/>
          </a:p>
          <a:p>
            <a:r>
              <a:rPr lang="en-US" sz="1700" dirty="0" smtClean="0"/>
              <a:t>NPRR638 – Revisions to Certain Price Components of EAL</a:t>
            </a:r>
          </a:p>
          <a:p>
            <a:pPr lvl="1"/>
            <a:r>
              <a:rPr lang="en-US" sz="1200" dirty="0" smtClean="0"/>
              <a:t>Tabled at PRS</a:t>
            </a:r>
          </a:p>
          <a:p>
            <a:pPr lvl="1"/>
            <a:endParaRPr lang="en-US" sz="1600" dirty="0"/>
          </a:p>
          <a:p>
            <a:r>
              <a:rPr lang="en-US" sz="1700" dirty="0" smtClean="0"/>
              <a:t>NPRR702  - Flexible </a:t>
            </a:r>
            <a:r>
              <a:rPr lang="en-US" sz="1700" dirty="0"/>
              <a:t>Accounts, Payment of Invoices, and Disposition of Interest on Cash Collateral </a:t>
            </a:r>
          </a:p>
          <a:p>
            <a:pPr lvl="1"/>
            <a:r>
              <a:rPr lang="en-US" sz="1200" dirty="0" smtClean="0"/>
              <a:t>Tabled at PRS</a:t>
            </a:r>
          </a:p>
          <a:p>
            <a:pPr lvl="1"/>
            <a:endParaRPr lang="en-US" sz="1600" dirty="0" smtClean="0"/>
          </a:p>
          <a:p>
            <a:r>
              <a:rPr lang="en-US" sz="1700" dirty="0" smtClean="0"/>
              <a:t>NPRR728  </a:t>
            </a:r>
            <a:r>
              <a:rPr lang="en-US" sz="1700" dirty="0"/>
              <a:t>- </a:t>
            </a:r>
            <a:r>
              <a:rPr lang="en-US" sz="1700" dirty="0" smtClean="0"/>
              <a:t>Removal of Language Related to NPRR484, Revisions to Congestion Revenue Rights Credit Calculations and Payments, and NPRR554, Clarification of Future Credit Exposure Calculation</a:t>
            </a:r>
            <a:endParaRPr lang="en-US" sz="1700" dirty="0"/>
          </a:p>
          <a:p>
            <a:pPr lvl="1"/>
            <a:r>
              <a:rPr lang="en-US" sz="1200" dirty="0" smtClean="0"/>
              <a:t>PRS on October 15, 2015</a:t>
            </a:r>
            <a:endParaRPr lang="en-US" sz="1200" dirty="0"/>
          </a:p>
          <a:p>
            <a:pPr lvl="1"/>
            <a:endParaRPr lang="en-US" sz="1600" dirty="0" smtClean="0">
              <a:solidFill>
                <a:srgbClr val="FF0000"/>
              </a:solidFill>
            </a:endParaRPr>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CWG/MCWG</a:t>
            </a:r>
          </a:p>
          <a:p>
            <a:r>
              <a:rPr lang="en-US" sz="2000" dirty="0" smtClean="0"/>
              <a:t>Consolidation </a:t>
            </a:r>
            <a:r>
              <a:rPr lang="en-US" sz="2000" dirty="0"/>
              <a:t>of Other Binding Documents</a:t>
            </a:r>
          </a:p>
          <a:p>
            <a:pPr lvl="1"/>
            <a:r>
              <a:rPr lang="en-US" sz="2000" dirty="0" smtClean="0"/>
              <a:t>Credit Application</a:t>
            </a:r>
          </a:p>
          <a:p>
            <a:pPr lvl="2"/>
            <a:r>
              <a:rPr lang="en-US" sz="1600" dirty="0" smtClean="0"/>
              <a:t>ERCOT Credit and Legal will jointly draft NPRR</a:t>
            </a:r>
          </a:p>
          <a:p>
            <a:pPr marL="0" indent="0">
              <a:buNone/>
            </a:pPr>
            <a:endParaRPr lang="en-US" sz="2000" dirty="0" smtClean="0"/>
          </a:p>
          <a:p>
            <a:pPr marL="0" indent="0">
              <a:buNone/>
            </a:pPr>
            <a:r>
              <a:rPr lang="en-US" sz="2000" dirty="0" smtClean="0"/>
              <a:t>	</a:t>
            </a:r>
            <a:endParaRPr lang="en-US" sz="2000" dirty="0"/>
          </a:p>
          <a:p>
            <a:pPr marL="0" indent="0">
              <a:buNone/>
            </a:pPr>
            <a:r>
              <a:rPr lang="en-US" sz="2000" dirty="0" smtClean="0"/>
              <a:t>Other</a:t>
            </a:r>
          </a:p>
          <a:p>
            <a:r>
              <a:rPr lang="en-US" sz="2000" dirty="0" smtClean="0"/>
              <a:t>Draft Credit (Section 16) Clarification NPRR</a:t>
            </a:r>
          </a:p>
          <a:p>
            <a:pPr lvl="1"/>
            <a:r>
              <a:rPr lang="en-US" sz="1600" dirty="0" smtClean="0"/>
              <a:t>Under review for posting by ERCOT staff</a:t>
            </a:r>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712178"/>
            <a:ext cx="8229600" cy="4967653"/>
          </a:xfrm>
        </p:spPr>
        <p:txBody>
          <a:bodyPr/>
          <a:lstStyle/>
          <a:p>
            <a:pPr marL="0" indent="0">
              <a:buNone/>
            </a:pPr>
            <a:r>
              <a:rPr lang="en-US" sz="1600" dirty="0" smtClean="0"/>
              <a:t>Implemented Change Requests</a:t>
            </a:r>
          </a:p>
          <a:p>
            <a:pPr marL="0" indent="0">
              <a:buNone/>
            </a:pPr>
            <a:endParaRPr lang="en-US" sz="1600" dirty="0"/>
          </a:p>
          <a:p>
            <a:pPr marL="0" indent="0">
              <a:buNone/>
            </a:pPr>
            <a:endParaRPr lang="en-US" sz="1600" dirty="0" smtClean="0"/>
          </a:p>
          <a:p>
            <a:r>
              <a:rPr lang="en-US" sz="1600" dirty="0"/>
              <a:t>NPRR 673 - Correction to Estimated Aggregate Liability (EAL) for a QSE that </a:t>
            </a:r>
            <a:r>
              <a:rPr lang="en-US" sz="1600" dirty="0" smtClean="0"/>
              <a:t>			                  Represents </a:t>
            </a:r>
            <a:r>
              <a:rPr lang="en-US" sz="1600" dirty="0"/>
              <a:t>Neither Load nor Generation </a:t>
            </a:r>
            <a:endParaRPr lang="en-US" sz="1600" dirty="0" smtClean="0"/>
          </a:p>
          <a:p>
            <a:r>
              <a:rPr lang="en-US" sz="1600" dirty="0"/>
              <a:t>NPRR 671 – Incorporation of DAM Credit Parameters into </a:t>
            </a:r>
            <a:r>
              <a:rPr lang="en-US" sz="1600" dirty="0" smtClean="0"/>
              <a:t>Protocols</a:t>
            </a:r>
          </a:p>
          <a:p>
            <a:r>
              <a:rPr lang="en-US" sz="1600" dirty="0"/>
              <a:t>NPRR 670 – Clarification of Portfolio-Weighted Auction Clearing Price (PWACP</a:t>
            </a:r>
            <a:r>
              <a:rPr lang="en-US" sz="1600" dirty="0" smtClean="0"/>
              <a:t>)</a:t>
            </a:r>
          </a:p>
          <a:p>
            <a:r>
              <a:rPr lang="en-US" sz="1600" dirty="0"/>
              <a:t>NPRR 612 – Reduction of Cure Period Subsequent to Event of Default</a:t>
            </a:r>
            <a:r>
              <a:rPr lang="en-US" sz="1600" b="1" dirty="0"/>
              <a:t> </a:t>
            </a:r>
            <a:r>
              <a:rPr lang="en-US" sz="1600" dirty="0"/>
              <a:t> </a:t>
            </a:r>
            <a:endParaRPr lang="en-US" sz="1600" dirty="0" smtClean="0"/>
          </a:p>
          <a:p>
            <a:r>
              <a:rPr lang="en-US" sz="1600" dirty="0" smtClean="0"/>
              <a:t>SCR   778 </a:t>
            </a:r>
            <a:r>
              <a:rPr lang="en-US" sz="1600" dirty="0"/>
              <a:t>– Credit Exposure Calculations for NOIE Options Linked to RTM PTP </a:t>
            </a:r>
            <a:r>
              <a:rPr lang="en-US" sz="1600" dirty="0" smtClean="0"/>
              <a:t>				  Obligations</a:t>
            </a:r>
          </a:p>
          <a:p>
            <a:r>
              <a:rPr lang="en-US" sz="1600" dirty="0" smtClean="0"/>
              <a:t>NPRR 559 – Revisions to MCE Calculation</a:t>
            </a:r>
          </a:p>
          <a:p>
            <a:pPr marL="342900" lvl="1" indent="-342900">
              <a:buFont typeface="Arial" charset="0"/>
              <a:buChar char="•"/>
            </a:pPr>
            <a:r>
              <a:rPr lang="en-US" sz="1600" dirty="0" smtClean="0"/>
              <a:t>NPRR 597 - </a:t>
            </a:r>
            <a:r>
              <a:rPr lang="en-US" sz="1600" dirty="0"/>
              <a:t>Utilize Initial Estimated Liability (IEL) Only During Initial Market Activity</a:t>
            </a:r>
          </a:p>
          <a:p>
            <a:r>
              <a:rPr lang="en-US" sz="1600" dirty="0" smtClean="0"/>
              <a:t>NPRR 601 </a:t>
            </a:r>
            <a:r>
              <a:rPr lang="en-US" sz="1600" dirty="0"/>
              <a:t>- Inclusion of Incremental Exposure in Mass Transitions to </a:t>
            </a:r>
            <a:r>
              <a:rPr lang="en-US" sz="1600" dirty="0" smtClean="0"/>
              <a:t>Counter-				  Parties </a:t>
            </a:r>
            <a:r>
              <a:rPr lang="en-US" sz="1600" dirty="0"/>
              <a:t>that are Registered as QSEs and LSEs and Provide POLR </a:t>
            </a:r>
            <a:r>
              <a:rPr lang="en-US" sz="1600" dirty="0" smtClean="0"/>
              <a:t>             			  Service</a:t>
            </a:r>
          </a:p>
          <a:p>
            <a:pPr marL="342900" lvl="1" indent="-342900">
              <a:buFont typeface="Arial" charset="0"/>
              <a:buChar char="•"/>
            </a:pPr>
            <a:r>
              <a:rPr lang="en-US" sz="1600" dirty="0" smtClean="0"/>
              <a:t>NPRR 639 - </a:t>
            </a:r>
            <a:r>
              <a:rPr lang="en-US" sz="1600" dirty="0"/>
              <a:t>Correction to Minimum Current Exposure</a:t>
            </a:r>
          </a:p>
          <a:p>
            <a:endParaRPr lang="en-US" sz="1600" dirty="0"/>
          </a:p>
          <a:p>
            <a:pPr marL="0" indent="0">
              <a:buNone/>
            </a:pPr>
            <a:endParaRPr lang="en-US" sz="1600" dirty="0"/>
          </a:p>
          <a:p>
            <a:endParaRPr lang="en-US" sz="1600" dirty="0"/>
          </a:p>
          <a:p>
            <a:r>
              <a:rPr lang="en-US" sz="1600" dirty="0" smtClean="0"/>
              <a:t>      </a:t>
            </a:r>
            <a:r>
              <a:rPr lang="en-US" sz="1050" dirty="0" smtClean="0"/>
              <a:t>ERCOT Public</a:t>
            </a:r>
            <a:endParaRPr lang="en-US" sz="1050"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Tree>
    <p:extLst>
      <p:ext uri="{BB962C8B-B14F-4D97-AF65-F5344CB8AC3E}">
        <p14:creationId xmlns:p14="http://schemas.microsoft.com/office/powerpoint/2010/main" val="4087759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35CFF-028E-42FA-B883-6D3B52DC7A0C}">
  <ds:schemaRefs>
    <ds:schemaRef ds:uri="http://schemas.microsoft.com/office/infopath/2007/PartnerControls"/>
    <ds:schemaRef ds:uri="http://schemas.microsoft.com/office/2006/documentManagement/types"/>
    <ds:schemaRef ds:uri="http://www.w3.org/XML/1998/namespace"/>
    <ds:schemaRef ds:uri="http://purl.org/dc/elements/1.1/"/>
    <ds:schemaRef ds:uri="c34af464-7aa1-4edd-9be4-83dffc1cb926"/>
    <ds:schemaRef ds:uri="http://schemas.microsoft.com/office/2006/metadata/properties"/>
    <ds:schemaRef ds:uri="http://purl.org/dc/dcmityp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4862</TotalTime>
  <Words>352</Words>
  <Application>Microsoft Office PowerPoint</Application>
  <PresentationFormat>On-screen Show (4:3)</PresentationFormat>
  <Paragraphs>106</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PowerPoint Presentation</vt:lpstr>
      <vt:lpstr>PowerPoint Presentation</vt:lpstr>
      <vt:lpstr>PowerPoint Presentation</vt:lpstr>
      <vt:lpstr>Credit Updates</vt:lpstr>
      <vt:lpstr>Credit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Spells, Vanessa</cp:lastModifiedBy>
  <cp:revision>310</cp:revision>
  <cp:lastPrinted>2013-04-05T20:39:02Z</cp:lastPrinted>
  <dcterms:created xsi:type="dcterms:W3CDTF">2010-04-12T23:12:02Z</dcterms:created>
  <dcterms:modified xsi:type="dcterms:W3CDTF">2015-09-14T17:34:09Z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