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93455" r:id="rId4"/>
    <p:sldMasterId id="2147493467" r:id="rId5"/>
  </p:sldMasterIdLst>
  <p:notesMasterIdLst>
    <p:notesMasterId r:id="rId16"/>
  </p:notesMasterIdLst>
  <p:handoutMasterIdLst>
    <p:handoutMasterId r:id="rId17"/>
  </p:handoutMasterIdLst>
  <p:sldIdLst>
    <p:sldId id="310" r:id="rId6"/>
    <p:sldId id="309" r:id="rId7"/>
    <p:sldId id="313" r:id="rId8"/>
    <p:sldId id="312" r:id="rId9"/>
    <p:sldId id="315" r:id="rId10"/>
    <p:sldId id="314" r:id="rId11"/>
    <p:sldId id="316" r:id="rId12"/>
    <p:sldId id="317" r:id="rId13"/>
    <p:sldId id="318" r:id="rId14"/>
    <p:sldId id="319" r:id="rId15"/>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ndt Rydell" initials="BR" lastIdx="1" clrIdx="0"/>
  <p:cmAuthor id="1" name="Lauren Edmonds" initials="LME" lastIdx="12" clrIdx="1"/>
  <p:cmAuthor id="2" name="Jason Rhoades" initials="JLR" lastIdx="6" clrIdx="2"/>
  <p:cmAuthor id="3" name="Atherton, Allison" initials="AA" lastIdx="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C5D69E"/>
    <a:srgbClr val="000000"/>
    <a:srgbClr val="C6E2BC"/>
    <a:srgbClr val="CEE4BA"/>
    <a:srgbClr val="00385E"/>
    <a:srgbClr val="C0D1E2"/>
    <a:srgbClr val="55BAB7"/>
    <a:srgbClr val="C4E3E1"/>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01" autoAdjust="0"/>
    <p:restoredTop sz="91652" autoAdjust="0"/>
  </p:normalViewPr>
  <p:slideViewPr>
    <p:cSldViewPr snapToGrid="0" snapToObjects="1">
      <p:cViewPr>
        <p:scale>
          <a:sx n="90" d="100"/>
          <a:sy n="90" d="100"/>
        </p:scale>
        <p:origin x="-678" y="-318"/>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55" d="100"/>
          <a:sy n="55" d="100"/>
        </p:scale>
        <p:origin x="-2832" y="-10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2120"/>
          </a:xfrm>
          <a:prstGeom prst="rect">
            <a:avLst/>
          </a:prstGeom>
        </p:spPr>
        <p:txBody>
          <a:bodyPr vert="horz" lIns="91440" tIns="45720" rIns="91440" bIns="45720" rtlCol="0"/>
          <a:lstStyle>
            <a:lvl1pPr algn="r">
              <a:defRPr sz="1200"/>
            </a:lvl1pPr>
          </a:lstStyle>
          <a:p>
            <a:fld id="{F69DE495-51AC-4723-A7B4-B1B58AAC8C5A}" type="datetimeFigureOut">
              <a:rPr lang="en-US" smtClean="0"/>
              <a:t>9/14/2015</a:t>
            </a:fld>
            <a:endParaRPr lang="en-US"/>
          </a:p>
        </p:txBody>
      </p:sp>
      <p:sp>
        <p:nvSpPr>
          <p:cNvPr id="4" name="Footer Placeholder 3"/>
          <p:cNvSpPr>
            <a:spLocks noGrp="1"/>
          </p:cNvSpPr>
          <p:nvPr>
            <p:ph type="ftr" sz="quarter" idx="2"/>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D1DF52B9-7E6C-4146-83FC-76B5AB271E46}" type="datetimeFigureOut">
              <a:rPr lang="en-US" smtClean="0"/>
              <a:t>9/14/2015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767"/>
            <a:ext cx="560705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10</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5</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6</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8</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9</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B160E-BCD5-4FA1-A9E3-2623029C8025}" type="datetime1">
              <a:rPr lang="en-US" smtClean="0"/>
              <a:t>9/14/2015</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42925" y="421739"/>
            <a:ext cx="7727950" cy="1922879"/>
            <a:chOff x="603250" y="546100"/>
            <a:chExt cx="7727950" cy="1922879"/>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338554"/>
            </a:xfrm>
            <a:prstGeom prst="rect">
              <a:avLst/>
            </a:prstGeom>
            <a:noFill/>
          </p:spPr>
          <p:txBody>
            <a:bodyPr wrap="square" rtlCol="0">
              <a:spAutoFit/>
            </a:bodyPr>
            <a:lstStyle/>
            <a:p>
              <a:endParaRPr lang="en-US" sz="1600" dirty="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1163758" y="2344618"/>
            <a:ext cx="6438519" cy="2708434"/>
          </a:xfrm>
          <a:prstGeom prst="rect">
            <a:avLst/>
          </a:prstGeom>
          <a:noFill/>
        </p:spPr>
        <p:txBody>
          <a:bodyPr wrap="square" rtlCol="0">
            <a:spAutoFit/>
          </a:bodyPr>
          <a:lstStyle/>
          <a:p>
            <a:r>
              <a:rPr lang="en-US" sz="2800" dirty="0" smtClean="0"/>
              <a:t>Settlement Changes</a:t>
            </a:r>
          </a:p>
          <a:p>
            <a:r>
              <a:rPr lang="en-US" dirty="0" smtClean="0"/>
              <a:t>R5 (SEP 2015) and R5.5 (OCT 2015)</a:t>
            </a:r>
          </a:p>
          <a:p>
            <a:endParaRPr lang="en-US" sz="3200" dirty="0"/>
          </a:p>
          <a:p>
            <a:r>
              <a:rPr lang="en-US" dirty="0" smtClean="0"/>
              <a:t>Blake Holt</a:t>
            </a:r>
          </a:p>
          <a:p>
            <a:r>
              <a:rPr lang="en-US" dirty="0" smtClean="0"/>
              <a:t>ERCOT</a:t>
            </a:r>
          </a:p>
          <a:p>
            <a:endParaRPr lang="en-US" dirty="0" smtClean="0"/>
          </a:p>
          <a:p>
            <a:r>
              <a:rPr lang="en-US" dirty="0" smtClean="0"/>
              <a:t>COPS</a:t>
            </a:r>
          </a:p>
          <a:p>
            <a:r>
              <a:rPr lang="en-US" dirty="0" smtClean="0"/>
              <a:t>9/14/2015</a:t>
            </a:r>
          </a:p>
        </p:txBody>
      </p:sp>
    </p:spTree>
    <p:extLst>
      <p:ext uri="{BB962C8B-B14F-4D97-AF65-F5344CB8AC3E}">
        <p14:creationId xmlns:p14="http://schemas.microsoft.com/office/powerpoint/2010/main" val="1722454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588- </a:t>
            </a:r>
            <a:r>
              <a:rPr lang="en-US" sz="1800" dirty="0"/>
              <a:t>Clarifications for PV Generation </a:t>
            </a:r>
            <a:r>
              <a:rPr lang="en-US" sz="1800" dirty="0" smtClean="0"/>
              <a:t>Resources </a:t>
            </a:r>
          </a:p>
        </p:txBody>
      </p:sp>
      <p:sp>
        <p:nvSpPr>
          <p:cNvPr id="5" name="Rectangle 4"/>
          <p:cNvSpPr/>
          <p:nvPr/>
        </p:nvSpPr>
        <p:spPr>
          <a:xfrm>
            <a:off x="510362" y="872737"/>
            <a:ext cx="8176437" cy="4154984"/>
          </a:xfrm>
          <a:prstGeom prst="rect">
            <a:avLst/>
          </a:prstGeom>
        </p:spPr>
        <p:txBody>
          <a:bodyPr wrap="square">
            <a:spAutoFit/>
          </a:bodyPr>
          <a:lstStyle/>
          <a:p>
            <a:pPr marL="457200" indent="-457200">
              <a:spcAft>
                <a:spcPts val="1200"/>
              </a:spcAft>
            </a:pPr>
            <a:r>
              <a:rPr lang="en-US" sz="1200" b="1" dirty="0" smtClean="0">
                <a:latin typeface="Times New Roman"/>
                <a:ea typeface="Times New Roman"/>
              </a:rPr>
              <a:t>7.9.1.3 Minimum </a:t>
            </a:r>
            <a:r>
              <a:rPr lang="en-US" sz="1200" b="1" dirty="0">
                <a:latin typeface="Times New Roman"/>
                <a:ea typeface="Times New Roman"/>
              </a:rPr>
              <a:t>and Maximum Resource Prices</a:t>
            </a:r>
            <a:r>
              <a:rPr lang="en-US" sz="1200" dirty="0">
                <a:latin typeface="Times New Roman"/>
                <a:ea typeface="Times New Roman"/>
              </a:rPr>
              <a:t> </a:t>
            </a:r>
          </a:p>
          <a:p>
            <a:pPr marL="457200" marR="0" indent="-457200">
              <a:spcBef>
                <a:spcPts val="0"/>
              </a:spcBef>
              <a:spcAft>
                <a:spcPts val="1200"/>
              </a:spcAft>
            </a:pPr>
            <a:r>
              <a:rPr lang="en-US" sz="1200" dirty="0" smtClean="0">
                <a:latin typeface="Times New Roman"/>
                <a:ea typeface="Times New Roman"/>
              </a:rPr>
              <a:t>(</a:t>
            </a:r>
            <a:r>
              <a:rPr lang="en-US" sz="1200" dirty="0">
                <a:latin typeface="Times New Roman"/>
                <a:ea typeface="Times New Roman"/>
              </a:rPr>
              <a:t>2)	Minimum Resource Prices of source Settlement Points are:</a:t>
            </a:r>
          </a:p>
          <a:p>
            <a:pPr marL="457200" marR="0">
              <a:spcBef>
                <a:spcPts val="0"/>
              </a:spcBef>
              <a:spcAft>
                <a:spcPts val="1200"/>
              </a:spcAft>
            </a:pPr>
            <a:r>
              <a:rPr lang="pt-BR" sz="1200" b="1" dirty="0">
                <a:latin typeface="Times New Roman"/>
                <a:ea typeface="Times New Roman"/>
              </a:rPr>
              <a:t>MINRESPR</a:t>
            </a:r>
            <a:r>
              <a:rPr lang="pt-BR" sz="1200" dirty="0">
                <a:latin typeface="Times New Roman"/>
                <a:ea typeface="Times New Roman"/>
              </a:rPr>
              <a:t> </a:t>
            </a:r>
            <a:r>
              <a:rPr lang="pt-BR" sz="1200" i="1" baseline="-25000" dirty="0">
                <a:latin typeface="Times New Roman"/>
                <a:ea typeface="Times New Roman"/>
              </a:rPr>
              <a:t>j</a:t>
            </a:r>
            <a:r>
              <a:rPr lang="pt-BR" sz="1200" b="1" dirty="0">
                <a:latin typeface="Times New Roman"/>
                <a:ea typeface="Times New Roman"/>
              </a:rPr>
              <a:t>	 =	Min ( MINRESRPR</a:t>
            </a:r>
            <a:r>
              <a:rPr lang="pt-BR" sz="1200" dirty="0">
                <a:latin typeface="Times New Roman"/>
                <a:ea typeface="Times New Roman"/>
              </a:rPr>
              <a:t> </a:t>
            </a:r>
            <a:r>
              <a:rPr lang="pt-BR" sz="1200" i="1" baseline="-25000" dirty="0">
                <a:latin typeface="Times New Roman"/>
                <a:ea typeface="Times New Roman"/>
              </a:rPr>
              <a:t>j, r </a:t>
            </a:r>
            <a:r>
              <a:rPr lang="pt-BR" sz="1200" b="1" dirty="0">
                <a:latin typeface="Times New Roman"/>
                <a:ea typeface="Times New Roman"/>
              </a:rPr>
              <a:t>)</a:t>
            </a:r>
            <a:r>
              <a:rPr lang="pt-BR" sz="1200" i="1" baseline="-25000" dirty="0">
                <a:latin typeface="Times New Roman"/>
                <a:ea typeface="Times New Roman"/>
              </a:rPr>
              <a:t> r</a:t>
            </a:r>
            <a:endParaRPr lang="en-US" sz="1200" dirty="0">
              <a:latin typeface="Times New Roman"/>
              <a:ea typeface="Times New Roman"/>
            </a:endParaRPr>
          </a:p>
          <a:p>
            <a:pPr indent="457200">
              <a:spcAft>
                <a:spcPts val="1200"/>
              </a:spcAft>
            </a:pPr>
            <a:r>
              <a:rPr lang="en-US" sz="1200" dirty="0">
                <a:latin typeface="Times New Roman"/>
                <a:ea typeface="Times New Roman"/>
              </a:rPr>
              <a:t>Where: </a:t>
            </a:r>
          </a:p>
          <a:p>
            <a:pPr marL="457200" marR="0">
              <a:spcBef>
                <a:spcPts val="0"/>
              </a:spcBef>
              <a:spcAft>
                <a:spcPts val="1200"/>
              </a:spcAft>
            </a:pPr>
            <a:r>
              <a:rPr lang="en-US" sz="1200" dirty="0">
                <a:latin typeface="Times New Roman"/>
                <a:ea typeface="Times New Roman"/>
              </a:rPr>
              <a:t>Minimum Resource Prices for Resources located at source Settlement Points (</a:t>
            </a:r>
            <a:r>
              <a:rPr lang="en-US" sz="1200" b="1" dirty="0">
                <a:latin typeface="Times New Roman"/>
                <a:ea typeface="Times New Roman"/>
              </a:rPr>
              <a:t>MINRESRPR</a:t>
            </a:r>
            <a:r>
              <a:rPr lang="en-US" sz="1200" dirty="0">
                <a:latin typeface="Times New Roman"/>
                <a:ea typeface="Times New Roman"/>
              </a:rPr>
              <a:t> </a:t>
            </a:r>
            <a:r>
              <a:rPr lang="en-US" sz="1200" i="1" baseline="-25000" dirty="0">
                <a:latin typeface="Times New Roman"/>
                <a:ea typeface="Times New Roman"/>
              </a:rPr>
              <a:t>j, r</a:t>
            </a:r>
            <a:r>
              <a:rPr lang="en-US" sz="1200" dirty="0">
                <a:latin typeface="Times New Roman"/>
                <a:ea typeface="Times New Roman"/>
              </a:rPr>
              <a:t>) are:</a:t>
            </a:r>
          </a:p>
          <a:p>
            <a:pPr marL="914400" marR="0" indent="-457200">
              <a:spcBef>
                <a:spcPts val="0"/>
              </a:spcBef>
              <a:spcAft>
                <a:spcPts val="1200"/>
              </a:spcAft>
              <a:buAutoNum type="alphaLcParenBoth" startAt="13"/>
            </a:pPr>
            <a:r>
              <a:rPr lang="en-US" sz="1200" u="sng" dirty="0" err="1" smtClean="0">
                <a:solidFill>
                  <a:srgbClr val="005386"/>
                </a:solidFill>
                <a:latin typeface="Times New Roman"/>
                <a:ea typeface="Times New Roman"/>
              </a:rPr>
              <a:t>PhotoVoltaic</a:t>
            </a:r>
            <a:r>
              <a:rPr lang="en-US" sz="1200" u="sng" dirty="0" smtClean="0">
                <a:solidFill>
                  <a:srgbClr val="005386"/>
                </a:solidFill>
                <a:latin typeface="Times New Roman"/>
                <a:ea typeface="Times New Roman"/>
              </a:rPr>
              <a:t> </a:t>
            </a:r>
            <a:r>
              <a:rPr lang="en-US" sz="1200" u="sng" dirty="0">
                <a:solidFill>
                  <a:srgbClr val="005386"/>
                </a:solidFill>
                <a:latin typeface="Times New Roman"/>
                <a:ea typeface="Times New Roman"/>
              </a:rPr>
              <a:t>(PV) = -$10; </a:t>
            </a:r>
            <a:endParaRPr lang="en-US" sz="1200" u="sng" dirty="0" smtClean="0">
              <a:solidFill>
                <a:srgbClr val="005386"/>
              </a:solidFill>
              <a:latin typeface="Times New Roman"/>
              <a:ea typeface="Times New Roman"/>
            </a:endParaRPr>
          </a:p>
          <a:p>
            <a:pPr marL="457200" marR="0" indent="-457200">
              <a:spcBef>
                <a:spcPts val="1200"/>
              </a:spcBef>
              <a:spcAft>
                <a:spcPts val="1200"/>
              </a:spcAft>
            </a:pPr>
            <a:r>
              <a:rPr lang="en-US" sz="1200" dirty="0">
                <a:latin typeface="Times New Roman"/>
                <a:ea typeface="Times New Roman"/>
              </a:rPr>
              <a:t>(3)	Maximum Resource Prices of sink Settlement Points are:</a:t>
            </a:r>
          </a:p>
          <a:p>
            <a:pPr marL="457200" marR="0">
              <a:spcBef>
                <a:spcPts val="0"/>
              </a:spcBef>
              <a:spcAft>
                <a:spcPts val="1200"/>
              </a:spcAft>
            </a:pPr>
            <a:r>
              <a:rPr lang="pt-BR" sz="1200" b="1" dirty="0">
                <a:latin typeface="Times New Roman"/>
                <a:ea typeface="Times New Roman"/>
              </a:rPr>
              <a:t>MAXRESPR</a:t>
            </a:r>
            <a:r>
              <a:rPr lang="pt-BR" sz="1200" dirty="0">
                <a:latin typeface="Times New Roman"/>
                <a:ea typeface="Times New Roman"/>
              </a:rPr>
              <a:t> </a:t>
            </a:r>
            <a:r>
              <a:rPr lang="pt-BR" sz="1200" i="1" baseline="-25000" dirty="0">
                <a:latin typeface="Times New Roman"/>
                <a:ea typeface="Times New Roman"/>
              </a:rPr>
              <a:t>k</a:t>
            </a:r>
            <a:r>
              <a:rPr lang="pt-BR" sz="1200" b="1" dirty="0">
                <a:latin typeface="Times New Roman"/>
                <a:ea typeface="Times New Roman"/>
              </a:rPr>
              <a:t>	 =	Max (MAXRESRPR</a:t>
            </a:r>
            <a:r>
              <a:rPr lang="pt-BR" sz="1200" dirty="0">
                <a:latin typeface="Times New Roman"/>
                <a:ea typeface="Times New Roman"/>
              </a:rPr>
              <a:t> </a:t>
            </a:r>
            <a:r>
              <a:rPr lang="pt-BR" sz="1200" i="1" baseline="-25000" dirty="0">
                <a:latin typeface="Times New Roman"/>
                <a:ea typeface="Times New Roman"/>
              </a:rPr>
              <a:t>k, r </a:t>
            </a:r>
            <a:r>
              <a:rPr lang="pt-BR" sz="1200" b="1" dirty="0">
                <a:latin typeface="Times New Roman"/>
                <a:ea typeface="Times New Roman"/>
              </a:rPr>
              <a:t>)</a:t>
            </a:r>
            <a:r>
              <a:rPr lang="pt-BR" sz="1200" i="1" baseline="-25000" dirty="0">
                <a:latin typeface="Times New Roman"/>
                <a:ea typeface="Times New Roman"/>
              </a:rPr>
              <a:t> </a:t>
            </a:r>
            <a:r>
              <a:rPr lang="pt-BR" sz="1200" i="1" baseline="-25000" dirty="0" smtClean="0">
                <a:latin typeface="Times New Roman"/>
                <a:ea typeface="Times New Roman"/>
              </a:rPr>
              <a:t>r</a:t>
            </a:r>
            <a:endParaRPr lang="en-US" sz="1200" u="sng" dirty="0" smtClean="0">
              <a:solidFill>
                <a:srgbClr val="005386"/>
              </a:solidFill>
              <a:latin typeface="Times New Roman"/>
              <a:ea typeface="Times New Roman"/>
            </a:endParaRPr>
          </a:p>
          <a:p>
            <a:pPr marL="457200" marR="0">
              <a:spcBef>
                <a:spcPts val="0"/>
              </a:spcBef>
              <a:spcAft>
                <a:spcPts val="1200"/>
              </a:spcAft>
            </a:pPr>
            <a:r>
              <a:rPr lang="en-US" sz="1200" dirty="0" smtClean="0">
                <a:latin typeface="Times New Roman"/>
                <a:ea typeface="Times New Roman"/>
              </a:rPr>
              <a:t> </a:t>
            </a:r>
            <a:r>
              <a:rPr lang="en-US" sz="1200" dirty="0">
                <a:latin typeface="Times New Roman"/>
                <a:ea typeface="Times New Roman"/>
              </a:rPr>
              <a:t>Maximum Resource Prices for Resources located at sink Settlement Points </a:t>
            </a:r>
            <a:r>
              <a:rPr lang="en-US" sz="1200" b="1" dirty="0">
                <a:latin typeface="Times New Roman"/>
                <a:ea typeface="Times New Roman"/>
              </a:rPr>
              <a:t>(MAXRESRPR</a:t>
            </a:r>
            <a:r>
              <a:rPr lang="en-US" sz="1200" dirty="0">
                <a:latin typeface="Times New Roman"/>
                <a:ea typeface="Times New Roman"/>
              </a:rPr>
              <a:t> </a:t>
            </a:r>
            <a:r>
              <a:rPr lang="en-US" sz="1200" i="1" baseline="-25000" dirty="0">
                <a:latin typeface="Times New Roman"/>
                <a:ea typeface="Times New Roman"/>
              </a:rPr>
              <a:t>k, r </a:t>
            </a:r>
            <a:r>
              <a:rPr lang="en-US" sz="1200" b="1" dirty="0">
                <a:latin typeface="Times New Roman"/>
                <a:ea typeface="Times New Roman"/>
              </a:rPr>
              <a:t>)</a:t>
            </a:r>
            <a:r>
              <a:rPr lang="en-US" sz="1200" dirty="0">
                <a:latin typeface="Times New Roman"/>
                <a:ea typeface="Times New Roman"/>
              </a:rPr>
              <a:t> are</a:t>
            </a:r>
            <a:r>
              <a:rPr lang="en-US" sz="1200" dirty="0" smtClean="0">
                <a:latin typeface="Times New Roman"/>
                <a:ea typeface="Times New Roman"/>
              </a:rPr>
              <a:t>:</a:t>
            </a:r>
          </a:p>
          <a:p>
            <a:pPr marL="914400" marR="0" indent="-457200">
              <a:spcBef>
                <a:spcPts val="0"/>
              </a:spcBef>
              <a:spcAft>
                <a:spcPts val="1200"/>
              </a:spcAft>
            </a:pPr>
            <a:r>
              <a:rPr lang="en-US" sz="1200" u="sng" dirty="0">
                <a:solidFill>
                  <a:srgbClr val="005386"/>
                </a:solidFill>
                <a:latin typeface="Times New Roman"/>
                <a:ea typeface="Times New Roman"/>
              </a:rPr>
              <a:t>(m)	PV = $0/MWh;</a:t>
            </a:r>
          </a:p>
          <a:p>
            <a:pPr marL="457200" marR="0">
              <a:spcBef>
                <a:spcPts val="0"/>
              </a:spcBef>
              <a:spcAft>
                <a:spcPts val="1200"/>
              </a:spcAft>
            </a:pPr>
            <a:endParaRPr lang="en-US" sz="1200" dirty="0">
              <a:latin typeface="Times New Roman"/>
              <a:ea typeface="Times New Roman"/>
            </a:endParaRPr>
          </a:p>
          <a:p>
            <a:pPr marL="457200" marR="0">
              <a:spcBef>
                <a:spcPts val="0"/>
              </a:spcBef>
              <a:spcAft>
                <a:spcPts val="1200"/>
              </a:spcAft>
            </a:pPr>
            <a:endParaRPr lang="en-US" sz="1200" dirty="0">
              <a:effectLst/>
              <a:latin typeface="Times New Roman"/>
              <a:ea typeface="Times New Roman"/>
            </a:endParaRPr>
          </a:p>
        </p:txBody>
      </p:sp>
    </p:spTree>
    <p:extLst>
      <p:ext uri="{BB962C8B-B14F-4D97-AF65-F5344CB8AC3E}">
        <p14:creationId xmlns:p14="http://schemas.microsoft.com/office/powerpoint/2010/main" val="2529298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a:solidFill>
                  <a:srgbClr val="FF0000"/>
                </a:solidFill>
              </a:rPr>
              <a:t>R5</a:t>
            </a:r>
            <a:r>
              <a:rPr lang="en-US" sz="1800" dirty="0"/>
              <a:t> - NPRR </a:t>
            </a:r>
            <a:r>
              <a:rPr lang="en-US" sz="1800" dirty="0" smtClean="0"/>
              <a:t>701- As-Built </a:t>
            </a:r>
            <a:r>
              <a:rPr lang="en-US" sz="1800" dirty="0"/>
              <a:t>Clarification of NPRR589, Ancillary Service Offers in </a:t>
            </a:r>
            <a:r>
              <a:rPr lang="en-US" sz="1800" dirty="0" smtClean="0"/>
              <a:t>		             the </a:t>
            </a:r>
            <a:r>
              <a:rPr lang="en-US" sz="1800" dirty="0"/>
              <a:t>Supplemental Ancillary Services Market</a:t>
            </a:r>
            <a:endParaRPr lang="en-US" sz="1800" dirty="0" smtClean="0"/>
          </a:p>
        </p:txBody>
      </p:sp>
      <p:sp>
        <p:nvSpPr>
          <p:cNvPr id="2" name="Rectangle 1"/>
          <p:cNvSpPr/>
          <p:nvPr/>
        </p:nvSpPr>
        <p:spPr>
          <a:xfrm>
            <a:off x="499730" y="904066"/>
            <a:ext cx="7623544" cy="5878532"/>
          </a:xfrm>
          <a:prstGeom prst="rect">
            <a:avLst/>
          </a:prstGeom>
        </p:spPr>
        <p:txBody>
          <a:bodyPr wrap="square">
            <a:spAutoFit/>
          </a:bodyPr>
          <a:lstStyle/>
          <a:p>
            <a:r>
              <a:rPr lang="en-US" sz="1200" b="1" i="1" dirty="0">
                <a:latin typeface="Times New Roman" panose="02020603050405020304" pitchFamily="18" charset="0"/>
                <a:cs typeface="Times New Roman" panose="02020603050405020304" pitchFamily="18" charset="0"/>
              </a:rPr>
              <a:t>6.7.2	Charges for Ancillary Service Capacity Replaced Due to Failure to </a:t>
            </a:r>
            <a:r>
              <a:rPr lang="en-US" sz="1200" b="1" i="1" dirty="0" smtClean="0">
                <a:latin typeface="Times New Roman" panose="02020603050405020304" pitchFamily="18" charset="0"/>
                <a:cs typeface="Times New Roman" panose="02020603050405020304" pitchFamily="18" charset="0"/>
              </a:rPr>
              <a:t>Provide</a:t>
            </a:r>
          </a:p>
          <a:p>
            <a:endParaRPr lang="en-US" sz="1200" b="1" i="1" dirty="0" smtClean="0">
              <a:latin typeface="Times New Roman" panose="02020603050405020304" pitchFamily="18" charset="0"/>
              <a:cs typeface="Times New Roman" panose="02020603050405020304" pitchFamily="18" charset="0"/>
            </a:endParaRPr>
          </a:p>
          <a:p>
            <a:r>
              <a:rPr lang="en-US" sz="1200" dirty="0" smtClean="0">
                <a:cs typeface="Times New Roman" panose="02020603050405020304" pitchFamily="18" charset="0"/>
              </a:rPr>
              <a:t>(1)</a:t>
            </a:r>
            <a:endParaRPr lang="en-US" sz="1200" dirty="0">
              <a:cs typeface="Times New Roman" panose="02020603050405020304" pitchFamily="18" charset="0"/>
            </a:endParaRPr>
          </a:p>
          <a:p>
            <a:r>
              <a:rPr lang="en-US" sz="1200" dirty="0" smtClean="0"/>
              <a:t>(a-d) The </a:t>
            </a:r>
            <a:r>
              <a:rPr lang="en-US" sz="1200" dirty="0"/>
              <a:t>total charge of failure on Ancillary Service Supply Responsibility for </a:t>
            </a:r>
            <a:r>
              <a:rPr lang="en-US" sz="1200" b="1" u="sng" dirty="0" smtClean="0"/>
              <a:t>xx</a:t>
            </a:r>
            <a:r>
              <a:rPr lang="en-US" sz="1200" dirty="0" smtClean="0"/>
              <a:t> </a:t>
            </a:r>
            <a:r>
              <a:rPr lang="en-US" sz="1200" dirty="0"/>
              <a:t>by QSE, if applicable</a:t>
            </a:r>
            <a:r>
              <a:rPr lang="en-US" sz="1200" dirty="0" smtClean="0"/>
              <a:t>:</a:t>
            </a:r>
          </a:p>
          <a:p>
            <a:pPr marL="228600" indent="-228600">
              <a:buAutoNum type="alphaLcParenBoth"/>
            </a:pPr>
            <a:endParaRPr lang="en-US" sz="1200" dirty="0"/>
          </a:p>
          <a:p>
            <a:r>
              <a:rPr lang="en-US" sz="1200" b="1" dirty="0" smtClean="0"/>
              <a:t>		</a:t>
            </a:r>
            <a:r>
              <a:rPr lang="en-US" sz="1200" b="1" dirty="0" smtClean="0">
                <a:solidFill>
                  <a:srgbClr val="FF0000"/>
                </a:solidFill>
              </a:rPr>
              <a:t>xxFQAMTQSETOT </a:t>
            </a:r>
            <a:r>
              <a:rPr lang="en-US" sz="1200" b="1" i="1" baseline="-25000" dirty="0">
                <a:solidFill>
                  <a:srgbClr val="FF0000"/>
                </a:solidFill>
              </a:rPr>
              <a:t>q</a:t>
            </a:r>
            <a:r>
              <a:rPr lang="en-US" sz="1200" b="1" dirty="0">
                <a:solidFill>
                  <a:srgbClr val="FF0000"/>
                </a:solidFill>
              </a:rPr>
              <a:t>	= </a:t>
            </a:r>
            <a:r>
              <a:rPr lang="en-US" sz="1200" b="1" dirty="0" smtClean="0">
                <a:solidFill>
                  <a:srgbClr val="FF0000"/>
                </a:solidFill>
              </a:rPr>
              <a:t>xxFQAMT </a:t>
            </a:r>
            <a:r>
              <a:rPr lang="en-US" sz="1200" b="1" i="1" baseline="-25000" dirty="0">
                <a:solidFill>
                  <a:srgbClr val="FF0000"/>
                </a:solidFill>
              </a:rPr>
              <a:t>q </a:t>
            </a:r>
            <a:r>
              <a:rPr lang="en-US" sz="1200" b="1" dirty="0" smtClean="0">
                <a:solidFill>
                  <a:srgbClr val="FF0000"/>
                </a:solidFill>
              </a:rPr>
              <a:t>+ </a:t>
            </a:r>
            <a:r>
              <a:rPr lang="en-US" sz="1200" b="1" i="1" baseline="-25000" dirty="0" smtClean="0">
                <a:solidFill>
                  <a:srgbClr val="FF0000"/>
                </a:solidFill>
              </a:rPr>
              <a:t> </a:t>
            </a:r>
            <a:r>
              <a:rPr lang="en-US" sz="1200" b="1" dirty="0" smtClean="0">
                <a:solidFill>
                  <a:srgbClr val="FF0000"/>
                </a:solidFill>
              </a:rPr>
              <a:t>RxxFQAMT </a:t>
            </a:r>
            <a:r>
              <a:rPr lang="en-US" sz="1200" b="1" i="1" baseline="-25000" dirty="0" smtClean="0">
                <a:solidFill>
                  <a:srgbClr val="FF0000"/>
                </a:solidFill>
              </a:rPr>
              <a:t>q </a:t>
            </a:r>
            <a:endParaRPr lang="en-US" sz="1200" dirty="0">
              <a:solidFill>
                <a:srgbClr val="FF0000"/>
              </a:solidFill>
            </a:endParaRPr>
          </a:p>
          <a:p>
            <a:r>
              <a:rPr lang="en-US" sz="1200" dirty="0"/>
              <a:t>Where:</a:t>
            </a:r>
          </a:p>
          <a:p>
            <a:r>
              <a:rPr lang="en-US" sz="1200" b="1" dirty="0" smtClean="0"/>
              <a:t>		xxFQAMT </a:t>
            </a:r>
            <a:r>
              <a:rPr lang="en-US" sz="1200" b="1" i="1" baseline="-25000" dirty="0"/>
              <a:t>q</a:t>
            </a:r>
            <a:r>
              <a:rPr lang="en-US" sz="1200" b="1" dirty="0"/>
              <a:t>	=	( </a:t>
            </a:r>
            <a:r>
              <a:rPr lang="en-US" sz="1200" b="1" dirty="0" smtClean="0"/>
              <a:t>Max</a:t>
            </a:r>
            <a:r>
              <a:rPr lang="en-US" sz="1200" b="1" i="1" baseline="-25000" dirty="0"/>
              <a:t> m</a:t>
            </a:r>
            <a:r>
              <a:rPr lang="en-US" sz="1200" b="1" dirty="0" smtClean="0"/>
              <a:t> (MCPCxx</a:t>
            </a:r>
            <a:r>
              <a:rPr lang="en-US" sz="1200" b="1" i="1" baseline="-25000" dirty="0" smtClean="0"/>
              <a:t>m</a:t>
            </a:r>
            <a:r>
              <a:rPr lang="en-US" sz="1200" b="1" dirty="0"/>
              <a:t>) * </a:t>
            </a:r>
            <a:r>
              <a:rPr lang="en-US" sz="1200" b="1" dirty="0" smtClean="0"/>
              <a:t>xxFQ </a:t>
            </a:r>
            <a:r>
              <a:rPr lang="en-US" sz="1200" b="1" i="1" baseline="-25000" dirty="0"/>
              <a:t>q</a:t>
            </a:r>
            <a:r>
              <a:rPr lang="en-US" sz="1200" b="1" dirty="0"/>
              <a:t>) </a:t>
            </a:r>
            <a:endParaRPr lang="en-US" sz="1200" dirty="0"/>
          </a:p>
          <a:p>
            <a:r>
              <a:rPr lang="en-US" sz="1200" b="1" dirty="0" smtClean="0"/>
              <a:t>		RxxFQAMT </a:t>
            </a:r>
            <a:r>
              <a:rPr lang="en-US" sz="1200" b="1" i="1" baseline="-25000" dirty="0"/>
              <a:t>q</a:t>
            </a:r>
            <a:r>
              <a:rPr lang="en-US" sz="1200" b="1" dirty="0"/>
              <a:t>	=	</a:t>
            </a:r>
            <a:r>
              <a:rPr lang="en-US" sz="1200" b="1" dirty="0" smtClean="0"/>
              <a:t>MCPCxx </a:t>
            </a:r>
            <a:r>
              <a:rPr lang="en-US" sz="1200" b="1" i="1" baseline="-25000" dirty="0"/>
              <a:t>rs</a:t>
            </a:r>
            <a:r>
              <a:rPr lang="en-US" sz="1200" b="1" dirty="0"/>
              <a:t> * </a:t>
            </a:r>
            <a:r>
              <a:rPr lang="en-US" sz="1200" b="1" dirty="0" smtClean="0"/>
              <a:t>RxxFQ </a:t>
            </a:r>
            <a:r>
              <a:rPr lang="en-US" sz="1200" b="1" i="1" baseline="-25000" dirty="0"/>
              <a:t>q,</a:t>
            </a:r>
            <a:r>
              <a:rPr lang="en-US" sz="1200" b="1" dirty="0"/>
              <a:t> </a:t>
            </a:r>
            <a:r>
              <a:rPr lang="en-US" sz="1200" b="1" i="1" baseline="-25000" dirty="0" smtClean="0"/>
              <a:t>rs</a:t>
            </a:r>
          </a:p>
          <a:p>
            <a:endParaRPr lang="en-US" sz="1200" b="1" i="1" baseline="-25000" dirty="0" smtClean="0"/>
          </a:p>
          <a:p>
            <a:endParaRPr lang="en-US" sz="1200" b="1" i="1" baseline="-25000" dirty="0" smtClean="0"/>
          </a:p>
          <a:p>
            <a:endParaRPr lang="en-US" sz="1200" b="1" i="1" baseline="-25000" dirty="0"/>
          </a:p>
          <a:p>
            <a:r>
              <a:rPr lang="en-US" sz="1200" b="1" i="1" dirty="0">
                <a:latin typeface="Times New Roman" panose="02020603050405020304" pitchFamily="18" charset="0"/>
                <a:cs typeface="Times New Roman" panose="02020603050405020304" pitchFamily="18" charset="0"/>
              </a:rPr>
              <a:t>6.7.3</a:t>
            </a:r>
            <a:r>
              <a:rPr lang="en-US" sz="1200" dirty="0">
                <a:latin typeface="Times New Roman" panose="02020603050405020304" pitchFamily="18" charset="0"/>
                <a:cs typeface="Times New Roman" panose="02020603050405020304" pitchFamily="18" charset="0"/>
              </a:rPr>
              <a:t> </a:t>
            </a:r>
            <a:r>
              <a:rPr lang="en-US" sz="1200" b="1" i="1" dirty="0">
                <a:latin typeface="Times New Roman" panose="02020603050405020304" pitchFamily="18" charset="0"/>
                <a:cs typeface="Times New Roman" panose="02020603050405020304" pitchFamily="18" charset="0"/>
              </a:rPr>
              <a:t>	Adjustments to Cost Allocations for Ancillary Services Procurement</a:t>
            </a:r>
          </a:p>
          <a:p>
            <a:endParaRPr lang="en-US" sz="1200" b="1" i="1" baseline="-25000" dirty="0"/>
          </a:p>
          <a:p>
            <a:r>
              <a:rPr lang="en-US" sz="1200" dirty="0" smtClean="0">
                <a:cs typeface="Times New Roman" panose="02020603050405020304" pitchFamily="18" charset="0"/>
              </a:rPr>
              <a:t>(2-5) </a:t>
            </a:r>
          </a:p>
          <a:p>
            <a:r>
              <a:rPr lang="en-US" sz="1200" dirty="0">
                <a:cs typeface="Times New Roman" panose="02020603050405020304" pitchFamily="18" charset="0"/>
              </a:rPr>
              <a:t>(</a:t>
            </a:r>
            <a:r>
              <a:rPr lang="en-US" sz="1200" dirty="0" smtClean="0">
                <a:cs typeface="Times New Roman" panose="02020603050405020304" pitchFamily="18" charset="0"/>
              </a:rPr>
              <a:t>a) 		</a:t>
            </a:r>
            <a:r>
              <a:rPr lang="en-US" sz="1200" b="1" dirty="0" smtClean="0">
                <a:cs typeface="Times New Roman" panose="02020603050405020304" pitchFamily="18" charset="0"/>
              </a:rPr>
              <a:t>xxCOSTTOT</a:t>
            </a:r>
            <a:r>
              <a:rPr lang="en-US" sz="1200" b="1" dirty="0">
                <a:cs typeface="Times New Roman" panose="02020603050405020304" pitchFamily="18" charset="0"/>
              </a:rPr>
              <a:t>	=	(-1) </a:t>
            </a:r>
            <a:r>
              <a:rPr lang="en-US" sz="1200" b="1" dirty="0" smtClean="0">
                <a:cs typeface="Times New Roman" panose="02020603050405020304" pitchFamily="18" charset="0"/>
              </a:rPr>
              <a:t>*(</a:t>
            </a:r>
            <a:r>
              <a:rPr lang="pt-BR" sz="1200" b="1" dirty="0" smtClean="0">
                <a:cs typeface="Times New Roman" panose="02020603050405020304" pitchFamily="18" charset="0"/>
              </a:rPr>
              <a:t>    </a:t>
            </a:r>
            <a:r>
              <a:rPr lang="en-US" sz="1200" b="1" dirty="0" smtClean="0">
                <a:cs typeface="Times New Roman" panose="02020603050405020304" pitchFamily="18" charset="0"/>
              </a:rPr>
              <a:t>( RTPCxxAMTTOT </a:t>
            </a:r>
            <a:r>
              <a:rPr lang="en-US" sz="1200" b="1" i="1" baseline="-25000" dirty="0" smtClean="0">
                <a:cs typeface="Times New Roman" panose="02020603050405020304" pitchFamily="18" charset="0"/>
              </a:rPr>
              <a:t>m</a:t>
            </a:r>
            <a:r>
              <a:rPr lang="en-US" sz="1200" b="1" dirty="0" smtClean="0">
                <a:cs typeface="Times New Roman" panose="02020603050405020304" pitchFamily="18" charset="0"/>
              </a:rPr>
              <a:t>) </a:t>
            </a:r>
            <a:r>
              <a:rPr lang="en-US" sz="1200" b="1" dirty="0">
                <a:cs typeface="Times New Roman" panose="02020603050405020304" pitchFamily="18" charset="0"/>
              </a:rPr>
              <a:t>+ </a:t>
            </a:r>
            <a:r>
              <a:rPr lang="en-US" sz="1200" b="1" dirty="0" smtClean="0">
                <a:cs typeface="Times New Roman" panose="02020603050405020304" pitchFamily="18" charset="0"/>
              </a:rPr>
              <a:t>PCxxAMTTOT</a:t>
            </a:r>
            <a:r>
              <a:rPr lang="en-US" sz="1200" b="1" i="1" baseline="-25000" dirty="0" smtClean="0">
                <a:cs typeface="Times New Roman" panose="02020603050405020304" pitchFamily="18" charset="0"/>
              </a:rPr>
              <a:t> </a:t>
            </a:r>
            <a:r>
              <a:rPr lang="en-US" sz="1200" b="1" dirty="0" smtClean="0">
                <a:cs typeface="Times New Roman" panose="02020603050405020304" pitchFamily="18" charset="0"/>
              </a:rPr>
              <a:t> </a:t>
            </a:r>
            <a:r>
              <a:rPr lang="en-US" sz="1200" b="1" dirty="0">
                <a:cs typeface="Times New Roman" panose="02020603050405020304" pitchFamily="18" charset="0"/>
              </a:rPr>
              <a:t>+ </a:t>
            </a:r>
            <a:r>
              <a:rPr lang="en-US" sz="1200" b="1" dirty="0" smtClean="0">
                <a:cs typeface="Times New Roman" panose="02020603050405020304" pitchFamily="18" charset="0"/>
              </a:rPr>
              <a:t>xxFQAMTTOT</a:t>
            </a:r>
            <a:r>
              <a:rPr lang="en-US" sz="1200" b="1" dirty="0">
                <a:cs typeface="Times New Roman" panose="02020603050405020304" pitchFamily="18" charset="0"/>
              </a:rPr>
              <a:t>)</a:t>
            </a:r>
          </a:p>
          <a:p>
            <a:endParaRPr lang="en-US" sz="1200" dirty="0">
              <a:cs typeface="Times New Roman" panose="02020603050405020304" pitchFamily="18" charset="0"/>
            </a:endParaRPr>
          </a:p>
          <a:p>
            <a:r>
              <a:rPr lang="en-US" sz="1200" dirty="0" smtClean="0">
                <a:cs typeface="Times New Roman" panose="02020603050405020304" pitchFamily="18" charset="0"/>
              </a:rPr>
              <a:t>Where</a:t>
            </a:r>
            <a:r>
              <a:rPr lang="en-US" sz="1200" dirty="0">
                <a:cs typeface="Times New Roman" panose="02020603050405020304" pitchFamily="18" charset="0"/>
              </a:rPr>
              <a:t>: </a:t>
            </a:r>
          </a:p>
          <a:p>
            <a:endParaRPr lang="en-US" sz="1200" dirty="0">
              <a:cs typeface="Times New Roman" panose="02020603050405020304" pitchFamily="18" charset="0"/>
            </a:endParaRPr>
          </a:p>
          <a:p>
            <a:r>
              <a:rPr lang="en-US" sz="1200" dirty="0" smtClean="0">
                <a:cs typeface="Times New Roman" panose="02020603050405020304" pitchFamily="18" charset="0"/>
              </a:rPr>
              <a:t>Total </a:t>
            </a:r>
            <a:r>
              <a:rPr lang="en-US" sz="1200" dirty="0">
                <a:cs typeface="Times New Roman" panose="02020603050405020304" pitchFamily="18" charset="0"/>
              </a:rPr>
              <a:t>payment of SASM and RSASM-procured capacity for </a:t>
            </a:r>
            <a:r>
              <a:rPr lang="en-US" sz="1200" b="1" dirty="0">
                <a:cs typeface="Times New Roman" panose="02020603050405020304" pitchFamily="18" charset="0"/>
              </a:rPr>
              <a:t>xx</a:t>
            </a:r>
            <a:r>
              <a:rPr lang="en-US" sz="1200" dirty="0">
                <a:cs typeface="Times New Roman" panose="02020603050405020304" pitchFamily="18" charset="0"/>
              </a:rPr>
              <a:t> by market</a:t>
            </a:r>
          </a:p>
          <a:p>
            <a:r>
              <a:rPr lang="en-US" sz="1200" b="1" dirty="0">
                <a:cs typeface="Times New Roman" panose="02020603050405020304" pitchFamily="18" charset="0"/>
              </a:rPr>
              <a:t>	</a:t>
            </a:r>
            <a:r>
              <a:rPr lang="en-US" sz="1200" b="1" dirty="0" smtClean="0">
                <a:cs typeface="Times New Roman" panose="02020603050405020304" pitchFamily="18" charset="0"/>
              </a:rPr>
              <a:t>	RTPCxxAMTTOT </a:t>
            </a:r>
            <a:r>
              <a:rPr lang="en-US" sz="1200" b="1" i="1" baseline="-25000" dirty="0">
                <a:cs typeface="Times New Roman" panose="02020603050405020304" pitchFamily="18" charset="0"/>
              </a:rPr>
              <a:t>m</a:t>
            </a:r>
            <a:r>
              <a:rPr lang="en-US" sz="1200" b="1" dirty="0">
                <a:cs typeface="Times New Roman" panose="02020603050405020304" pitchFamily="18" charset="0"/>
              </a:rPr>
              <a:t>	=	</a:t>
            </a:r>
            <a:r>
              <a:rPr lang="pt-BR" sz="1200" b="1" dirty="0">
                <a:cs typeface="Times New Roman" panose="02020603050405020304" pitchFamily="18" charset="0"/>
              </a:rPr>
              <a:t> </a:t>
            </a:r>
            <a:r>
              <a:rPr lang="en-US" sz="1200" b="1" dirty="0">
                <a:cs typeface="Times New Roman" panose="02020603050405020304" pitchFamily="18" charset="0"/>
              </a:rPr>
              <a:t>RTPCxxAMT </a:t>
            </a:r>
            <a:r>
              <a:rPr lang="en-US" sz="1200" b="1" i="1" baseline="-25000" dirty="0">
                <a:cs typeface="Times New Roman" panose="02020603050405020304" pitchFamily="18" charset="0"/>
              </a:rPr>
              <a:t>q, m </a:t>
            </a:r>
          </a:p>
          <a:p>
            <a:r>
              <a:rPr lang="en-US" sz="1200" dirty="0">
                <a:cs typeface="Times New Roman" panose="02020603050405020304" pitchFamily="18" charset="0"/>
              </a:rPr>
              <a:t>Total payment of DAM-procured capacity for </a:t>
            </a:r>
            <a:r>
              <a:rPr lang="en-US" sz="1200" b="1" dirty="0">
                <a:cs typeface="Times New Roman" panose="02020603050405020304" pitchFamily="18" charset="0"/>
              </a:rPr>
              <a:t>xx</a:t>
            </a:r>
          </a:p>
          <a:p>
            <a:r>
              <a:rPr lang="en-US" sz="1200" dirty="0">
                <a:cs typeface="Times New Roman" panose="02020603050405020304" pitchFamily="18" charset="0"/>
              </a:rPr>
              <a:t>	</a:t>
            </a:r>
            <a:r>
              <a:rPr lang="en-US" sz="1200" dirty="0" smtClean="0">
                <a:cs typeface="Times New Roman" panose="02020603050405020304" pitchFamily="18" charset="0"/>
              </a:rPr>
              <a:t>	</a:t>
            </a:r>
            <a:r>
              <a:rPr lang="en-US" sz="1200" b="1" dirty="0" smtClean="0">
                <a:cs typeface="Times New Roman" panose="02020603050405020304" pitchFamily="18" charset="0"/>
              </a:rPr>
              <a:t>PCxxAMTTOT  </a:t>
            </a:r>
            <a:r>
              <a:rPr lang="en-US" sz="1200" b="1" dirty="0">
                <a:cs typeface="Times New Roman" panose="02020603050405020304" pitchFamily="18" charset="0"/>
              </a:rPr>
              <a:t>	= 	</a:t>
            </a:r>
            <a:r>
              <a:rPr lang="pt-BR" sz="1200" b="1" dirty="0">
                <a:cs typeface="Times New Roman" panose="02020603050405020304" pitchFamily="18" charset="0"/>
              </a:rPr>
              <a:t> </a:t>
            </a:r>
            <a:r>
              <a:rPr lang="en-US" sz="1200" b="1" dirty="0">
                <a:cs typeface="Times New Roman" panose="02020603050405020304" pitchFamily="18" charset="0"/>
              </a:rPr>
              <a:t>PCxxAMT </a:t>
            </a:r>
            <a:r>
              <a:rPr lang="en-US" sz="1200" b="1" i="1" baseline="-25000" dirty="0">
                <a:cs typeface="Times New Roman" panose="02020603050405020304" pitchFamily="18" charset="0"/>
              </a:rPr>
              <a:t>q</a:t>
            </a:r>
            <a:endParaRPr lang="en-US" sz="1200" b="1" dirty="0">
              <a:cs typeface="Times New Roman" panose="02020603050405020304" pitchFamily="18" charset="0"/>
            </a:endParaRPr>
          </a:p>
          <a:p>
            <a:r>
              <a:rPr lang="en-US" sz="1200" dirty="0">
                <a:cs typeface="Times New Roman" panose="02020603050405020304" pitchFamily="18" charset="0"/>
              </a:rPr>
              <a:t>Total charge of failure on Ancillary Service Supply Responsibility for </a:t>
            </a:r>
            <a:r>
              <a:rPr lang="en-US" sz="1200" b="1" dirty="0">
                <a:cs typeface="Times New Roman" panose="02020603050405020304" pitchFamily="18" charset="0"/>
              </a:rPr>
              <a:t>xx</a:t>
            </a:r>
          </a:p>
          <a:p>
            <a:r>
              <a:rPr lang="en-US" sz="1200" b="1" dirty="0">
                <a:cs typeface="Times New Roman" panose="02020603050405020304" pitchFamily="18" charset="0"/>
              </a:rPr>
              <a:t>	</a:t>
            </a:r>
            <a:r>
              <a:rPr lang="en-US" sz="1200" b="1" dirty="0" smtClean="0">
                <a:cs typeface="Times New Roman" panose="02020603050405020304" pitchFamily="18" charset="0"/>
              </a:rPr>
              <a:t>	xxFQAMTTOT</a:t>
            </a:r>
            <a:r>
              <a:rPr lang="en-US" sz="1200" b="1" dirty="0">
                <a:cs typeface="Times New Roman" panose="02020603050405020304" pitchFamily="18" charset="0"/>
              </a:rPr>
              <a:t>	=	</a:t>
            </a:r>
            <a:r>
              <a:rPr lang="pt-BR" sz="1200" b="1" dirty="0">
                <a:cs typeface="Times New Roman" panose="02020603050405020304" pitchFamily="18" charset="0"/>
              </a:rPr>
              <a:t> </a:t>
            </a:r>
            <a:r>
              <a:rPr lang="en-US" sz="1200" b="1" dirty="0">
                <a:cs typeface="Times New Roman" panose="02020603050405020304" pitchFamily="18" charset="0"/>
              </a:rPr>
              <a:t>xxFQAMT</a:t>
            </a:r>
            <a:r>
              <a:rPr lang="en-US" sz="1200" b="1" dirty="0">
                <a:solidFill>
                  <a:srgbClr val="FF0000"/>
                </a:solidFill>
                <a:cs typeface="Times New Roman" panose="02020603050405020304" pitchFamily="18" charset="0"/>
              </a:rPr>
              <a:t>QSETOT</a:t>
            </a:r>
            <a:r>
              <a:rPr lang="en-US" sz="1200" b="1" dirty="0">
                <a:cs typeface="Times New Roman" panose="02020603050405020304" pitchFamily="18" charset="0"/>
              </a:rPr>
              <a:t> </a:t>
            </a:r>
            <a:r>
              <a:rPr lang="en-US" sz="1200" b="1" i="1" baseline="-25000" dirty="0">
                <a:cs typeface="Times New Roman" panose="02020603050405020304" pitchFamily="18" charset="0"/>
              </a:rPr>
              <a:t>q</a:t>
            </a:r>
            <a:endParaRPr lang="en-US" sz="1200" b="1" dirty="0">
              <a:cs typeface="Times New Roman" panose="02020603050405020304" pitchFamily="18" charset="0"/>
            </a:endParaRPr>
          </a:p>
          <a:p>
            <a:r>
              <a:rPr lang="en-US" sz="1200" dirty="0">
                <a:cs typeface="Times New Roman" panose="02020603050405020304" pitchFamily="18" charset="0"/>
              </a:rPr>
              <a:t>Total payment of SASM- </a:t>
            </a:r>
            <a:r>
              <a:rPr lang="en-US" sz="1200" dirty="0">
                <a:solidFill>
                  <a:srgbClr val="FF0000"/>
                </a:solidFill>
                <a:cs typeface="Times New Roman" panose="02020603050405020304" pitchFamily="18" charset="0"/>
              </a:rPr>
              <a:t>and RSASM</a:t>
            </a:r>
            <a:r>
              <a:rPr lang="en-US" sz="1200" dirty="0">
                <a:cs typeface="Times New Roman" panose="02020603050405020304" pitchFamily="18" charset="0"/>
              </a:rPr>
              <a:t>-procured capacity for </a:t>
            </a:r>
            <a:r>
              <a:rPr lang="en-US" sz="1200" b="1" dirty="0">
                <a:cs typeface="Times New Roman" panose="02020603050405020304" pitchFamily="18" charset="0"/>
              </a:rPr>
              <a:t>xx</a:t>
            </a:r>
            <a:r>
              <a:rPr lang="en-US" sz="1200" dirty="0">
                <a:cs typeface="Times New Roman" panose="02020603050405020304" pitchFamily="18" charset="0"/>
              </a:rPr>
              <a:t> by QSE </a:t>
            </a:r>
          </a:p>
          <a:p>
            <a:r>
              <a:rPr lang="en-US" sz="1200" b="1" dirty="0">
                <a:cs typeface="Times New Roman" panose="02020603050405020304" pitchFamily="18" charset="0"/>
              </a:rPr>
              <a:t>	</a:t>
            </a:r>
            <a:r>
              <a:rPr lang="en-US" sz="1200" b="1" dirty="0" smtClean="0">
                <a:cs typeface="Times New Roman" panose="02020603050405020304" pitchFamily="18" charset="0"/>
              </a:rPr>
              <a:t>	RTPCxxAMTQSETOT </a:t>
            </a:r>
            <a:r>
              <a:rPr lang="en-US" sz="1200" b="1" baseline="-25000" dirty="0">
                <a:cs typeface="Times New Roman" panose="02020603050405020304" pitchFamily="18" charset="0"/>
              </a:rPr>
              <a:t>q</a:t>
            </a:r>
            <a:r>
              <a:rPr lang="en-US" sz="1200" b="1" dirty="0">
                <a:cs typeface="Times New Roman" panose="02020603050405020304" pitchFamily="18" charset="0"/>
              </a:rPr>
              <a:t> = </a:t>
            </a:r>
            <a:r>
              <a:rPr lang="en-US" sz="1200" b="1" dirty="0" smtClean="0">
                <a:cs typeface="Times New Roman" panose="02020603050405020304" pitchFamily="18" charset="0"/>
              </a:rPr>
              <a:t>  RTPCxxAMT </a:t>
            </a:r>
            <a:r>
              <a:rPr lang="en-US" sz="1200" b="1" i="1" baseline="-25000" dirty="0">
                <a:cs typeface="Times New Roman" panose="02020603050405020304" pitchFamily="18" charset="0"/>
              </a:rPr>
              <a:t>q, m </a:t>
            </a:r>
            <a:endParaRPr lang="en-US" sz="1200" b="1" dirty="0">
              <a:cs typeface="Times New Roman" panose="02020603050405020304" pitchFamily="18" charset="0"/>
            </a:endParaRPr>
          </a:p>
          <a:p>
            <a:endParaRPr lang="en-US" sz="1200" b="1" i="1" baseline="-25000" dirty="0" smtClean="0"/>
          </a:p>
          <a:p>
            <a:endParaRPr lang="en-US" sz="1200" b="1" i="1" baseline="-25000" dirty="0"/>
          </a:p>
          <a:p>
            <a:endParaRPr lang="en-US" sz="1200" b="1" i="1" baseline="-25000" dirty="0" smtClean="0"/>
          </a:p>
          <a:p>
            <a:endParaRPr lang="en-US" sz="1200" b="1" i="1" baseline="-25000" dirty="0"/>
          </a:p>
          <a:p>
            <a:pPr lvl="1"/>
            <a:endParaRPr lang="en-US" sz="1200" dirty="0"/>
          </a:p>
          <a:p>
            <a:pPr lvl="1"/>
            <a:endParaRPr lang="en-US" sz="1200" b="1" i="1"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H="1">
            <a:off x="3296093" y="2009553"/>
            <a:ext cx="3700130" cy="2339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060018" y="1812583"/>
            <a:ext cx="1446028" cy="430887"/>
          </a:xfrm>
          <a:prstGeom prst="rect">
            <a:avLst/>
          </a:prstGeom>
          <a:noFill/>
          <a:ln>
            <a:solidFill>
              <a:schemeClr val="accent1"/>
            </a:solidFill>
          </a:ln>
        </p:spPr>
        <p:txBody>
          <a:bodyPr wrap="square" rtlCol="0">
            <a:spAutoFit/>
          </a:bodyPr>
          <a:lstStyle/>
          <a:p>
            <a:r>
              <a:rPr lang="en-US" sz="1100" dirty="0" smtClean="0">
                <a:solidFill>
                  <a:srgbClr val="FF0000"/>
                </a:solidFill>
              </a:rPr>
              <a:t>Max of all markets, including RSASM</a:t>
            </a:r>
            <a:endParaRPr lang="en-US" sz="1100" dirty="0">
              <a:solidFill>
                <a:srgbClr val="FF0000"/>
              </a:solidFill>
            </a:endParaRPr>
          </a:p>
        </p:txBody>
      </p:sp>
      <p:pic>
        <p:nvPicPr>
          <p:cNvPr id="1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9893" y="5062869"/>
            <a:ext cx="15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5460" y="5465798"/>
            <a:ext cx="1524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2805" y="4662378"/>
            <a:ext cx="15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2172" y="4315046"/>
            <a:ext cx="15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9005" y="3417259"/>
            <a:ext cx="1524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695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a:t>
            </a:r>
            <a:r>
              <a:rPr lang="en-US" sz="1800" dirty="0" smtClean="0"/>
              <a:t> - NPRR 701- As-Built </a:t>
            </a:r>
            <a:r>
              <a:rPr lang="en-US" sz="1800" dirty="0"/>
              <a:t>Clarification of NPRR589, Ancillary Service Offers in </a:t>
            </a:r>
            <a:r>
              <a:rPr lang="en-US" sz="1800" dirty="0" smtClean="0"/>
              <a:t>			      the </a:t>
            </a:r>
            <a:r>
              <a:rPr lang="en-US" sz="1800" dirty="0"/>
              <a:t>Supplemental Ancillary Services Market</a:t>
            </a:r>
            <a:endParaRPr lang="en-US" sz="1800" dirty="0" smtClean="0"/>
          </a:p>
        </p:txBody>
      </p:sp>
      <p:sp>
        <p:nvSpPr>
          <p:cNvPr id="2" name="Rectangle 1"/>
          <p:cNvSpPr/>
          <p:nvPr/>
        </p:nvSpPr>
        <p:spPr>
          <a:xfrm>
            <a:off x="499730" y="904066"/>
            <a:ext cx="8261498" cy="3354765"/>
          </a:xfrm>
          <a:prstGeom prst="rect">
            <a:avLst/>
          </a:prstGeom>
        </p:spPr>
        <p:txBody>
          <a:bodyPr wrap="square">
            <a:spAutoFit/>
          </a:bodyPr>
          <a:lstStyle/>
          <a:p>
            <a:endParaRPr lang="en-US" sz="1200" b="1" i="1" dirty="0">
              <a:latin typeface="Times New Roman" panose="02020603050405020304" pitchFamily="18" charset="0"/>
              <a:cs typeface="Times New Roman" panose="02020603050405020304" pitchFamily="18" charset="0"/>
            </a:endParaRPr>
          </a:p>
          <a:p>
            <a:pPr lvl="1"/>
            <a:endParaRPr lang="en-US" sz="1200" dirty="0"/>
          </a:p>
          <a:p>
            <a:r>
              <a:rPr lang="en-US" sz="1200" b="1" i="1" dirty="0">
                <a:latin typeface="Times New Roman" panose="02020603050405020304" pitchFamily="18" charset="0"/>
                <a:cs typeface="Times New Roman" panose="02020603050405020304" pitchFamily="18" charset="0"/>
              </a:rPr>
              <a:t>6.7.3</a:t>
            </a:r>
            <a:r>
              <a:rPr lang="en-US" sz="1200" dirty="0">
                <a:latin typeface="Times New Roman" panose="02020603050405020304" pitchFamily="18" charset="0"/>
                <a:cs typeface="Times New Roman" panose="02020603050405020304" pitchFamily="18" charset="0"/>
              </a:rPr>
              <a:t> </a:t>
            </a:r>
            <a:r>
              <a:rPr lang="en-US" sz="1200" b="1" i="1" dirty="0">
                <a:latin typeface="Times New Roman" panose="02020603050405020304" pitchFamily="18" charset="0"/>
                <a:cs typeface="Times New Roman" panose="02020603050405020304" pitchFamily="18" charset="0"/>
              </a:rPr>
              <a:t>	Adjustments to Cost Allocations for Ancillary Services Procurement</a:t>
            </a:r>
          </a:p>
          <a:p>
            <a:pPr lvl="1"/>
            <a:endParaRPr lang="en-US" sz="1200" b="1" i="1" dirty="0" smtClean="0">
              <a:latin typeface="Times New Roman" panose="02020603050405020304" pitchFamily="18" charset="0"/>
              <a:cs typeface="Times New Roman" panose="02020603050405020304" pitchFamily="18" charset="0"/>
            </a:endParaRPr>
          </a:p>
          <a:p>
            <a:pPr lvl="1"/>
            <a:endParaRPr lang="en-US" sz="1200" b="1" i="1" dirty="0" smtClean="0">
              <a:latin typeface="Times New Roman" panose="02020603050405020304" pitchFamily="18" charset="0"/>
              <a:cs typeface="Times New Roman" panose="02020603050405020304" pitchFamily="18" charset="0"/>
            </a:endParaRPr>
          </a:p>
          <a:p>
            <a:r>
              <a:rPr lang="en-US" sz="1200" dirty="0">
                <a:cs typeface="Times New Roman" panose="02020603050405020304" pitchFamily="18" charset="0"/>
              </a:rPr>
              <a:t>(2-5) </a:t>
            </a:r>
            <a:endParaRPr lang="en-US" sz="1200" b="1" i="1" baseline="-25000" dirty="0"/>
          </a:p>
          <a:p>
            <a:endParaRPr lang="en-US" sz="1200" b="1" i="1" baseline="-25000" dirty="0"/>
          </a:p>
          <a:p>
            <a:r>
              <a:rPr lang="en-US" sz="1200" dirty="0"/>
              <a:t>(b)	Each QSE’s share of the net total costs for Reg-Up for the Operating Hour is calculated as follows:</a:t>
            </a:r>
          </a:p>
          <a:p>
            <a:endParaRPr lang="en-US" sz="1200" b="1" dirty="0"/>
          </a:p>
          <a:p>
            <a:r>
              <a:rPr lang="en-US" sz="1200" b="1" dirty="0"/>
              <a:t>		xxCOST </a:t>
            </a:r>
            <a:r>
              <a:rPr lang="en-US" sz="1200" b="1" i="1" baseline="-25000" dirty="0"/>
              <a:t>q</a:t>
            </a:r>
            <a:r>
              <a:rPr lang="en-US" sz="1200" b="1" dirty="0"/>
              <a:t>	=	xxPR * xxQ </a:t>
            </a:r>
            <a:r>
              <a:rPr lang="en-US" sz="1200" b="1" i="1" baseline="-25000" dirty="0"/>
              <a:t>q</a:t>
            </a:r>
            <a:endParaRPr lang="en-US" sz="1200" b="1" dirty="0"/>
          </a:p>
          <a:p>
            <a:r>
              <a:rPr lang="en-US" sz="1200" dirty="0"/>
              <a:t>Where:</a:t>
            </a:r>
          </a:p>
          <a:p>
            <a:endParaRPr lang="en-US" sz="1200" b="1" dirty="0"/>
          </a:p>
          <a:p>
            <a:pPr lvl="2"/>
            <a:r>
              <a:rPr lang="en-US" sz="1200" b="1" dirty="0"/>
              <a:t>xxPR	=	xxCOSTTOT / xxQTOT</a:t>
            </a:r>
          </a:p>
          <a:p>
            <a:pPr lvl="2"/>
            <a:r>
              <a:rPr lang="en-US" sz="1200" b="1" dirty="0"/>
              <a:t>xxQTOT	=	</a:t>
            </a:r>
            <a:r>
              <a:rPr lang="pt-BR" sz="1200" b="1" dirty="0"/>
              <a:t> </a:t>
            </a:r>
            <a:r>
              <a:rPr lang="en-US" sz="1200" b="1" dirty="0"/>
              <a:t>RUQ </a:t>
            </a:r>
            <a:r>
              <a:rPr lang="en-US" sz="1200" b="1" i="1" baseline="-25000" dirty="0"/>
              <a:t>q</a:t>
            </a:r>
            <a:endParaRPr lang="en-US" sz="1200" b="1" dirty="0"/>
          </a:p>
          <a:p>
            <a:pPr lvl="2"/>
            <a:r>
              <a:rPr lang="en-US" sz="1200" b="1" dirty="0"/>
              <a:t>xxQ </a:t>
            </a:r>
            <a:r>
              <a:rPr lang="en-US" sz="1200" b="1" i="1" baseline="-25000" dirty="0"/>
              <a:t>q</a:t>
            </a:r>
            <a:r>
              <a:rPr lang="en-US" sz="1200" b="1" dirty="0"/>
              <a:t>	=	RUO </a:t>
            </a:r>
            <a:r>
              <a:rPr lang="en-US" sz="1200" b="1" i="1" baseline="-25000" dirty="0"/>
              <a:t>q</a:t>
            </a:r>
            <a:r>
              <a:rPr lang="en-US" sz="1200" b="1" dirty="0"/>
              <a:t> – SARUQ </a:t>
            </a:r>
            <a:r>
              <a:rPr lang="en-US" sz="1200" b="1" i="1" baseline="-25000" dirty="0"/>
              <a:t>q</a:t>
            </a:r>
            <a:endParaRPr lang="en-US" sz="1200" b="1" dirty="0"/>
          </a:p>
          <a:p>
            <a:pPr lvl="2"/>
            <a:r>
              <a:rPr lang="en-US" sz="1200" b="1" dirty="0"/>
              <a:t>xxO </a:t>
            </a:r>
            <a:r>
              <a:rPr lang="en-US" sz="1200" b="1" i="1" baseline="-25000" dirty="0"/>
              <a:t>q</a:t>
            </a:r>
            <a:r>
              <a:rPr lang="en-US" sz="1200" b="1" dirty="0"/>
              <a:t>	=	</a:t>
            </a:r>
            <a:r>
              <a:rPr lang="pt-BR" sz="1200" b="1" dirty="0"/>
              <a:t> </a:t>
            </a:r>
            <a:r>
              <a:rPr lang="en-US" sz="1200" b="1" dirty="0"/>
              <a:t>(SAxxQ </a:t>
            </a:r>
            <a:r>
              <a:rPr lang="en-US" sz="1200" b="1" i="1" baseline="-25000" dirty="0"/>
              <a:t>q</a:t>
            </a:r>
            <a:r>
              <a:rPr lang="en-US" sz="1200" b="1" dirty="0"/>
              <a:t> + </a:t>
            </a:r>
            <a:r>
              <a:rPr lang="en-US" sz="1200" b="1" dirty="0" smtClean="0"/>
              <a:t>   (</a:t>
            </a:r>
            <a:r>
              <a:rPr lang="en-US" sz="1200" b="1" dirty="0"/>
              <a:t>RTPCxx </a:t>
            </a:r>
            <a:r>
              <a:rPr lang="en-US" sz="1200" b="1" i="1" baseline="-25000" dirty="0"/>
              <a:t>q, m</a:t>
            </a:r>
            <a:r>
              <a:rPr lang="en-US" sz="1200" b="1" dirty="0"/>
              <a:t>) </a:t>
            </a:r>
            <a:r>
              <a:rPr lang="en-US" sz="1200" b="1" i="1" dirty="0"/>
              <a:t> </a:t>
            </a:r>
            <a:r>
              <a:rPr lang="en-US" sz="1200" b="1" dirty="0"/>
              <a:t>+ PCxx </a:t>
            </a:r>
            <a:r>
              <a:rPr lang="en-US" sz="1200" b="1" i="1" baseline="-25000" dirty="0"/>
              <a:t>q</a:t>
            </a:r>
            <a:r>
              <a:rPr lang="en-US" sz="1200" b="1" dirty="0"/>
              <a:t> – xxRP </a:t>
            </a:r>
            <a:r>
              <a:rPr lang="en-US" sz="1200" b="1" i="1" baseline="-25000" dirty="0"/>
              <a:t>q </a:t>
            </a:r>
            <a:r>
              <a:rPr lang="en-US" sz="1200" b="1" dirty="0"/>
              <a:t>– xxFQ</a:t>
            </a:r>
            <a:r>
              <a:rPr lang="en-US" sz="1200" b="1" i="1" dirty="0"/>
              <a:t> </a:t>
            </a:r>
            <a:r>
              <a:rPr lang="en-US" sz="1200" b="1" i="1" baseline="-25000" dirty="0"/>
              <a:t>q </a:t>
            </a:r>
            <a:r>
              <a:rPr lang="en-US" sz="1200" b="1" dirty="0"/>
              <a:t>– </a:t>
            </a:r>
            <a:r>
              <a:rPr lang="en-US" sz="1200" b="1" dirty="0">
                <a:solidFill>
                  <a:srgbClr val="FF0000"/>
                </a:solidFill>
              </a:rPr>
              <a:t>RxxFQ</a:t>
            </a:r>
            <a:r>
              <a:rPr lang="en-US" sz="1200" b="1" i="1" dirty="0"/>
              <a:t> </a:t>
            </a:r>
            <a:r>
              <a:rPr lang="en-US" sz="1200" b="1" i="1" baseline="-25000" dirty="0"/>
              <a:t>q</a:t>
            </a:r>
            <a:r>
              <a:rPr lang="en-US" sz="1200" b="1" dirty="0"/>
              <a:t>) * HLRS</a:t>
            </a:r>
            <a:r>
              <a:rPr lang="en-US" sz="1200" b="1" i="1" dirty="0"/>
              <a:t> </a:t>
            </a:r>
            <a:r>
              <a:rPr lang="en-US" sz="1200" b="1" i="1" baseline="-25000" dirty="0"/>
              <a:t>q</a:t>
            </a:r>
            <a:r>
              <a:rPr lang="en-US" sz="1200" b="1" baseline="-25000" dirty="0"/>
              <a:t> </a:t>
            </a:r>
            <a:r>
              <a:rPr lang="en-US" sz="1200" b="1" dirty="0"/>
              <a:t>+ xxRP </a:t>
            </a:r>
            <a:r>
              <a:rPr lang="en-US" sz="1200" b="1" i="1" baseline="-25000" dirty="0"/>
              <a:t>q</a:t>
            </a:r>
            <a:endParaRPr lang="en-US" sz="1200" b="1" dirty="0"/>
          </a:p>
          <a:p>
            <a:pPr lvl="2"/>
            <a:r>
              <a:rPr lang="fr-FR" sz="1200" b="1" dirty="0"/>
              <a:t>SAxxQ </a:t>
            </a:r>
            <a:r>
              <a:rPr lang="fr-FR" sz="1200" b="1" i="1" baseline="-25000" dirty="0"/>
              <a:t>q</a:t>
            </a:r>
            <a:r>
              <a:rPr lang="fr-FR" sz="1200" b="1" baseline="-25000" dirty="0"/>
              <a:t>	</a:t>
            </a:r>
            <a:r>
              <a:rPr lang="fr-FR" sz="1200" b="1" dirty="0"/>
              <a:t>=	DASxxQ </a:t>
            </a:r>
            <a:r>
              <a:rPr lang="fr-FR" sz="1200" b="1" i="1" baseline="-25000" dirty="0"/>
              <a:t>q</a:t>
            </a:r>
            <a:r>
              <a:rPr lang="fr-FR" sz="1200" b="1" dirty="0"/>
              <a:t> + RTSAxxQ </a:t>
            </a:r>
            <a:r>
              <a:rPr lang="fr-FR" sz="1200" b="1" i="1" baseline="-25000" dirty="0"/>
              <a:t>q</a:t>
            </a:r>
            <a:endParaRPr lang="en-US" sz="1200" b="1" dirty="0"/>
          </a:p>
          <a:p>
            <a:pPr lvl="1"/>
            <a:endParaRPr lang="en-US" sz="1200" b="1" i="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5493" y="3597275"/>
            <a:ext cx="152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3688" y="3616325"/>
            <a:ext cx="152400"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43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706- </a:t>
            </a:r>
            <a:r>
              <a:rPr lang="en-US" sz="1800" dirty="0"/>
              <a:t>Restore the ability to use Physical Responsive Reserve </a:t>
            </a:r>
            <a:r>
              <a:rPr lang="en-US" sz="1800" dirty="0" smtClean="0"/>
              <a:t>Capability </a:t>
            </a:r>
            <a:r>
              <a:rPr lang="en-US" sz="1800" dirty="0"/>
              <a:t>as an Indicator of Available Frequency-Responsive Capacity</a:t>
            </a:r>
            <a:endParaRPr lang="en-US" sz="1800" dirty="0" smtClean="0"/>
          </a:p>
        </p:txBody>
      </p:sp>
      <p:sp>
        <p:nvSpPr>
          <p:cNvPr id="2" name="TextBox 1"/>
          <p:cNvSpPr txBox="1"/>
          <p:nvPr/>
        </p:nvSpPr>
        <p:spPr>
          <a:xfrm>
            <a:off x="606053" y="882503"/>
            <a:ext cx="7804297" cy="3539430"/>
          </a:xfrm>
          <a:prstGeom prst="rect">
            <a:avLst/>
          </a:prstGeom>
          <a:noFill/>
        </p:spPr>
        <p:txBody>
          <a:bodyPr wrap="square" rtlCol="0">
            <a:spAutoFit/>
          </a:bodyPr>
          <a:lstStyle/>
          <a:p>
            <a:r>
              <a:rPr lang="en-US" sz="1400" b="1" i="1" dirty="0" smtClean="0"/>
              <a:t>“The </a:t>
            </a:r>
            <a:r>
              <a:rPr lang="en-US" sz="1400" b="1" i="1" dirty="0"/>
              <a:t>improvement will be to use available Non-Frequency Responsive Capacity (NFRC) telemetry to adjust the PRC and remove the non-responsive reserves from the PRC calculation.  The proposed changes will allow ERCOT to accurately count the available PRC reserves during all conditions and especially during EEAs when Responsive Reserve (RRS) capacity is released to SCED</a:t>
            </a:r>
            <a:r>
              <a:rPr lang="en-US" sz="1400" b="1" i="1" dirty="0" smtClean="0"/>
              <a:t>.”</a:t>
            </a:r>
          </a:p>
          <a:p>
            <a:endParaRPr lang="en-US" sz="1400" b="1" i="1" dirty="0"/>
          </a:p>
          <a:p>
            <a:pPr marL="285750" indent="-285750">
              <a:buFont typeface="Arial" panose="020B0604020202020204" pitchFamily="34" charset="0"/>
              <a:buChar char="•"/>
            </a:pPr>
            <a:endParaRPr lang="en-US" sz="1400" b="1" i="1" dirty="0" smtClean="0"/>
          </a:p>
          <a:p>
            <a:pPr marL="285750" indent="-285750">
              <a:buFont typeface="Arial" panose="020B0604020202020204" pitchFamily="34" charset="0"/>
              <a:buChar char="•"/>
            </a:pPr>
            <a:endParaRPr lang="en-US" sz="1400" i="1" dirty="0" smtClean="0"/>
          </a:p>
          <a:p>
            <a:pPr lvl="1"/>
            <a:r>
              <a:rPr lang="en-US" sz="1400" b="1" dirty="0"/>
              <a:t>PRC</a:t>
            </a:r>
            <a:r>
              <a:rPr lang="en-US" sz="1400" b="1" baseline="-25000" dirty="0"/>
              <a:t>1</a:t>
            </a:r>
            <a:r>
              <a:rPr lang="en-US" sz="1400" b="1" dirty="0"/>
              <a:t> =	</a:t>
            </a:r>
            <a:r>
              <a:rPr lang="en-US" sz="1400" b="1" dirty="0" smtClean="0"/>
              <a:t>	Min(Max</a:t>
            </a:r>
            <a:r>
              <a:rPr lang="en-US" sz="1400" b="1" dirty="0"/>
              <a:t>((RDF*(HSL-</a:t>
            </a:r>
            <a:r>
              <a:rPr lang="en-US" sz="1400" b="1" u="sng" dirty="0">
                <a:solidFill>
                  <a:srgbClr val="FF0000"/>
                </a:solidFill>
              </a:rPr>
              <a:t>NFRC</a:t>
            </a:r>
            <a:r>
              <a:rPr lang="en-US" sz="1400" b="1" dirty="0"/>
              <a:t>) – Actual Net Telemetered Output)</a:t>
            </a:r>
            <a:r>
              <a:rPr lang="en-US" sz="1400" b="1" baseline="-25000" dirty="0" err="1"/>
              <a:t>i</a:t>
            </a:r>
            <a:r>
              <a:rPr lang="en-US" sz="1400" b="1" dirty="0"/>
              <a:t> , 0.0) , </a:t>
            </a:r>
            <a:r>
              <a:rPr lang="en-US" sz="1400" b="1" dirty="0" smtClean="0"/>
              <a:t>			0.2*RDF</a:t>
            </a:r>
            <a:r>
              <a:rPr lang="en-US" sz="1400" b="1" dirty="0"/>
              <a:t>*(HSL</a:t>
            </a:r>
            <a:r>
              <a:rPr lang="en-US" sz="1400" dirty="0"/>
              <a:t> </a:t>
            </a:r>
            <a:r>
              <a:rPr lang="en-US" sz="1400" b="1" dirty="0"/>
              <a:t>–</a:t>
            </a:r>
            <a:r>
              <a:rPr lang="en-US" sz="1400" b="1" u="sng" dirty="0">
                <a:solidFill>
                  <a:srgbClr val="FF0000"/>
                </a:solidFill>
              </a:rPr>
              <a:t>NFRC</a:t>
            </a:r>
            <a:r>
              <a:rPr lang="en-US" sz="1400" b="1" dirty="0"/>
              <a:t>)</a:t>
            </a:r>
            <a:r>
              <a:rPr lang="en-US" sz="1400" b="1" baseline="-25000" dirty="0" err="1"/>
              <a:t>i</a:t>
            </a:r>
            <a:r>
              <a:rPr lang="en-US" sz="1400" b="1" dirty="0" smtClean="0"/>
              <a:t>)</a:t>
            </a:r>
            <a:endParaRPr lang="en-US" sz="1400" dirty="0"/>
          </a:p>
          <a:p>
            <a:pPr marL="742950" lvl="1" indent="-285750">
              <a:buFont typeface="Arial" panose="020B0604020202020204" pitchFamily="34" charset="0"/>
              <a:buChar char="•"/>
            </a:pPr>
            <a:endParaRPr lang="en-US" sz="1400" i="1" dirty="0" smtClean="0"/>
          </a:p>
          <a:p>
            <a:pPr marL="742950" lvl="1" indent="-285750">
              <a:buFont typeface="Arial" panose="020B0604020202020204" pitchFamily="34" charset="0"/>
              <a:buChar char="•"/>
            </a:pPr>
            <a:endParaRPr lang="en-US" sz="1400" i="1" dirty="0" smtClean="0"/>
          </a:p>
          <a:p>
            <a:pPr lvl="1"/>
            <a:endParaRPr lang="en-US" sz="1400" i="1" dirty="0" smtClean="0"/>
          </a:p>
          <a:p>
            <a:pPr lvl="1"/>
            <a:endParaRPr lang="en-US" sz="1400" i="1" dirty="0"/>
          </a:p>
          <a:p>
            <a:pPr lvl="1"/>
            <a:endParaRPr lang="en-US" sz="1400" i="1" dirty="0"/>
          </a:p>
          <a:p>
            <a:pPr marL="285750" indent="-285750">
              <a:buFont typeface="Arial" panose="020B0604020202020204" pitchFamily="34" charset="0"/>
              <a:buChar char="•"/>
            </a:pPr>
            <a:r>
              <a:rPr lang="en-US" sz="1400" dirty="0" smtClean="0"/>
              <a:t>This NPRR does not affect the settlement system. </a:t>
            </a:r>
          </a:p>
        </p:txBody>
      </p:sp>
      <p:graphicFrame>
        <p:nvGraphicFramePr>
          <p:cNvPr id="4" name="Object 3"/>
          <p:cNvGraphicFramePr>
            <a:graphicFrameLocks noChangeAspect="1"/>
          </p:cNvGraphicFramePr>
          <p:nvPr>
            <p:extLst>
              <p:ext uri="{D42A27DB-BD31-4B8C-83A1-F6EECF244321}">
                <p14:modId xmlns:p14="http://schemas.microsoft.com/office/powerpoint/2010/main" val="801959521"/>
              </p:ext>
            </p:extLst>
          </p:nvPr>
        </p:nvGraphicFramePr>
        <p:xfrm>
          <a:off x="1828801" y="2243981"/>
          <a:ext cx="701601" cy="1138664"/>
        </p:xfrm>
        <a:graphic>
          <a:graphicData uri="http://schemas.openxmlformats.org/presentationml/2006/ole">
            <mc:AlternateContent xmlns:mc="http://schemas.openxmlformats.org/markup-compatibility/2006">
              <mc:Choice xmlns:v="urn:schemas-microsoft-com:vml" Requires="v">
                <p:oleObj spid="_x0000_s1079" name="Equation" r:id="rId4" imgW="444240" imgH="914400" progId="Equation.3">
                  <p:embed/>
                </p:oleObj>
              </mc:Choice>
              <mc:Fallback>
                <p:oleObj name="Equation" r:id="rId4" imgW="444240" imgH="914400" progId="Equation.3">
                  <p:embed/>
                  <p:pic>
                    <p:nvPicPr>
                      <p:cNvPr id="0" name="Object 2"/>
                      <p:cNvPicPr>
                        <a:picLocks noChangeAspect="1" noChangeArrowheads="1"/>
                      </p:cNvPicPr>
                      <p:nvPr/>
                    </p:nvPicPr>
                    <p:blipFill>
                      <a:blip r:embed="rId5"/>
                      <a:srcRect/>
                      <a:stretch>
                        <a:fillRect/>
                      </a:stretch>
                    </p:blipFill>
                    <p:spPr bwMode="auto">
                      <a:xfrm>
                        <a:off x="1828801" y="2243981"/>
                        <a:ext cx="701601" cy="1138664"/>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58492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a:t>
            </a:r>
            <a:r>
              <a:rPr lang="en-US" sz="1800" dirty="0"/>
              <a:t>- NPRR </a:t>
            </a:r>
            <a:r>
              <a:rPr lang="en-US" sz="1800" dirty="0" smtClean="0"/>
              <a:t>710-</a:t>
            </a:r>
            <a:r>
              <a:rPr lang="en-US" sz="1800" dirty="0"/>
              <a:t> Removal of ORDC Phase 2 Language and Modification to </a:t>
            </a:r>
            <a:r>
              <a:rPr lang="en-US" sz="1800" dirty="0" smtClean="0"/>
              <a:t>					HASL </a:t>
            </a:r>
            <a:r>
              <a:rPr lang="en-US" sz="1800" dirty="0"/>
              <a:t>Calculation</a:t>
            </a:r>
            <a:endParaRPr lang="en-US" sz="1800" dirty="0" smtClean="0"/>
          </a:p>
        </p:txBody>
      </p:sp>
      <p:sp>
        <p:nvSpPr>
          <p:cNvPr id="5" name="Rectangle 4"/>
          <p:cNvSpPr/>
          <p:nvPr/>
        </p:nvSpPr>
        <p:spPr>
          <a:xfrm>
            <a:off x="372138" y="869682"/>
            <a:ext cx="8165805" cy="1200329"/>
          </a:xfrm>
          <a:prstGeom prst="rect">
            <a:avLst/>
          </a:prstGeom>
        </p:spPr>
        <p:txBody>
          <a:bodyPr wrap="square">
            <a:spAutoFit/>
          </a:bodyPr>
          <a:lstStyle/>
          <a:p>
            <a:pPr marL="285750" indent="-285750">
              <a:buFont typeface="Arial" panose="020B0604020202020204" pitchFamily="34" charset="0"/>
              <a:buChar char="•"/>
            </a:pPr>
            <a:r>
              <a:rPr lang="en-US" sz="1200" b="1" i="1" dirty="0" smtClean="0"/>
              <a:t>“This </a:t>
            </a:r>
            <a:r>
              <a:rPr lang="en-US" sz="1200" b="1" i="1" dirty="0"/>
              <a:t>Nodal Protocol Revision Request (NPRR) removes ORDC Phase 2; changes the High Ancillary Service Limit (HASL) calculation to remove Non-Frequency Responsive Capacity (NFRC) included in a Generation Resource’s High Sustained Limit (HSL), thereby creating the opportunity for an ORDC payment for the NFRC capacity through Ancillary Service imbalance Settlement; and clarifies the HASL definition between use in the Resource limit calculator, Reliability Unit Commitment (RUC) optimization, and the capacity shortfall ratio share</a:t>
            </a:r>
            <a:r>
              <a:rPr lang="en-US" sz="1200" b="1" i="1" dirty="0" smtClean="0"/>
              <a:t>.”</a:t>
            </a:r>
            <a:endParaRPr lang="en-US" sz="1200" b="1" i="1" dirty="0"/>
          </a:p>
        </p:txBody>
      </p:sp>
      <p:graphicFrame>
        <p:nvGraphicFramePr>
          <p:cNvPr id="12" name="Table 11"/>
          <p:cNvGraphicFramePr>
            <a:graphicFrameLocks noGrp="1"/>
          </p:cNvGraphicFramePr>
          <p:nvPr>
            <p:extLst>
              <p:ext uri="{D42A27DB-BD31-4B8C-83A1-F6EECF244321}">
                <p14:modId xmlns:p14="http://schemas.microsoft.com/office/powerpoint/2010/main" val="1924419328"/>
              </p:ext>
            </p:extLst>
          </p:nvPr>
        </p:nvGraphicFramePr>
        <p:xfrm>
          <a:off x="1414660" y="2254829"/>
          <a:ext cx="6080760" cy="792480"/>
        </p:xfrm>
        <a:graphic>
          <a:graphicData uri="http://schemas.openxmlformats.org/drawingml/2006/table">
            <a:tbl>
              <a:tblPr firstRow="1" firstCol="1" lastRow="1" lastCol="1" bandRow="1" bandCol="1"/>
              <a:tblGrid>
                <a:gridCol w="6080760"/>
              </a:tblGrid>
              <a:tr h="245110">
                <a:tc>
                  <a:txBody>
                    <a:bodyPr/>
                    <a:lstStyle/>
                    <a:p>
                      <a:pPr marL="0" marR="0">
                        <a:spcBef>
                          <a:spcPts val="600"/>
                        </a:spcBef>
                        <a:spcAft>
                          <a:spcPts val="1200"/>
                        </a:spcAft>
                      </a:pPr>
                      <a:r>
                        <a:rPr lang="en-US" sz="1200" b="1" i="1" dirty="0">
                          <a:effectLst/>
                          <a:latin typeface="Times New Roman"/>
                          <a:ea typeface="Times New Roman"/>
                        </a:rPr>
                        <a:t>[NPRR568:  Replace the above equation RTRDASIAMT</a:t>
                      </a:r>
                      <a:r>
                        <a:rPr lang="en-US" sz="1200" b="1" baseline="-25000" dirty="0">
                          <a:effectLst/>
                          <a:latin typeface="Times New Roman"/>
                          <a:ea typeface="Times New Roman"/>
                        </a:rPr>
                        <a:t> </a:t>
                      </a:r>
                      <a:r>
                        <a:rPr lang="en-US" sz="1200" b="1" i="1" baseline="-25000" dirty="0">
                          <a:effectLst/>
                          <a:latin typeface="Times New Roman"/>
                          <a:ea typeface="Times New Roman"/>
                        </a:rPr>
                        <a:t>q</a:t>
                      </a:r>
                      <a:r>
                        <a:rPr lang="en-US" sz="1200" b="1" i="1" dirty="0">
                          <a:effectLst/>
                          <a:latin typeface="Times New Roman"/>
                          <a:ea typeface="Times New Roman"/>
                        </a:rPr>
                        <a:t> with the following upon Phase 2 system implementation:]</a:t>
                      </a:r>
                      <a:endParaRPr lang="en-US" sz="1200" dirty="0">
                        <a:effectLst/>
                        <a:latin typeface="Times New Roman"/>
                        <a:ea typeface="Times New Roman"/>
                      </a:endParaRPr>
                    </a:p>
                    <a:p>
                      <a:pPr marL="2514600" marR="0" indent="-2057400">
                        <a:spcBef>
                          <a:spcPts val="0"/>
                        </a:spcBef>
                        <a:spcAft>
                          <a:spcPts val="1200"/>
                        </a:spcAft>
                        <a:tabLst>
                          <a:tab pos="1428750" algn="l"/>
                          <a:tab pos="2000250" algn="l"/>
                          <a:tab pos="2514600" algn="l"/>
                        </a:tabLst>
                      </a:pPr>
                      <a:r>
                        <a:rPr lang="en-US" sz="1200" b="1" dirty="0">
                          <a:effectLst/>
                          <a:latin typeface="Times New Roman"/>
                          <a:ea typeface="Times New Roman"/>
                        </a:rPr>
                        <a:t>RTRDASIAMT</a:t>
                      </a:r>
                      <a:r>
                        <a:rPr lang="en-US" sz="1200" b="1" i="1" baseline="-25000" dirty="0">
                          <a:effectLst/>
                          <a:latin typeface="Times New Roman"/>
                          <a:ea typeface="Times New Roman"/>
                        </a:rPr>
                        <a:t> q</a:t>
                      </a:r>
                      <a:r>
                        <a:rPr lang="en-US" sz="1200" b="1" dirty="0">
                          <a:effectLst/>
                          <a:latin typeface="Times New Roman"/>
                          <a:ea typeface="Times New Roman"/>
                        </a:rPr>
                        <a:t>=		(-1) * ((RTASOLIMB</a:t>
                      </a:r>
                      <a:r>
                        <a:rPr lang="en-US" sz="1200" b="1" i="1" baseline="-25000" dirty="0">
                          <a:effectLst/>
                          <a:latin typeface="Times New Roman"/>
                          <a:ea typeface="Times New Roman"/>
                        </a:rPr>
                        <a:t> q</a:t>
                      </a:r>
                      <a:r>
                        <a:rPr lang="en-US" sz="1200" b="1" dirty="0">
                          <a:effectLst/>
                          <a:latin typeface="Times New Roman"/>
                          <a:ea typeface="Times New Roman"/>
                        </a:rPr>
                        <a:t> - RTOFF10</a:t>
                      </a:r>
                      <a:r>
                        <a:rPr lang="en-US" sz="1200" i="1" baseline="-25000" dirty="0">
                          <a:effectLst/>
                          <a:latin typeface="Times New Roman"/>
                          <a:ea typeface="Times New Roman"/>
                        </a:rPr>
                        <a:t> </a:t>
                      </a:r>
                      <a:r>
                        <a:rPr lang="es-MX" sz="1200" i="1" baseline="-25000" dirty="0">
                          <a:effectLst/>
                          <a:latin typeface="Times New Roman"/>
                          <a:ea typeface="Times New Roman"/>
                        </a:rPr>
                        <a:t>q</a:t>
                      </a:r>
                      <a:r>
                        <a:rPr lang="en-US" sz="1200" b="1" dirty="0">
                          <a:effectLst/>
                          <a:latin typeface="Times New Roman"/>
                          <a:ea typeface="Times New Roman"/>
                        </a:rPr>
                        <a:t> )* RTRDP)</a:t>
                      </a:r>
                      <a:endParaRPr lang="en-US" sz="1200" dirty="0">
                        <a:effectLst/>
                        <a:latin typeface="Times New Roman"/>
                        <a:ea typeface="Times New Roman"/>
                      </a:endParaRPr>
                    </a:p>
                  </a:txBody>
                  <a:tcPr marL="73025" marR="73025"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479153595"/>
              </p:ext>
            </p:extLst>
          </p:nvPr>
        </p:nvGraphicFramePr>
        <p:xfrm>
          <a:off x="1420375" y="3309937"/>
          <a:ext cx="6069330" cy="1402080"/>
        </p:xfrm>
        <a:graphic>
          <a:graphicData uri="http://schemas.openxmlformats.org/drawingml/2006/table">
            <a:tbl>
              <a:tblPr firstRow="1" firstCol="1" bandRow="1"/>
              <a:tblGrid>
                <a:gridCol w="6069330"/>
              </a:tblGrid>
              <a:tr h="0">
                <a:tc>
                  <a:txBody>
                    <a:bodyPr/>
                    <a:lstStyle/>
                    <a:p>
                      <a:pPr marL="0" marR="0">
                        <a:spcBef>
                          <a:spcPts val="600"/>
                        </a:spcBef>
                        <a:spcAft>
                          <a:spcPts val="1200"/>
                        </a:spcAft>
                      </a:pPr>
                      <a:r>
                        <a:rPr lang="en-US" sz="1200" b="1" i="1" dirty="0">
                          <a:effectLst/>
                          <a:latin typeface="Times New Roman"/>
                          <a:ea typeface="Times New Roman"/>
                        </a:rPr>
                        <a:t>[NPRR568 and NPRR698:  Replace applicable portions of the above equation RTOLCAP </a:t>
                      </a:r>
                      <a:r>
                        <a:rPr lang="en-US" sz="1200" b="1" i="1" baseline="-25000" dirty="0">
                          <a:effectLst/>
                          <a:latin typeface="Times New Roman"/>
                          <a:ea typeface="Times New Roman"/>
                        </a:rPr>
                        <a:t>q</a:t>
                      </a:r>
                      <a:r>
                        <a:rPr lang="en-US" sz="1200" b="1" i="1" dirty="0">
                          <a:effectLst/>
                          <a:latin typeface="Times New Roman"/>
                          <a:ea typeface="Times New Roman"/>
                        </a:rPr>
                        <a:t> with the following upon system implementation (upon or following the implementation of NPRR568):]</a:t>
                      </a:r>
                      <a:endParaRPr lang="en-US" sz="1200" dirty="0">
                        <a:effectLst/>
                        <a:latin typeface="Times New Roman"/>
                        <a:ea typeface="Times New Roman"/>
                      </a:endParaRPr>
                    </a:p>
                    <a:p>
                      <a:pPr marL="1828800" marR="0" indent="-1371600">
                        <a:spcBef>
                          <a:spcPts val="0"/>
                        </a:spcBef>
                        <a:spcAft>
                          <a:spcPts val="1200"/>
                        </a:spcAft>
                        <a:tabLst>
                          <a:tab pos="1428750" algn="l"/>
                          <a:tab pos="2000250" algn="l"/>
                          <a:tab pos="2514600" algn="l"/>
                        </a:tabLst>
                      </a:pPr>
                      <a:r>
                        <a:rPr lang="en-US" sz="1200" dirty="0">
                          <a:effectLst/>
                          <a:latin typeface="Times New Roman"/>
                          <a:ea typeface="Times New Roman"/>
                        </a:rPr>
                        <a:t>RTOLCAP </a:t>
                      </a:r>
                      <a:r>
                        <a:rPr lang="en-US" sz="1200" i="1" baseline="-25000" dirty="0">
                          <a:effectLst/>
                          <a:latin typeface="Times New Roman"/>
                          <a:ea typeface="Times New Roman"/>
                        </a:rPr>
                        <a:t>q	 </a:t>
                      </a:r>
                      <a:r>
                        <a:rPr lang="en-US" sz="1200" dirty="0">
                          <a:effectLst/>
                          <a:latin typeface="Times New Roman"/>
                          <a:ea typeface="Times New Roman"/>
                        </a:rPr>
                        <a:t>=	(RTOLHSL</a:t>
                      </a:r>
                      <a:r>
                        <a:rPr lang="en-US" sz="1200" i="1" baseline="-25000" dirty="0">
                          <a:effectLst/>
                          <a:latin typeface="Times New Roman"/>
                          <a:ea typeface="Times New Roman"/>
                        </a:rPr>
                        <a:t> q </a:t>
                      </a:r>
                      <a:r>
                        <a:rPr lang="en-US" sz="1200" dirty="0">
                          <a:effectLst/>
                          <a:latin typeface="Times New Roman"/>
                          <a:ea typeface="Times New Roman"/>
                        </a:rPr>
                        <a:t>–RTMGQ </a:t>
                      </a:r>
                      <a:r>
                        <a:rPr lang="en-US" sz="1200" i="1" baseline="-25000" dirty="0">
                          <a:effectLst/>
                          <a:latin typeface="Times New Roman"/>
                          <a:ea typeface="Times New Roman"/>
                        </a:rPr>
                        <a:t>q </a:t>
                      </a:r>
                      <a:r>
                        <a:rPr lang="en-US" sz="1200" dirty="0">
                          <a:effectLst/>
                          <a:latin typeface="Times New Roman"/>
                          <a:ea typeface="Times New Roman"/>
                        </a:rPr>
                        <a:t>– SYS_GEN_DISCFACTOR * ( UGENA</a:t>
                      </a:r>
                      <a:r>
                        <a:rPr lang="es-ES" sz="1200" i="1" baseline="-25000" dirty="0">
                          <a:effectLst/>
                          <a:latin typeface="Times New Roman"/>
                          <a:ea typeface="Times New Roman"/>
                        </a:rPr>
                        <a:t> q, r, p</a:t>
                      </a:r>
                      <a:r>
                        <a:rPr lang="en-US" sz="1200" dirty="0">
                          <a:effectLst/>
                          <a:latin typeface="Times New Roman"/>
                          <a:ea typeface="Times New Roman"/>
                        </a:rPr>
                        <a:t>)) + RTCLRCAP</a:t>
                      </a:r>
                      <a:r>
                        <a:rPr lang="en-US" sz="1200" i="1" baseline="-25000" dirty="0">
                          <a:effectLst/>
                          <a:latin typeface="Times New Roman"/>
                          <a:ea typeface="Times New Roman"/>
                        </a:rPr>
                        <a:t> q </a:t>
                      </a:r>
                      <a:r>
                        <a:rPr lang="en-US" sz="1200" dirty="0">
                          <a:effectLst/>
                          <a:latin typeface="Times New Roman"/>
                          <a:ea typeface="Times New Roman"/>
                        </a:rPr>
                        <a:t>+ RTOFF10</a:t>
                      </a:r>
                      <a:r>
                        <a:rPr lang="en-US" sz="1200" i="1" baseline="-25000" dirty="0">
                          <a:effectLst/>
                          <a:latin typeface="Times New Roman"/>
                          <a:ea typeface="Times New Roman"/>
                        </a:rPr>
                        <a:t> </a:t>
                      </a:r>
                      <a:r>
                        <a:rPr lang="es-MX" sz="1200" i="1" baseline="-25000" dirty="0">
                          <a:effectLst/>
                          <a:latin typeface="Times New Roman"/>
                          <a:ea typeface="Times New Roman"/>
                        </a:rPr>
                        <a:t>q</a:t>
                      </a:r>
                      <a:endParaRPr lang="en-US" sz="1200" dirty="0">
                        <a:effectLst/>
                        <a:latin typeface="Times New Roman"/>
                        <a:ea typeface="Times New Roman"/>
                      </a:endParaRPr>
                    </a:p>
                    <a:p>
                      <a:pPr marL="1828800" marR="0" indent="-1371600">
                        <a:spcBef>
                          <a:spcPts val="0"/>
                        </a:spcBef>
                        <a:spcAft>
                          <a:spcPts val="1200"/>
                        </a:spcAft>
                        <a:tabLst>
                          <a:tab pos="1428750" algn="l"/>
                          <a:tab pos="2000250" algn="l"/>
                          <a:tab pos="2514600" algn="l"/>
                        </a:tabLst>
                      </a:pPr>
                      <a:r>
                        <a:rPr lang="en-US" sz="1200" dirty="0">
                          <a:effectLst/>
                          <a:latin typeface="Times New Roman"/>
                          <a:ea typeface="Times New Roman"/>
                        </a:rPr>
                        <a:t>RTOFF10 </a:t>
                      </a:r>
                      <a:r>
                        <a:rPr lang="en-US" sz="1200" b="1" i="1" baseline="-25000" dirty="0">
                          <a:effectLst/>
                          <a:latin typeface="Times New Roman"/>
                          <a:ea typeface="Times New Roman"/>
                        </a:rPr>
                        <a:t>q</a:t>
                      </a:r>
                      <a:r>
                        <a:rPr lang="en-US" sz="1200" b="1" baseline="-25000" dirty="0">
                          <a:effectLst/>
                          <a:latin typeface="Times New Roman"/>
                          <a:ea typeface="Times New Roman"/>
                        </a:rPr>
                        <a:t> 	</a:t>
                      </a:r>
                      <a:r>
                        <a:rPr lang="en-US" sz="1200" dirty="0">
                          <a:effectLst/>
                          <a:latin typeface="Times New Roman"/>
                          <a:ea typeface="Times New Roman"/>
                        </a:rPr>
                        <a:t>=</a:t>
                      </a:r>
                      <a:r>
                        <a:rPr lang="en-US" sz="1200" b="1" baseline="-25000" dirty="0">
                          <a:effectLst/>
                          <a:latin typeface="Times New Roman"/>
                          <a:ea typeface="Times New Roman"/>
                        </a:rPr>
                        <a:t>	</a:t>
                      </a:r>
                      <a:r>
                        <a:rPr lang="en-US" sz="1200" dirty="0">
                          <a:effectLst/>
                          <a:latin typeface="Times New Roman"/>
                          <a:ea typeface="Times New Roman"/>
                        </a:rPr>
                        <a:t>SYS_GEN_DISCFACTOR</a:t>
                      </a:r>
                      <a:r>
                        <a:rPr lang="en-US" sz="1200" b="1" dirty="0">
                          <a:effectLst/>
                          <a:latin typeface="Times New Roman"/>
                          <a:ea typeface="Times New Roman"/>
                        </a:rPr>
                        <a:t> *  </a:t>
                      </a:r>
                      <a:r>
                        <a:rPr lang="en-US" sz="1200" dirty="0">
                          <a:effectLst/>
                          <a:latin typeface="Times New Roman"/>
                          <a:ea typeface="Times New Roman"/>
                        </a:rPr>
                        <a:t>RTOFF10R </a:t>
                      </a:r>
                      <a:r>
                        <a:rPr lang="en-US" sz="1200" b="1" i="1" baseline="-25000" dirty="0">
                          <a:effectLst/>
                          <a:latin typeface="Times New Roman"/>
                          <a:ea typeface="Times New Roman"/>
                        </a:rPr>
                        <a:t>q, r, p</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074576521"/>
              </p:ext>
            </p:extLst>
          </p:nvPr>
        </p:nvGraphicFramePr>
        <p:xfrm>
          <a:off x="1425474" y="4867958"/>
          <a:ext cx="5931535" cy="1371600"/>
        </p:xfrm>
        <a:graphic>
          <a:graphicData uri="http://schemas.openxmlformats.org/drawingml/2006/table">
            <a:tbl>
              <a:tblPr firstRow="1" firstCol="1" bandRow="1"/>
              <a:tblGrid>
                <a:gridCol w="5931535"/>
              </a:tblGrid>
              <a:tr h="0">
                <a:tc>
                  <a:txBody>
                    <a:bodyPr/>
                    <a:lstStyle/>
                    <a:p>
                      <a:pPr marL="0" marR="0">
                        <a:spcBef>
                          <a:spcPts val="600"/>
                        </a:spcBef>
                        <a:spcAft>
                          <a:spcPts val="1200"/>
                        </a:spcAft>
                      </a:pPr>
                      <a:r>
                        <a:rPr lang="en-US" sz="1200" b="1" i="1" dirty="0">
                          <a:effectLst/>
                          <a:latin typeface="Times New Roman"/>
                          <a:ea typeface="Times New Roman"/>
                        </a:rPr>
                        <a:t>[NPRR568:  Replace the above equation RTOFFCAP </a:t>
                      </a:r>
                      <a:r>
                        <a:rPr lang="en-US" sz="1200" b="1" i="1" baseline="-25000" dirty="0">
                          <a:effectLst/>
                          <a:latin typeface="Times New Roman"/>
                          <a:ea typeface="Times New Roman"/>
                        </a:rPr>
                        <a:t>q</a:t>
                      </a:r>
                      <a:r>
                        <a:rPr lang="en-US" sz="1200" b="1" i="1" dirty="0">
                          <a:effectLst/>
                          <a:latin typeface="Times New Roman"/>
                          <a:ea typeface="Times New Roman"/>
                        </a:rPr>
                        <a:t> with the following upon Phase 2 system implementation:]</a:t>
                      </a:r>
                      <a:endParaRPr lang="en-US" sz="1200" dirty="0">
                        <a:effectLst/>
                        <a:latin typeface="Times New Roman"/>
                        <a:ea typeface="Times New Roman"/>
                      </a:endParaRPr>
                    </a:p>
                    <a:p>
                      <a:pPr marL="2271395" marR="0" indent="-1600200">
                        <a:spcBef>
                          <a:spcPts val="0"/>
                        </a:spcBef>
                        <a:spcAft>
                          <a:spcPts val="1200"/>
                        </a:spcAft>
                      </a:pPr>
                      <a:r>
                        <a:rPr lang="en-US" sz="1200" dirty="0">
                          <a:effectLst/>
                          <a:latin typeface="Times New Roman"/>
                          <a:ea typeface="Times New Roman"/>
                        </a:rPr>
                        <a:t>RTOFFCAP</a:t>
                      </a:r>
                      <a:r>
                        <a:rPr lang="en-US" sz="1200" i="1" baseline="-25000" dirty="0">
                          <a:effectLst/>
                          <a:latin typeface="Times New Roman"/>
                          <a:ea typeface="Times New Roman"/>
                        </a:rPr>
                        <a:t> q </a:t>
                      </a:r>
                      <a:r>
                        <a:rPr lang="en-US" sz="1200" dirty="0">
                          <a:effectLst/>
                          <a:latin typeface="Times New Roman"/>
                          <a:ea typeface="Times New Roman"/>
                        </a:rPr>
                        <a:t>=	RTOFF30 </a:t>
                      </a:r>
                      <a:r>
                        <a:rPr lang="en-US" sz="1200" i="1" baseline="-25000" dirty="0">
                          <a:effectLst/>
                          <a:latin typeface="Times New Roman"/>
                          <a:ea typeface="Times New Roman"/>
                        </a:rPr>
                        <a:t>q </a:t>
                      </a:r>
                      <a:r>
                        <a:rPr lang="en-US" sz="1200" dirty="0">
                          <a:effectLst/>
                          <a:latin typeface="Times New Roman"/>
                          <a:ea typeface="Times New Roman"/>
                        </a:rPr>
                        <a:t>+ RTOFFNSHSL </a:t>
                      </a:r>
                      <a:r>
                        <a:rPr lang="en-US" sz="1200" i="1" baseline="-25000" dirty="0">
                          <a:effectLst/>
                          <a:latin typeface="Times New Roman"/>
                          <a:ea typeface="Times New Roman"/>
                        </a:rPr>
                        <a:t>q</a:t>
                      </a:r>
                      <a:r>
                        <a:rPr lang="en-US" sz="1200" dirty="0">
                          <a:effectLst/>
                          <a:latin typeface="Times New Roman Bold"/>
                          <a:ea typeface="Times New Roman"/>
                        </a:rPr>
                        <a:t> +</a:t>
                      </a:r>
                      <a:r>
                        <a:rPr lang="en-US" sz="1200" dirty="0">
                          <a:effectLst/>
                          <a:latin typeface="Times New Roman"/>
                          <a:ea typeface="Times New Roman"/>
                        </a:rPr>
                        <a:t> RTCLRNS</a:t>
                      </a:r>
                      <a:r>
                        <a:rPr lang="en-US" sz="1200" i="1" baseline="-25000" dirty="0">
                          <a:effectLst/>
                          <a:latin typeface="Times New Roman"/>
                          <a:ea typeface="Times New Roman"/>
                        </a:rPr>
                        <a:t> q </a:t>
                      </a:r>
                      <a:endParaRPr lang="en-US" sz="1200" dirty="0">
                        <a:effectLst/>
                        <a:latin typeface="Times New Roman"/>
                        <a:ea typeface="Times New Roman"/>
                      </a:endParaRPr>
                    </a:p>
                    <a:p>
                      <a:pPr marL="2271395" marR="0" indent="-1600200">
                        <a:spcBef>
                          <a:spcPts val="0"/>
                        </a:spcBef>
                        <a:spcAft>
                          <a:spcPts val="1200"/>
                        </a:spcAft>
                      </a:pPr>
                      <a:r>
                        <a:rPr lang="en-US" sz="1200" dirty="0">
                          <a:effectLst/>
                          <a:latin typeface="Times New Roman"/>
                          <a:ea typeface="Times New Roman"/>
                        </a:rPr>
                        <a:t>RTOFF30</a:t>
                      </a:r>
                      <a:r>
                        <a:rPr lang="en-US" sz="1200" b="1" dirty="0">
                          <a:effectLst/>
                          <a:latin typeface="Times New Roman"/>
                          <a:ea typeface="Times New Roman"/>
                        </a:rPr>
                        <a:t> </a:t>
                      </a:r>
                      <a:r>
                        <a:rPr lang="en-US" sz="1200" i="1" baseline="-25000" dirty="0">
                          <a:effectLst/>
                          <a:latin typeface="Times New Roman"/>
                          <a:ea typeface="Times New Roman"/>
                        </a:rPr>
                        <a:t>q</a:t>
                      </a:r>
                      <a:r>
                        <a:rPr lang="en-US" sz="1200" baseline="-25000" dirty="0">
                          <a:effectLst/>
                          <a:latin typeface="Times New Roman"/>
                          <a:ea typeface="Times New Roman"/>
                        </a:rPr>
                        <a:t>  </a:t>
                      </a:r>
                      <a:r>
                        <a:rPr lang="en-US" sz="1200" dirty="0">
                          <a:effectLst/>
                          <a:latin typeface="Times New Roman"/>
                          <a:ea typeface="Times New Roman"/>
                        </a:rPr>
                        <a:t>=</a:t>
                      </a:r>
                      <a:r>
                        <a:rPr lang="en-US" sz="1200" baseline="-25000" dirty="0">
                          <a:effectLst/>
                          <a:latin typeface="Times New Roman"/>
                          <a:ea typeface="Times New Roman"/>
                        </a:rPr>
                        <a:t>	</a:t>
                      </a:r>
                      <a:r>
                        <a:rPr lang="en-US" sz="1200" dirty="0">
                          <a:effectLst/>
                          <a:latin typeface="Times New Roman"/>
                          <a:ea typeface="Times New Roman"/>
                        </a:rPr>
                        <a:t>SYS_GEN_DISCFACTOR *  RTOFF30R</a:t>
                      </a:r>
                      <a:r>
                        <a:rPr lang="en-US" sz="1200" b="1" dirty="0">
                          <a:effectLst/>
                          <a:latin typeface="Times New Roman"/>
                          <a:ea typeface="Times New Roman"/>
                        </a:rPr>
                        <a:t> </a:t>
                      </a:r>
                      <a:r>
                        <a:rPr lang="en-US" sz="1200" i="1" baseline="-25000" dirty="0">
                          <a:effectLst/>
                          <a:latin typeface="Times New Roman"/>
                          <a:ea typeface="Times New Roman"/>
                        </a:rPr>
                        <a:t>q, r, p</a:t>
                      </a:r>
                      <a:endParaRPr lang="en-US" sz="1200" dirty="0">
                        <a:effectLst/>
                        <a:latin typeface="Times New Roman"/>
                        <a:ea typeface="Times New Roman"/>
                      </a:endParaRPr>
                    </a:p>
                    <a:p>
                      <a:pPr marL="2271395" marR="0" indent="-1600200">
                        <a:spcBef>
                          <a:spcPts val="0"/>
                        </a:spcBef>
                        <a:spcAft>
                          <a:spcPts val="1200"/>
                        </a:spcAft>
                      </a:pPr>
                      <a:r>
                        <a:rPr lang="en-US" sz="1200" dirty="0">
                          <a:effectLst/>
                          <a:latin typeface="Times New Roman"/>
                          <a:ea typeface="Times New Roman"/>
                        </a:rPr>
                        <a:t>RTOFFNSHSL </a:t>
                      </a:r>
                      <a:r>
                        <a:rPr lang="en-US" sz="1200" i="1" baseline="-25000" dirty="0">
                          <a:effectLst/>
                          <a:latin typeface="Times New Roman"/>
                          <a:ea typeface="Times New Roman"/>
                        </a:rPr>
                        <a:t>q</a:t>
                      </a:r>
                      <a:r>
                        <a:rPr lang="en-US" sz="1200" baseline="-25000" dirty="0">
                          <a:effectLst/>
                          <a:latin typeface="Times New Roman"/>
                          <a:ea typeface="Times New Roman"/>
                        </a:rPr>
                        <a:t>  </a:t>
                      </a:r>
                      <a:r>
                        <a:rPr lang="en-US" sz="1200" dirty="0">
                          <a:effectLst/>
                          <a:latin typeface="Times New Roman"/>
                          <a:ea typeface="Times New Roman"/>
                        </a:rPr>
                        <a:t>=</a:t>
                      </a:r>
                      <a:r>
                        <a:rPr lang="en-US" sz="1200" baseline="-25000" dirty="0">
                          <a:effectLst/>
                          <a:latin typeface="Times New Roman"/>
                          <a:ea typeface="Times New Roman"/>
                        </a:rPr>
                        <a:t>	</a:t>
                      </a:r>
                      <a:r>
                        <a:rPr lang="en-US" sz="1200" dirty="0">
                          <a:effectLst/>
                          <a:latin typeface="Times New Roman"/>
                          <a:ea typeface="Times New Roman"/>
                        </a:rPr>
                        <a:t>SYS_GEN_DISCFACTOR *  RTOFFNSHSLR</a:t>
                      </a:r>
                      <a:r>
                        <a:rPr lang="en-US" sz="1200" b="1" dirty="0">
                          <a:effectLst/>
                          <a:latin typeface="Times New Roman"/>
                          <a:ea typeface="Times New Roman"/>
                        </a:rPr>
                        <a:t> </a:t>
                      </a:r>
                      <a:r>
                        <a:rPr lang="en-US" sz="1200" i="1" baseline="-25000" dirty="0">
                          <a:effectLst/>
                          <a:latin typeface="Times New Roman"/>
                          <a:ea typeface="Times New Roman"/>
                        </a:rPr>
                        <a:t>q, r, p</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cxnSp>
        <p:nvCxnSpPr>
          <p:cNvPr id="16" name="Straight Connector 15"/>
          <p:cNvCxnSpPr/>
          <p:nvPr/>
        </p:nvCxnSpPr>
        <p:spPr>
          <a:xfrm flipV="1">
            <a:off x="1116419" y="2615609"/>
            <a:ext cx="6592186" cy="1063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1158947" y="3937590"/>
            <a:ext cx="6592186" cy="1063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V="1">
            <a:off x="1158947" y="5617535"/>
            <a:ext cx="6592186" cy="1063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4199859" y="769586"/>
            <a:ext cx="1765005" cy="369332"/>
          </a:xfrm>
          <a:prstGeom prst="rect">
            <a:avLst/>
          </a:prstGeom>
          <a:solidFill>
            <a:srgbClr val="FFFF00">
              <a:alpha val="38000"/>
            </a:srgbClr>
          </a:solidFill>
        </p:spPr>
        <p:txBody>
          <a:bodyPr wrap="square" rtlCol="0">
            <a:spAutoFit/>
          </a:bodyPr>
          <a:lstStyle/>
          <a:p>
            <a:endParaRPr lang="en-US" dirty="0"/>
          </a:p>
        </p:txBody>
      </p:sp>
    </p:spTree>
    <p:extLst>
      <p:ext uri="{BB962C8B-B14F-4D97-AF65-F5344CB8AC3E}">
        <p14:creationId xmlns:p14="http://schemas.microsoft.com/office/powerpoint/2010/main" val="3028900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a:t>
            </a:r>
            <a:r>
              <a:rPr lang="en-US" sz="1800" dirty="0"/>
              <a:t>- NPRR </a:t>
            </a:r>
            <a:r>
              <a:rPr lang="en-US" sz="1800" dirty="0" smtClean="0"/>
              <a:t>698- </a:t>
            </a:r>
            <a:r>
              <a:rPr lang="en-US" sz="1800" dirty="0"/>
              <a:t>Clarifications to NPRR595, RRS Load Resource Treatment In </a:t>
            </a:r>
            <a:r>
              <a:rPr lang="en-US" sz="1800" dirty="0" smtClean="0"/>
              <a:t>				 ORDC</a:t>
            </a:r>
          </a:p>
        </p:txBody>
      </p:sp>
      <p:sp>
        <p:nvSpPr>
          <p:cNvPr id="2" name="TextBox 1"/>
          <p:cNvSpPr txBox="1"/>
          <p:nvPr/>
        </p:nvSpPr>
        <p:spPr>
          <a:xfrm>
            <a:off x="616688" y="967563"/>
            <a:ext cx="7474689" cy="954107"/>
          </a:xfrm>
          <a:prstGeom prst="rect">
            <a:avLst/>
          </a:prstGeom>
          <a:noFill/>
        </p:spPr>
        <p:txBody>
          <a:bodyPr wrap="square" rtlCol="0">
            <a:spAutoFit/>
          </a:bodyPr>
          <a:lstStyle/>
          <a:p>
            <a:r>
              <a:rPr lang="en-US" sz="1400" b="1" i="1" dirty="0" smtClean="0"/>
              <a:t>“This </a:t>
            </a:r>
            <a:r>
              <a:rPr lang="en-US" sz="1400" b="1" i="1" dirty="0"/>
              <a:t>Nodal Protocol Revision Request (NPRR) clarifies ERCOT’s intended implementation of NPRR595, RRS Load Resource Treatment In ORDC, and allows the use of currently telemetered values to provide the intent of NPRR595 at a lower project cost</a:t>
            </a:r>
            <a:r>
              <a:rPr lang="en-US" sz="1400" b="1" i="1" dirty="0" smtClean="0"/>
              <a:t>.”</a:t>
            </a:r>
            <a:endParaRPr lang="en-US" sz="1400" b="1" i="1" dirty="0"/>
          </a:p>
        </p:txBody>
      </p:sp>
      <p:sp>
        <p:nvSpPr>
          <p:cNvPr id="4" name="TextBox 3"/>
          <p:cNvSpPr txBox="1"/>
          <p:nvPr/>
        </p:nvSpPr>
        <p:spPr>
          <a:xfrm>
            <a:off x="606059" y="2232839"/>
            <a:ext cx="8233142" cy="6063198"/>
          </a:xfrm>
          <a:prstGeom prst="rect">
            <a:avLst/>
          </a:prstGeom>
          <a:noFill/>
        </p:spPr>
        <p:txBody>
          <a:bodyPr wrap="square" rtlCol="0">
            <a:spAutoFit/>
          </a:bodyPr>
          <a:lstStyle/>
          <a:p>
            <a:pPr marL="2286000" indent="-1828800">
              <a:spcAft>
                <a:spcPts val="1200"/>
              </a:spcAft>
            </a:pPr>
            <a:r>
              <a:rPr lang="en-US" sz="1400" dirty="0" smtClean="0">
                <a:latin typeface="Times New Roman"/>
                <a:ea typeface="Times New Roman"/>
              </a:rPr>
              <a:t>RTOLCAP </a:t>
            </a:r>
            <a:r>
              <a:rPr lang="en-US" sz="1400" i="1" baseline="-25000" dirty="0" smtClean="0">
                <a:latin typeface="Times New Roman"/>
                <a:ea typeface="Times New Roman"/>
              </a:rPr>
              <a:t>q </a:t>
            </a:r>
            <a:r>
              <a:rPr lang="en-US" sz="1400" dirty="0" smtClean="0">
                <a:latin typeface="Times New Roman"/>
                <a:ea typeface="Times New Roman"/>
              </a:rPr>
              <a:t>=        </a:t>
            </a:r>
            <a:r>
              <a:rPr lang="en-US" sz="1400" dirty="0">
                <a:latin typeface="Times New Roman"/>
                <a:ea typeface="Times New Roman"/>
              </a:rPr>
              <a:t>(RTOLHSL</a:t>
            </a:r>
            <a:r>
              <a:rPr lang="en-US" sz="1400" i="1" baseline="-25000" dirty="0">
                <a:latin typeface="Times New Roman"/>
                <a:ea typeface="Times New Roman"/>
              </a:rPr>
              <a:t> q </a:t>
            </a:r>
            <a:r>
              <a:rPr lang="en-US" sz="1400" dirty="0">
                <a:latin typeface="Times New Roman"/>
                <a:ea typeface="Times New Roman"/>
              </a:rPr>
              <a:t>– RTMGQ </a:t>
            </a:r>
            <a:r>
              <a:rPr lang="en-US" sz="1400" i="1" baseline="-25000" dirty="0">
                <a:latin typeface="Times New Roman"/>
                <a:ea typeface="Times New Roman"/>
              </a:rPr>
              <a:t>q </a:t>
            </a:r>
            <a:r>
              <a:rPr lang="en-US" sz="1400" dirty="0">
                <a:latin typeface="Times New Roman"/>
                <a:ea typeface="Times New Roman"/>
              </a:rPr>
              <a:t>– SYS_GEN_DISCFACTOR * ( UGENA</a:t>
            </a:r>
            <a:r>
              <a:rPr lang="es-ES" sz="1400" i="1" baseline="-25000" dirty="0">
                <a:latin typeface="Times New Roman"/>
                <a:ea typeface="Times New Roman"/>
              </a:rPr>
              <a:t> q, r, p</a:t>
            </a:r>
            <a:r>
              <a:rPr lang="es-ES" sz="1400" dirty="0">
                <a:latin typeface="Times New Roman"/>
                <a:ea typeface="Times New Roman"/>
              </a:rPr>
              <a:t>)</a:t>
            </a:r>
            <a:r>
              <a:rPr lang="en-US" sz="1400" dirty="0">
                <a:latin typeface="Times New Roman"/>
                <a:ea typeface="Times New Roman"/>
              </a:rPr>
              <a:t>) + RTCLRCAP</a:t>
            </a:r>
            <a:r>
              <a:rPr lang="en-US" sz="1400" i="1" baseline="-25000" dirty="0">
                <a:latin typeface="Times New Roman"/>
                <a:ea typeface="Times New Roman"/>
              </a:rPr>
              <a:t> q </a:t>
            </a:r>
            <a:r>
              <a:rPr lang="en-US" sz="1400" dirty="0" smtClean="0">
                <a:latin typeface="Times New Roman"/>
                <a:ea typeface="Times New Roman"/>
              </a:rPr>
              <a:t>+ </a:t>
            </a:r>
            <a:r>
              <a:rPr lang="en-US" sz="1400" u="sng" dirty="0" smtClean="0">
                <a:solidFill>
                  <a:schemeClr val="tx2">
                    <a:lumMod val="90000"/>
                    <a:lumOff val="10000"/>
                  </a:schemeClr>
                </a:solidFill>
                <a:latin typeface="Times New Roman"/>
                <a:ea typeface="Times New Roman"/>
              </a:rPr>
              <a:t>RTNCLRCAP</a:t>
            </a:r>
            <a:r>
              <a:rPr lang="en-US" sz="1400" i="1" baseline="-25000" dirty="0" smtClean="0">
                <a:solidFill>
                  <a:schemeClr val="tx2">
                    <a:lumMod val="90000"/>
                    <a:lumOff val="10000"/>
                  </a:schemeClr>
                </a:solidFill>
                <a:latin typeface="Times New Roman"/>
                <a:ea typeface="Times New Roman"/>
              </a:rPr>
              <a:t> q </a:t>
            </a:r>
            <a:r>
              <a:rPr lang="en-US" sz="1400" i="1" strike="sngStrike" baseline="-25000" dirty="0" smtClean="0">
                <a:solidFill>
                  <a:srgbClr val="FF0000"/>
                </a:solidFill>
                <a:latin typeface="Times New Roman"/>
                <a:ea typeface="Times New Roman"/>
              </a:rPr>
              <a:t>+ </a:t>
            </a:r>
            <a:r>
              <a:rPr lang="en-US" sz="1400" strike="sngStrike" dirty="0" err="1" smtClean="0">
                <a:solidFill>
                  <a:srgbClr val="FF0000"/>
                </a:solidFill>
                <a:latin typeface="Times New Roman"/>
                <a:ea typeface="Times New Roman"/>
              </a:rPr>
              <a:t>RTNCLRRRS</a:t>
            </a:r>
            <a:r>
              <a:rPr lang="en-US" sz="1400" i="1" strike="sngStrike" baseline="-25000" dirty="0" err="1" smtClean="0">
                <a:latin typeface="Times New Roman"/>
                <a:ea typeface="Times New Roman"/>
              </a:rPr>
              <a:t>q</a:t>
            </a:r>
            <a:r>
              <a:rPr lang="en-US" sz="1400" strike="sngStrike" dirty="0" smtClean="0">
                <a:latin typeface="Times New Roman Bold"/>
                <a:ea typeface="Times New Roman"/>
              </a:rPr>
              <a:t> </a:t>
            </a:r>
          </a:p>
          <a:p>
            <a:pPr marL="1828800" marR="0" indent="-1085850">
              <a:spcBef>
                <a:spcPts val="0"/>
              </a:spcBef>
              <a:spcAft>
                <a:spcPts val="1200"/>
              </a:spcAft>
            </a:pPr>
            <a:r>
              <a:rPr lang="en-US" sz="1400" strike="sngStrike" dirty="0" smtClean="0">
                <a:solidFill>
                  <a:srgbClr val="FF0000"/>
                </a:solidFill>
                <a:latin typeface="Times New Roman"/>
                <a:ea typeface="Times New Roman"/>
              </a:rPr>
              <a:t>RTNCLRRRS</a:t>
            </a:r>
            <a:r>
              <a:rPr lang="en-US" sz="1400" i="1" strike="sngStrike" baseline="-25000" dirty="0" smtClean="0">
                <a:solidFill>
                  <a:srgbClr val="FF0000"/>
                </a:solidFill>
                <a:latin typeface="Times New Roman"/>
                <a:ea typeface="Times New Roman"/>
              </a:rPr>
              <a:t> </a:t>
            </a:r>
            <a:r>
              <a:rPr lang="en-US" sz="1400" i="1" strike="sngStrike" baseline="-25000" dirty="0">
                <a:solidFill>
                  <a:srgbClr val="FF0000"/>
                </a:solidFill>
                <a:latin typeface="Times New Roman"/>
                <a:ea typeface="Times New Roman"/>
              </a:rPr>
              <a:t>q</a:t>
            </a:r>
            <a:r>
              <a:rPr lang="en-US" sz="1400" strike="sngStrike" dirty="0">
                <a:solidFill>
                  <a:srgbClr val="FF0000"/>
                </a:solidFill>
                <a:latin typeface="Times New Roman"/>
                <a:ea typeface="Times New Roman"/>
              </a:rPr>
              <a:t> =	SYS_GEN_DISCFACTOR *  </a:t>
            </a:r>
            <a:r>
              <a:rPr lang="en-US" sz="1400" strike="sngStrike" dirty="0" smtClean="0">
                <a:solidFill>
                  <a:srgbClr val="FF0000"/>
                </a:solidFill>
                <a:latin typeface="Times New Roman"/>
                <a:ea typeface="Times New Roman"/>
              </a:rPr>
              <a:t>         RTNCLRRRSR</a:t>
            </a:r>
            <a:r>
              <a:rPr lang="en-US" sz="1400" b="1" i="1" strike="sngStrike" baseline="-25000" dirty="0" smtClean="0">
                <a:solidFill>
                  <a:srgbClr val="FF0000"/>
                </a:solidFill>
                <a:latin typeface="Times New Roman"/>
                <a:ea typeface="Times New Roman"/>
              </a:rPr>
              <a:t> </a:t>
            </a:r>
            <a:r>
              <a:rPr lang="en-US" sz="1400" b="1" i="1" strike="sngStrike" baseline="-25000" dirty="0">
                <a:solidFill>
                  <a:srgbClr val="FF0000"/>
                </a:solidFill>
                <a:latin typeface="Times New Roman"/>
                <a:ea typeface="Times New Roman"/>
              </a:rPr>
              <a:t>q, r, </a:t>
            </a:r>
            <a:r>
              <a:rPr lang="en-US" sz="1400" b="1" i="1" strike="sngStrike" baseline="-25000" dirty="0" smtClean="0">
                <a:solidFill>
                  <a:srgbClr val="FF0000"/>
                </a:solidFill>
                <a:latin typeface="Times New Roman"/>
                <a:ea typeface="Times New Roman"/>
              </a:rPr>
              <a:t>p</a:t>
            </a:r>
          </a:p>
          <a:p>
            <a:pPr marL="1828800" marR="0" indent="-1085850">
              <a:spcBef>
                <a:spcPts val="0"/>
              </a:spcBef>
              <a:spcAft>
                <a:spcPts val="1200"/>
              </a:spcAft>
            </a:pPr>
            <a:endParaRPr lang="en-US" sz="1400" strike="sngStrike" dirty="0" smtClean="0">
              <a:latin typeface="Times New Roman Bold"/>
              <a:ea typeface="Times New Roman"/>
            </a:endParaRPr>
          </a:p>
          <a:p>
            <a:pPr marL="2286000" marR="0" indent="-1543050">
              <a:spcBef>
                <a:spcPts val="0"/>
              </a:spcBef>
              <a:spcAft>
                <a:spcPts val="1200"/>
              </a:spcAft>
              <a:tabLst>
                <a:tab pos="1428750" algn="l"/>
                <a:tab pos="2000250" algn="l"/>
                <a:tab pos="2514600" algn="l"/>
              </a:tabLst>
            </a:pPr>
            <a:r>
              <a:rPr lang="en-US" sz="1400" u="sng" dirty="0" smtClean="0">
                <a:solidFill>
                  <a:schemeClr val="tx2">
                    <a:lumMod val="90000"/>
                    <a:lumOff val="10000"/>
                  </a:schemeClr>
                </a:solidFill>
                <a:latin typeface="Times New Roman"/>
                <a:ea typeface="Times New Roman"/>
              </a:rPr>
              <a:t>RTNCLRCAP</a:t>
            </a:r>
            <a:r>
              <a:rPr lang="en-US" sz="1400" i="1" u="sng" baseline="-25000" dirty="0" smtClean="0">
                <a:solidFill>
                  <a:schemeClr val="tx2">
                    <a:lumMod val="90000"/>
                    <a:lumOff val="10000"/>
                  </a:schemeClr>
                </a:solidFill>
                <a:latin typeface="Times New Roman"/>
                <a:ea typeface="Times New Roman"/>
              </a:rPr>
              <a:t> </a:t>
            </a:r>
            <a:r>
              <a:rPr lang="en-US" sz="1400" i="1" u="sng" baseline="-25000" dirty="0">
                <a:solidFill>
                  <a:schemeClr val="tx2">
                    <a:lumMod val="90000"/>
                    <a:lumOff val="10000"/>
                  </a:schemeClr>
                </a:solidFill>
                <a:latin typeface="Times New Roman"/>
                <a:ea typeface="Times New Roman"/>
              </a:rPr>
              <a:t>q    </a:t>
            </a:r>
            <a:r>
              <a:rPr lang="en-US" sz="1400" u="sng" dirty="0">
                <a:solidFill>
                  <a:schemeClr val="tx2">
                    <a:lumMod val="90000"/>
                    <a:lumOff val="10000"/>
                  </a:schemeClr>
                </a:solidFill>
                <a:latin typeface="Times New Roman"/>
                <a:ea typeface="Times New Roman"/>
              </a:rPr>
              <a:t>=		RTNCLRNPC</a:t>
            </a:r>
            <a:r>
              <a:rPr lang="en-US" sz="1400" i="1" u="sng" baseline="-25000" dirty="0">
                <a:solidFill>
                  <a:schemeClr val="tx2">
                    <a:lumMod val="90000"/>
                    <a:lumOff val="10000"/>
                  </a:schemeClr>
                </a:solidFill>
                <a:latin typeface="Times New Roman"/>
                <a:ea typeface="Times New Roman"/>
              </a:rPr>
              <a:t> q</a:t>
            </a:r>
            <a:r>
              <a:rPr lang="en-US" sz="1400" u="sng" dirty="0">
                <a:solidFill>
                  <a:schemeClr val="tx2">
                    <a:lumMod val="90000"/>
                    <a:lumOff val="10000"/>
                  </a:schemeClr>
                </a:solidFill>
                <a:latin typeface="Times New Roman"/>
                <a:ea typeface="Times New Roman"/>
              </a:rPr>
              <a:t> – RTNCLRLPC</a:t>
            </a:r>
            <a:r>
              <a:rPr lang="en-US" sz="1400" i="1" u="sng" baseline="-25000" dirty="0">
                <a:solidFill>
                  <a:schemeClr val="tx2">
                    <a:lumMod val="90000"/>
                    <a:lumOff val="10000"/>
                  </a:schemeClr>
                </a:solidFill>
                <a:latin typeface="Times New Roman"/>
                <a:ea typeface="Times New Roman"/>
              </a:rPr>
              <a:t> q</a:t>
            </a:r>
            <a:endParaRPr lang="en-US" sz="1400" u="sng" dirty="0">
              <a:solidFill>
                <a:schemeClr val="tx2">
                  <a:lumMod val="90000"/>
                  <a:lumOff val="10000"/>
                </a:schemeClr>
              </a:solidFill>
              <a:latin typeface="Times New Roman"/>
              <a:ea typeface="Times New Roman"/>
            </a:endParaRPr>
          </a:p>
          <a:p>
            <a:pPr marL="1828800" marR="0" indent="-1085850">
              <a:spcBef>
                <a:spcPts val="0"/>
              </a:spcBef>
              <a:spcAft>
                <a:spcPts val="1200"/>
              </a:spcAft>
            </a:pPr>
            <a:r>
              <a:rPr lang="en-US" sz="1400" u="sng" dirty="0" smtClean="0">
                <a:solidFill>
                  <a:schemeClr val="tx2">
                    <a:lumMod val="90000"/>
                    <a:lumOff val="10000"/>
                  </a:schemeClr>
                </a:solidFill>
                <a:latin typeface="Times New Roman"/>
                <a:ea typeface="Times New Roman"/>
              </a:rPr>
              <a:t>RTNCLRNPC</a:t>
            </a:r>
            <a:r>
              <a:rPr lang="en-US" sz="1400" i="1" u="sng" baseline="-25000" dirty="0" smtClean="0">
                <a:solidFill>
                  <a:schemeClr val="tx2">
                    <a:lumMod val="90000"/>
                    <a:lumOff val="10000"/>
                  </a:schemeClr>
                </a:solidFill>
                <a:latin typeface="Times New Roman"/>
                <a:ea typeface="Times New Roman"/>
              </a:rPr>
              <a:t> </a:t>
            </a:r>
            <a:r>
              <a:rPr lang="en-US" sz="1400" i="1" u="sng" baseline="-25000" dirty="0">
                <a:solidFill>
                  <a:schemeClr val="tx2">
                    <a:lumMod val="90000"/>
                    <a:lumOff val="10000"/>
                  </a:schemeClr>
                </a:solidFill>
                <a:latin typeface="Times New Roman"/>
                <a:ea typeface="Times New Roman"/>
              </a:rPr>
              <a:t>q    </a:t>
            </a:r>
            <a:r>
              <a:rPr lang="en-US" sz="1400" i="1" u="sng" dirty="0">
                <a:solidFill>
                  <a:schemeClr val="tx2">
                    <a:lumMod val="90000"/>
                    <a:lumOff val="10000"/>
                  </a:schemeClr>
                </a:solidFill>
                <a:latin typeface="Times New Roman"/>
                <a:ea typeface="Times New Roman"/>
              </a:rPr>
              <a:t>=</a:t>
            </a:r>
            <a:r>
              <a:rPr lang="en-US" sz="1400" u="sng" dirty="0">
                <a:solidFill>
                  <a:schemeClr val="tx2">
                    <a:lumMod val="90000"/>
                    <a:lumOff val="10000"/>
                  </a:schemeClr>
                </a:solidFill>
                <a:latin typeface="Times New Roman"/>
                <a:ea typeface="Times New Roman"/>
              </a:rPr>
              <a:t> 	SYS_GEN_DISCFACTOR * </a:t>
            </a:r>
            <a:r>
              <a:rPr lang="en-US" sz="1400" u="sng" dirty="0" smtClean="0">
                <a:solidFill>
                  <a:schemeClr val="tx2">
                    <a:lumMod val="90000"/>
                    <a:lumOff val="10000"/>
                  </a:schemeClr>
                </a:solidFill>
                <a:latin typeface="Times New Roman"/>
                <a:ea typeface="Times New Roman"/>
              </a:rPr>
              <a:t>        RTNCLRNPCR </a:t>
            </a:r>
            <a:r>
              <a:rPr lang="en-US" sz="1400" b="1" i="1" u="sng" baseline="-25000" dirty="0">
                <a:solidFill>
                  <a:schemeClr val="tx2">
                    <a:lumMod val="90000"/>
                    <a:lumOff val="10000"/>
                  </a:schemeClr>
                </a:solidFill>
                <a:latin typeface="Times New Roman"/>
                <a:ea typeface="Times New Roman"/>
              </a:rPr>
              <a:t>q, r, p</a:t>
            </a:r>
            <a:endParaRPr lang="en-US" sz="1400" u="sng" dirty="0">
              <a:solidFill>
                <a:schemeClr val="tx2">
                  <a:lumMod val="90000"/>
                  <a:lumOff val="10000"/>
                </a:schemeClr>
              </a:solidFill>
              <a:latin typeface="Times New Roman"/>
              <a:ea typeface="Times New Roman"/>
            </a:endParaRPr>
          </a:p>
          <a:p>
            <a:pPr marL="1828800" marR="0" indent="-1085850">
              <a:spcBef>
                <a:spcPts val="0"/>
              </a:spcBef>
              <a:spcAft>
                <a:spcPts val="1200"/>
              </a:spcAft>
            </a:pPr>
            <a:r>
              <a:rPr lang="en-US" sz="1400" u="sng" dirty="0">
                <a:solidFill>
                  <a:schemeClr val="tx2">
                    <a:lumMod val="90000"/>
                    <a:lumOff val="10000"/>
                  </a:schemeClr>
                </a:solidFill>
                <a:latin typeface="Times New Roman"/>
                <a:ea typeface="Times New Roman"/>
              </a:rPr>
              <a:t>RTNCLRLPC</a:t>
            </a:r>
            <a:r>
              <a:rPr lang="en-US" sz="1400" i="1" u="sng" baseline="-25000" dirty="0">
                <a:solidFill>
                  <a:schemeClr val="tx2">
                    <a:lumMod val="90000"/>
                    <a:lumOff val="10000"/>
                  </a:schemeClr>
                </a:solidFill>
                <a:latin typeface="Times New Roman"/>
                <a:ea typeface="Times New Roman"/>
              </a:rPr>
              <a:t> q    </a:t>
            </a:r>
            <a:r>
              <a:rPr lang="en-US" sz="1400" i="1" u="sng" dirty="0">
                <a:solidFill>
                  <a:schemeClr val="tx2">
                    <a:lumMod val="90000"/>
                    <a:lumOff val="10000"/>
                  </a:schemeClr>
                </a:solidFill>
                <a:latin typeface="Times New Roman"/>
                <a:ea typeface="Times New Roman"/>
              </a:rPr>
              <a:t>=</a:t>
            </a:r>
            <a:r>
              <a:rPr lang="en-US" sz="1400" u="sng" dirty="0">
                <a:solidFill>
                  <a:schemeClr val="tx2">
                    <a:lumMod val="90000"/>
                    <a:lumOff val="10000"/>
                  </a:schemeClr>
                </a:solidFill>
                <a:latin typeface="Times New Roman"/>
                <a:ea typeface="Times New Roman"/>
              </a:rPr>
              <a:t> 	SYS_GEN_DISCFACTOR * </a:t>
            </a:r>
            <a:r>
              <a:rPr lang="en-US" sz="1400" u="sng" dirty="0" smtClean="0">
                <a:solidFill>
                  <a:schemeClr val="tx2">
                    <a:lumMod val="90000"/>
                    <a:lumOff val="10000"/>
                  </a:schemeClr>
                </a:solidFill>
                <a:latin typeface="Times New Roman"/>
                <a:ea typeface="Times New Roman"/>
              </a:rPr>
              <a:t>        RTNCLRLPCR </a:t>
            </a:r>
            <a:r>
              <a:rPr lang="en-US" sz="1400" b="1" i="1" u="sng" baseline="-25000" dirty="0">
                <a:solidFill>
                  <a:schemeClr val="tx2">
                    <a:lumMod val="90000"/>
                    <a:lumOff val="10000"/>
                  </a:schemeClr>
                </a:solidFill>
                <a:latin typeface="Times New Roman"/>
                <a:ea typeface="Times New Roman"/>
              </a:rPr>
              <a:t>q, r, </a:t>
            </a:r>
            <a:r>
              <a:rPr lang="en-US" sz="1400" b="1" i="1" u="sng" baseline="-25000" dirty="0" smtClean="0">
                <a:solidFill>
                  <a:schemeClr val="tx2">
                    <a:lumMod val="90000"/>
                    <a:lumOff val="10000"/>
                  </a:schemeClr>
                </a:solidFill>
                <a:latin typeface="Times New Roman"/>
                <a:ea typeface="Times New Roman"/>
              </a:rPr>
              <a:t>p</a:t>
            </a:r>
          </a:p>
          <a:p>
            <a:pPr marL="1828800" marR="0" indent="-1085850">
              <a:spcBef>
                <a:spcPts val="0"/>
              </a:spcBef>
              <a:spcAft>
                <a:spcPts val="1200"/>
              </a:spcAft>
            </a:pPr>
            <a:endParaRPr lang="en-US" sz="1400" strike="sngStrike" dirty="0" smtClean="0">
              <a:latin typeface="Times New Roman"/>
              <a:ea typeface="Times New Roman"/>
            </a:endParaRPr>
          </a:p>
          <a:p>
            <a:pPr marL="2286000" marR="0" indent="-1543050">
              <a:spcBef>
                <a:spcPts val="0"/>
              </a:spcBef>
              <a:spcAft>
                <a:spcPts val="1200"/>
              </a:spcAft>
            </a:pPr>
            <a:r>
              <a:rPr lang="en-US" sz="1400" dirty="0">
                <a:latin typeface="Times New Roman"/>
                <a:ea typeface="Times New Roman"/>
              </a:rPr>
              <a:t>RTCLRCAP</a:t>
            </a:r>
            <a:r>
              <a:rPr lang="en-US" sz="1400" i="1" baseline="-25000" dirty="0">
                <a:latin typeface="Times New Roman"/>
                <a:ea typeface="Times New Roman"/>
              </a:rPr>
              <a:t> q</a:t>
            </a:r>
            <a:r>
              <a:rPr lang="en-US" sz="1400" dirty="0">
                <a:latin typeface="Times New Roman"/>
                <a:ea typeface="Times New Roman"/>
              </a:rPr>
              <a:t>=	</a:t>
            </a:r>
            <a:r>
              <a:rPr lang="en-US" sz="1400" dirty="0" smtClean="0">
                <a:latin typeface="Times New Roman"/>
                <a:ea typeface="Times New Roman"/>
              </a:rPr>
              <a:t>RTCLRNP</a:t>
            </a:r>
            <a:r>
              <a:rPr lang="en-US" sz="1400" u="sng" dirty="0" smtClean="0">
                <a:solidFill>
                  <a:schemeClr val="tx2">
                    <a:lumMod val="90000"/>
                    <a:lumOff val="10000"/>
                  </a:schemeClr>
                </a:solidFill>
                <a:latin typeface="Times New Roman"/>
                <a:ea typeface="Times New Roman"/>
              </a:rPr>
              <a:t>C</a:t>
            </a:r>
            <a:r>
              <a:rPr lang="en-US" sz="1400" strike="sngStrike" dirty="0" smtClean="0">
                <a:solidFill>
                  <a:srgbClr val="FF0000"/>
                </a:solidFill>
                <a:latin typeface="Times New Roman"/>
                <a:ea typeface="Times New Roman"/>
              </a:rPr>
              <a:t>F</a:t>
            </a:r>
            <a:r>
              <a:rPr lang="en-US" sz="1400" i="1" baseline="-25000" dirty="0" smtClean="0">
                <a:latin typeface="Times New Roman"/>
                <a:ea typeface="Times New Roman"/>
              </a:rPr>
              <a:t> </a:t>
            </a:r>
            <a:r>
              <a:rPr lang="en-US" sz="1400" i="1" baseline="-25000" dirty="0">
                <a:latin typeface="Times New Roman"/>
                <a:ea typeface="Times New Roman"/>
              </a:rPr>
              <a:t>q</a:t>
            </a:r>
            <a:r>
              <a:rPr lang="en-US" sz="1400" dirty="0">
                <a:latin typeface="Times New Roman"/>
                <a:ea typeface="Times New Roman"/>
              </a:rPr>
              <a:t> – </a:t>
            </a:r>
            <a:r>
              <a:rPr lang="en-US" sz="1400" dirty="0" smtClean="0">
                <a:latin typeface="Times New Roman"/>
                <a:ea typeface="Times New Roman"/>
              </a:rPr>
              <a:t>RTCLRLP</a:t>
            </a:r>
            <a:r>
              <a:rPr lang="en-US" sz="1400" u="sng" dirty="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SL</a:t>
            </a:r>
            <a:r>
              <a:rPr lang="en-US" sz="1400" i="1" baseline="-25000" dirty="0" smtClean="0">
                <a:latin typeface="Times New Roman"/>
                <a:ea typeface="Times New Roman"/>
              </a:rPr>
              <a:t> </a:t>
            </a:r>
            <a:r>
              <a:rPr lang="en-US" sz="1400" i="1" baseline="-25000" dirty="0">
                <a:latin typeface="Times New Roman"/>
                <a:ea typeface="Times New Roman"/>
              </a:rPr>
              <a:t>q</a:t>
            </a:r>
            <a:r>
              <a:rPr lang="en-US" sz="1400" dirty="0">
                <a:latin typeface="Times New Roman Bold"/>
                <a:ea typeface="Times New Roman"/>
              </a:rPr>
              <a:t> – </a:t>
            </a:r>
            <a:r>
              <a:rPr lang="en-US" sz="1400" dirty="0">
                <a:latin typeface="Times New Roman"/>
                <a:ea typeface="Times New Roman"/>
              </a:rPr>
              <a:t>RTCLRNS</a:t>
            </a:r>
            <a:r>
              <a:rPr lang="en-US" sz="1400" i="1" baseline="-25000" dirty="0">
                <a:latin typeface="Times New Roman"/>
                <a:ea typeface="Times New Roman"/>
              </a:rPr>
              <a:t> q</a:t>
            </a:r>
            <a:r>
              <a:rPr lang="en-US" sz="1400" dirty="0">
                <a:latin typeface="Times New Roman"/>
                <a:ea typeface="Times New Roman"/>
              </a:rPr>
              <a:t> + RTCLRREG</a:t>
            </a:r>
            <a:r>
              <a:rPr lang="en-US" sz="1400" i="1" baseline="-25000" dirty="0">
                <a:latin typeface="Times New Roman"/>
                <a:ea typeface="Times New Roman"/>
              </a:rPr>
              <a:t> q</a:t>
            </a:r>
            <a:endParaRPr lang="en-US" sz="1400" dirty="0">
              <a:latin typeface="Times New Roman"/>
              <a:ea typeface="Times New Roman"/>
            </a:endParaRPr>
          </a:p>
          <a:p>
            <a:pPr>
              <a:spcAft>
                <a:spcPts val="1200"/>
              </a:spcAft>
            </a:pPr>
            <a:r>
              <a:rPr lang="en-US" sz="1400" dirty="0">
                <a:latin typeface="Times New Roman"/>
                <a:ea typeface="Times New Roman"/>
              </a:rPr>
              <a:t>Where:</a:t>
            </a:r>
          </a:p>
          <a:p>
            <a:pPr marL="1828800" marR="0" indent="-1085850">
              <a:spcBef>
                <a:spcPts val="0"/>
              </a:spcBef>
              <a:spcAft>
                <a:spcPts val="1200"/>
              </a:spcAft>
            </a:pPr>
            <a:r>
              <a:rPr lang="en-US" sz="1400" dirty="0" smtClean="0">
                <a:latin typeface="Times New Roman"/>
                <a:ea typeface="Times New Roman"/>
              </a:rPr>
              <a:t>RTCLRNP</a:t>
            </a:r>
            <a:r>
              <a:rPr lang="en-US" sz="1400" u="sng" dirty="0" smtClean="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F</a:t>
            </a:r>
            <a:r>
              <a:rPr lang="en-US" sz="1400" dirty="0">
                <a:latin typeface="Times New Roman"/>
                <a:ea typeface="Times New Roman"/>
              </a:rPr>
              <a:t> </a:t>
            </a:r>
            <a:r>
              <a:rPr lang="en-US" sz="1400" i="1" baseline="-25000" dirty="0">
                <a:latin typeface="Times New Roman"/>
                <a:ea typeface="Times New Roman"/>
              </a:rPr>
              <a:t>q</a:t>
            </a:r>
            <a:r>
              <a:rPr lang="en-US" sz="1400" dirty="0">
                <a:latin typeface="Times New Roman"/>
                <a:ea typeface="Times New Roman"/>
              </a:rPr>
              <a:t>=		SYS_GEN_DISCFACTOR * </a:t>
            </a:r>
            <a:r>
              <a:rPr lang="en-US" sz="1400" dirty="0" smtClean="0">
                <a:latin typeface="Times New Roman"/>
                <a:ea typeface="Times New Roman"/>
              </a:rPr>
              <a:t>RTCLRNP</a:t>
            </a:r>
            <a:r>
              <a:rPr lang="en-US" sz="1400" u="sng" dirty="0" smtClean="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F</a:t>
            </a:r>
            <a:r>
              <a:rPr lang="en-US" sz="1400" dirty="0" smtClean="0">
                <a:latin typeface="Times New Roman"/>
                <a:ea typeface="Times New Roman"/>
              </a:rPr>
              <a:t>R </a:t>
            </a:r>
            <a:r>
              <a:rPr lang="en-US" sz="1400" b="1" i="1" baseline="-25000" dirty="0">
                <a:latin typeface="Times New Roman"/>
                <a:ea typeface="Times New Roman"/>
              </a:rPr>
              <a:t>q, r, </a:t>
            </a:r>
            <a:r>
              <a:rPr lang="en-US" sz="1400" b="1" i="1" baseline="-25000" dirty="0" smtClean="0">
                <a:latin typeface="Times New Roman"/>
                <a:ea typeface="Times New Roman"/>
              </a:rPr>
              <a:t>p</a:t>
            </a:r>
            <a:endParaRPr lang="en-US" sz="1400" dirty="0" smtClean="0">
              <a:latin typeface="Times New Roman"/>
              <a:ea typeface="Times New Roman"/>
            </a:endParaRPr>
          </a:p>
          <a:p>
            <a:pPr marL="1828800" marR="0" indent="-1085850">
              <a:spcBef>
                <a:spcPts val="0"/>
              </a:spcBef>
              <a:spcAft>
                <a:spcPts val="1200"/>
              </a:spcAft>
            </a:pPr>
            <a:r>
              <a:rPr lang="en-US" sz="1400" dirty="0" smtClean="0">
                <a:latin typeface="Times New Roman"/>
                <a:ea typeface="Times New Roman"/>
              </a:rPr>
              <a:t>RTCLRLP</a:t>
            </a:r>
            <a:r>
              <a:rPr lang="en-US" sz="1400" u="sng" dirty="0" smtClean="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SL</a:t>
            </a:r>
            <a:r>
              <a:rPr lang="en-US" sz="1400" dirty="0" smtClean="0">
                <a:latin typeface="Times New Roman"/>
                <a:ea typeface="Times New Roman"/>
              </a:rPr>
              <a:t> </a:t>
            </a:r>
            <a:r>
              <a:rPr lang="en-US" sz="1400" i="1" baseline="-25000" dirty="0" smtClean="0">
                <a:latin typeface="Times New Roman"/>
                <a:ea typeface="Times New Roman"/>
              </a:rPr>
              <a:t>q</a:t>
            </a:r>
            <a:r>
              <a:rPr lang="en-US" sz="1400" dirty="0" smtClean="0">
                <a:latin typeface="Times New Roman"/>
                <a:ea typeface="Times New Roman"/>
              </a:rPr>
              <a:t> =		SYS_GEN_DISCFACTOR * RTCLRL</a:t>
            </a:r>
            <a:r>
              <a:rPr lang="en-US" sz="1400" u="sng" dirty="0" smtClean="0">
                <a:solidFill>
                  <a:srgbClr val="005386"/>
                </a:solidFill>
                <a:latin typeface="Times New Roman"/>
                <a:ea typeface="Times New Roman"/>
              </a:rPr>
              <a:t>PC</a:t>
            </a:r>
            <a:r>
              <a:rPr lang="en-US" sz="1400" strike="sngStrike" dirty="0" smtClean="0">
                <a:solidFill>
                  <a:srgbClr val="FF0000"/>
                </a:solidFill>
                <a:latin typeface="Times New Roman"/>
                <a:ea typeface="Times New Roman"/>
              </a:rPr>
              <a:t>SL</a:t>
            </a:r>
            <a:r>
              <a:rPr lang="en-US" sz="1400" dirty="0" smtClean="0">
                <a:latin typeface="Times New Roman"/>
                <a:ea typeface="Times New Roman"/>
              </a:rPr>
              <a:t>R</a:t>
            </a:r>
            <a:r>
              <a:rPr lang="en-US" sz="1400" b="1" i="1" baseline="-25000" dirty="0" smtClean="0">
                <a:latin typeface="Times New Roman"/>
                <a:ea typeface="Times New Roman"/>
              </a:rPr>
              <a:t> q, r, p</a:t>
            </a:r>
            <a:endParaRPr lang="en-US" sz="1400" dirty="0" smtClean="0">
              <a:latin typeface="Times New Roman"/>
              <a:ea typeface="Times New Roman"/>
            </a:endParaRPr>
          </a:p>
          <a:p>
            <a:pPr marL="2286000" indent="-1828800">
              <a:spcAft>
                <a:spcPts val="1200"/>
              </a:spcAft>
            </a:pPr>
            <a:endParaRPr lang="en-US" sz="1400" strike="sngStrike" dirty="0" smtClean="0">
              <a:latin typeface="Times New Roman"/>
              <a:ea typeface="Times New Roman"/>
            </a:endParaRPr>
          </a:p>
          <a:p>
            <a:pPr marL="2286000" indent="-1828800">
              <a:spcAft>
                <a:spcPts val="1200"/>
              </a:spcAft>
            </a:pPr>
            <a:endParaRPr lang="en-US" sz="1400" strike="sngStrike" dirty="0">
              <a:latin typeface="Times New Roman"/>
              <a:ea typeface="Times New Roman"/>
            </a:endParaRPr>
          </a:p>
          <a:p>
            <a:pPr marL="2286000" indent="-1828800">
              <a:spcAft>
                <a:spcPts val="1200"/>
              </a:spcAft>
            </a:pPr>
            <a:endParaRPr lang="en-US" sz="1400" strike="sngStrike" dirty="0" smtClean="0">
              <a:latin typeface="Times New Roman"/>
              <a:ea typeface="Times New Roman"/>
            </a:endParaRPr>
          </a:p>
          <a:p>
            <a:pPr marL="2286000" indent="-1828800">
              <a:spcAft>
                <a:spcPts val="1200"/>
              </a:spcAft>
            </a:pPr>
            <a:endParaRPr lang="en-US" sz="1400" strike="sngStrike" dirty="0" smtClean="0">
              <a:latin typeface="Times New Roman"/>
              <a:ea typeface="Times New Roman"/>
            </a:endParaRPr>
          </a:p>
          <a:p>
            <a:pPr marL="2286000" marR="0" indent="-1828800">
              <a:spcBef>
                <a:spcPts val="0"/>
              </a:spcBef>
              <a:spcAft>
                <a:spcPts val="1200"/>
              </a:spcAft>
            </a:pPr>
            <a:r>
              <a:rPr lang="en-US" sz="1400" dirty="0" smtClean="0">
                <a:latin typeface="Times New Roman Bold"/>
                <a:ea typeface="Times New Roman"/>
              </a:rPr>
              <a:t> </a:t>
            </a:r>
            <a:endParaRPr lang="en-US" sz="1400" dirty="0">
              <a:effectLst/>
              <a:latin typeface="Times New Roman"/>
              <a:ea typeface="Times New Roman"/>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8212" y="4281196"/>
            <a:ext cx="199789" cy="37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71150" y="4281196"/>
            <a:ext cx="187367" cy="38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0443" y="3893970"/>
            <a:ext cx="199789" cy="37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8001" y="3893970"/>
            <a:ext cx="187367" cy="38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08001" y="2798177"/>
            <a:ext cx="187367" cy="38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0444" y="2798177"/>
            <a:ext cx="199789" cy="37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1570" y="5645708"/>
            <a:ext cx="199789" cy="37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4508" y="5645708"/>
            <a:ext cx="187367" cy="38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1569" y="6008743"/>
            <a:ext cx="199789" cy="37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54507" y="6008743"/>
            <a:ext cx="187367" cy="387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17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615- </a:t>
            </a:r>
            <a:r>
              <a:rPr lang="en-US" sz="1800" dirty="0"/>
              <a:t>PVGR Forecasting</a:t>
            </a:r>
            <a:endParaRPr lang="en-US" sz="1800" dirty="0" smtClean="0"/>
          </a:p>
        </p:txBody>
      </p:sp>
      <p:sp>
        <p:nvSpPr>
          <p:cNvPr id="2" name="Rectangle 1"/>
          <p:cNvSpPr/>
          <p:nvPr/>
        </p:nvSpPr>
        <p:spPr>
          <a:xfrm>
            <a:off x="255181" y="994757"/>
            <a:ext cx="8112642" cy="5355312"/>
          </a:xfrm>
          <a:prstGeom prst="rect">
            <a:avLst/>
          </a:prstGeom>
        </p:spPr>
        <p:txBody>
          <a:bodyPr wrap="square">
            <a:spAutoFit/>
          </a:bodyPr>
          <a:lstStyle/>
          <a:p>
            <a:pPr marL="1033145" marR="0" indent="-1033145">
              <a:spcBef>
                <a:spcPts val="2400"/>
              </a:spcBef>
              <a:spcAft>
                <a:spcPts val="1200"/>
              </a:spcAft>
              <a:tabLst>
                <a:tab pos="1028700" algn="l"/>
              </a:tabLst>
            </a:pPr>
            <a:r>
              <a:rPr lang="en-US" sz="1200" b="1" i="1" dirty="0">
                <a:latin typeface="Times New Roman"/>
                <a:ea typeface="Times New Roman"/>
              </a:rPr>
              <a:t>5.7.4.1.1	Capacity Shortfall Ratio Share</a:t>
            </a:r>
          </a:p>
          <a:p>
            <a:pPr marL="457200" marR="0" indent="-457200">
              <a:spcBef>
                <a:spcPts val="0"/>
              </a:spcBef>
              <a:spcAft>
                <a:spcPts val="1200"/>
              </a:spcAft>
              <a:buAutoNum type="arabicParenBoth"/>
            </a:pPr>
            <a:r>
              <a:rPr lang="en-US" sz="1200" dirty="0" smtClean="0">
                <a:latin typeface="Times New Roman"/>
                <a:ea typeface="Times New Roman"/>
              </a:rPr>
              <a:t>In </a:t>
            </a:r>
            <a:r>
              <a:rPr lang="en-US" sz="1200" dirty="0">
                <a:latin typeface="Times New Roman"/>
                <a:ea typeface="Times New Roman"/>
              </a:rPr>
              <a:t>calculating the amount short for each QSE, the QSE must be given a capacity credit for its </a:t>
            </a:r>
            <a:r>
              <a:rPr lang="en-US" sz="1200" strike="sngStrike" dirty="0" smtClean="0">
                <a:solidFill>
                  <a:srgbClr val="FF0000"/>
                </a:solidFill>
                <a:latin typeface="Times New Roman"/>
                <a:ea typeface="Times New Roman"/>
              </a:rPr>
              <a:t>WGR </a:t>
            </a:r>
            <a:r>
              <a:rPr lang="en-US" sz="1200" u="sng" dirty="0" smtClean="0">
                <a:solidFill>
                  <a:srgbClr val="005386"/>
                </a:solidFill>
                <a:latin typeface="Times New Roman"/>
                <a:ea typeface="Times New Roman"/>
              </a:rPr>
              <a:t>IRRs</a:t>
            </a:r>
            <a:r>
              <a:rPr lang="en-US" sz="1200" dirty="0" smtClean="0">
                <a:latin typeface="Times New Roman"/>
                <a:ea typeface="Times New Roman"/>
              </a:rPr>
              <a:t> </a:t>
            </a:r>
            <a:r>
              <a:rPr lang="en-US" sz="1200" dirty="0">
                <a:latin typeface="Times New Roman"/>
                <a:ea typeface="Times New Roman"/>
              </a:rPr>
              <a:t>based on the HSL values entered into the COP by the QSE just prior to the RUC execution.  For IRRs, ERCOT shall use for Settlement purposes the COP and Trades Snapshot prior to the RUC regardless of Real-Time capacity or actual generation.  Therefore, the HASLSNAP and HASLADJ variables used below shall be equal to the HSL values entered into the QSE’s COP submitted prior to the RUC </a:t>
            </a:r>
            <a:r>
              <a:rPr lang="en-US" sz="1200" dirty="0" smtClean="0">
                <a:latin typeface="Times New Roman"/>
                <a:ea typeface="Times New Roman"/>
              </a:rPr>
              <a:t>for </a:t>
            </a:r>
            <a:r>
              <a:rPr lang="en-US" sz="1200" strike="sngStrike" dirty="0">
                <a:solidFill>
                  <a:srgbClr val="FF0000"/>
                </a:solidFill>
                <a:latin typeface="Times New Roman"/>
                <a:ea typeface="Times New Roman"/>
              </a:rPr>
              <a:t>WGR</a:t>
            </a:r>
            <a:r>
              <a:rPr lang="en-US" sz="1200" dirty="0" smtClean="0">
                <a:latin typeface="Times New Roman"/>
                <a:ea typeface="Times New Roman"/>
              </a:rPr>
              <a:t> </a:t>
            </a:r>
            <a:r>
              <a:rPr lang="en-US" sz="1200" u="sng" dirty="0">
                <a:solidFill>
                  <a:srgbClr val="005386"/>
                </a:solidFill>
                <a:latin typeface="Times New Roman"/>
                <a:ea typeface="Times New Roman"/>
              </a:rPr>
              <a:t>IRRs</a:t>
            </a:r>
            <a:r>
              <a:rPr lang="en-US" sz="1200" dirty="0">
                <a:latin typeface="Times New Roman"/>
                <a:ea typeface="Times New Roman"/>
              </a:rPr>
              <a:t>.  </a:t>
            </a:r>
            <a:endParaRPr lang="en-US" sz="1200" dirty="0" smtClean="0">
              <a:latin typeface="Times New Roman"/>
              <a:ea typeface="Times New Roman"/>
            </a:endParaRPr>
          </a:p>
          <a:p>
            <a:pPr marL="457200" marR="0" indent="-457200">
              <a:spcBef>
                <a:spcPts val="0"/>
              </a:spcBef>
              <a:spcAft>
                <a:spcPts val="1200"/>
              </a:spcAft>
              <a:buAutoNum type="arabicParenBoth"/>
            </a:pPr>
            <a:endParaRPr lang="en-US" sz="1200" dirty="0">
              <a:effectLst/>
              <a:latin typeface="Times New Roman"/>
              <a:ea typeface="Times New Roman"/>
            </a:endParaRPr>
          </a:p>
          <a:p>
            <a:pPr marL="457200" marR="0" indent="-457200">
              <a:spcBef>
                <a:spcPts val="0"/>
              </a:spcBef>
              <a:spcAft>
                <a:spcPts val="1200"/>
              </a:spcAft>
            </a:pPr>
            <a:r>
              <a:rPr lang="en-US" sz="1200" dirty="0">
                <a:latin typeface="Times New Roman"/>
                <a:ea typeface="Times New Roman"/>
              </a:rPr>
              <a:t>(2)	In calculating the amount short for each QSE, the QSE must be given a capacity credit for non- </a:t>
            </a:r>
            <a:r>
              <a:rPr lang="en-US" sz="1200" strike="sngStrike" dirty="0" smtClean="0">
                <a:solidFill>
                  <a:srgbClr val="FF0000"/>
                </a:solidFill>
                <a:latin typeface="Times New Roman"/>
                <a:ea typeface="Times New Roman"/>
              </a:rPr>
              <a:t>wind resources </a:t>
            </a:r>
            <a:r>
              <a:rPr lang="en-US" sz="1200" u="sng" dirty="0" smtClean="0">
                <a:solidFill>
                  <a:srgbClr val="005386"/>
                </a:solidFill>
                <a:latin typeface="Times New Roman"/>
                <a:ea typeface="Times New Roman"/>
              </a:rPr>
              <a:t>IRRs</a:t>
            </a:r>
            <a:r>
              <a:rPr lang="en-US" sz="1200" dirty="0" smtClean="0">
                <a:latin typeface="Times New Roman"/>
                <a:ea typeface="Times New Roman"/>
              </a:rPr>
              <a:t> </a:t>
            </a:r>
            <a:r>
              <a:rPr lang="en-US" sz="1200" dirty="0">
                <a:latin typeface="Times New Roman"/>
                <a:ea typeface="Times New Roman"/>
              </a:rPr>
              <a:t>that were given notice of decommitment within the two hours before the Operating Hour as a result of the RUC process by setting the HASLSNAP and HASLADJ variables used below equal to the HASLSNAP value for the Resource immediately before the decommitment instruction was given.  </a:t>
            </a:r>
          </a:p>
          <a:p>
            <a:pPr marL="457200" marR="0" indent="-457200">
              <a:spcBef>
                <a:spcPts val="0"/>
              </a:spcBef>
              <a:spcAft>
                <a:spcPts val="1200"/>
              </a:spcAft>
            </a:pPr>
            <a:r>
              <a:rPr lang="en-US" sz="1200" dirty="0">
                <a:latin typeface="Times New Roman"/>
                <a:ea typeface="Times New Roman"/>
              </a:rPr>
              <a:t>(10)	The RUC Shortfall in MW for one QSE for one 15-minute Settlement Interval, as measured at Real-Time, but including capacity </a:t>
            </a:r>
            <a:r>
              <a:rPr lang="en-US" sz="1200" dirty="0" smtClean="0">
                <a:latin typeface="Times New Roman"/>
                <a:ea typeface="Times New Roman"/>
              </a:rPr>
              <a:t>from </a:t>
            </a:r>
            <a:r>
              <a:rPr lang="en-US" sz="1200" strike="sngStrike" dirty="0" smtClean="0">
                <a:solidFill>
                  <a:srgbClr val="FF0000"/>
                </a:solidFill>
                <a:latin typeface="Times New Roman"/>
                <a:ea typeface="Times New Roman"/>
              </a:rPr>
              <a:t>WGRs</a:t>
            </a:r>
            <a:r>
              <a:rPr lang="en-US" sz="1200" u="sng" dirty="0" smtClean="0">
                <a:solidFill>
                  <a:srgbClr val="005386"/>
                </a:solidFill>
                <a:latin typeface="Times New Roman"/>
                <a:ea typeface="Times New Roman"/>
              </a:rPr>
              <a:t> </a:t>
            </a:r>
            <a:r>
              <a:rPr lang="en-US" sz="1200" u="sng" dirty="0">
                <a:solidFill>
                  <a:srgbClr val="005386"/>
                </a:solidFill>
                <a:latin typeface="Times New Roman"/>
                <a:ea typeface="Times New Roman"/>
              </a:rPr>
              <a:t>IRRs </a:t>
            </a:r>
            <a:r>
              <a:rPr lang="en-US" sz="1200" dirty="0">
                <a:latin typeface="Times New Roman"/>
                <a:ea typeface="Times New Roman"/>
              </a:rPr>
              <a:t>as seen in the RUC snapshot, is:</a:t>
            </a:r>
          </a:p>
          <a:p>
            <a:pPr marL="2171700" marR="0" indent="-1714500">
              <a:spcBef>
                <a:spcPts val="0"/>
              </a:spcBef>
              <a:spcAft>
                <a:spcPts val="1200"/>
              </a:spcAft>
              <a:tabLst>
                <a:tab pos="1485900" algn="l"/>
                <a:tab pos="2171700" algn="l"/>
              </a:tabLst>
            </a:pPr>
            <a:r>
              <a:rPr lang="it-IT" sz="1200" b="1" dirty="0">
                <a:latin typeface="Times New Roman"/>
                <a:ea typeface="Times New Roman"/>
              </a:rPr>
              <a:t>RUCSFADJ </a:t>
            </a:r>
            <a:r>
              <a:rPr lang="it-IT" sz="1200" b="1" i="1" baseline="-25000" dirty="0">
                <a:latin typeface="Times New Roman"/>
                <a:ea typeface="Times New Roman"/>
              </a:rPr>
              <a:t>ruc,q,i</a:t>
            </a:r>
            <a:r>
              <a:rPr lang="it-IT" sz="1200" b="1" dirty="0">
                <a:latin typeface="Times New Roman"/>
                <a:ea typeface="Times New Roman"/>
              </a:rPr>
              <a:t>	=	Max (0, ((</a:t>
            </a:r>
            <a:r>
              <a:rPr lang="en-US" sz="1200" b="1" dirty="0">
                <a:latin typeface="Times New Roman"/>
                <a:ea typeface="Times New Roman"/>
              </a:rPr>
              <a:t> </a:t>
            </a:r>
            <a:r>
              <a:rPr lang="en-US" sz="1200" b="1" dirty="0" smtClean="0">
                <a:latin typeface="Times New Roman"/>
                <a:ea typeface="Times New Roman"/>
              </a:rPr>
              <a:t>   </a:t>
            </a:r>
            <a:r>
              <a:rPr lang="it-IT" sz="1200" b="1" dirty="0" smtClean="0">
                <a:latin typeface="Times New Roman"/>
                <a:ea typeface="Times New Roman"/>
              </a:rPr>
              <a:t>RTAML</a:t>
            </a:r>
            <a:r>
              <a:rPr lang="it-IT" sz="1200" b="1" i="1" baseline="-25000" dirty="0" smtClean="0">
                <a:latin typeface="Times New Roman"/>
                <a:ea typeface="Times New Roman"/>
              </a:rPr>
              <a:t>q,p,i</a:t>
            </a:r>
            <a:r>
              <a:rPr lang="it-IT" sz="1200" b="1" dirty="0">
                <a:latin typeface="Times New Roman"/>
                <a:ea typeface="Times New Roman"/>
              </a:rPr>
              <a:t>) *4) + </a:t>
            </a:r>
            <a:r>
              <a:rPr lang="en-US" sz="1200" b="1" dirty="0">
                <a:latin typeface="Times New Roman"/>
                <a:ea typeface="Times New Roman"/>
              </a:rPr>
              <a:t> </a:t>
            </a:r>
            <a:r>
              <a:rPr lang="en-US" sz="1200" b="1" dirty="0" smtClean="0">
                <a:latin typeface="Times New Roman"/>
                <a:ea typeface="Times New Roman"/>
              </a:rPr>
              <a:t> </a:t>
            </a:r>
            <a:r>
              <a:rPr lang="it-IT" sz="1200" b="1" dirty="0" smtClean="0">
                <a:latin typeface="Times New Roman"/>
                <a:ea typeface="Times New Roman"/>
              </a:rPr>
              <a:t>RTDCEXP </a:t>
            </a:r>
            <a:r>
              <a:rPr lang="it-IT" sz="1200" b="1" i="1" baseline="-25000" dirty="0">
                <a:latin typeface="Times New Roman"/>
                <a:ea typeface="Times New Roman"/>
              </a:rPr>
              <a:t>q, p, i</a:t>
            </a:r>
            <a:r>
              <a:rPr lang="it-IT" sz="1200" b="1" dirty="0">
                <a:latin typeface="Times New Roman"/>
                <a:ea typeface="Times New Roman"/>
              </a:rPr>
              <a:t> – (</a:t>
            </a:r>
            <a:r>
              <a:rPr lang="en-US" sz="1200" b="1" dirty="0">
                <a:latin typeface="Times New Roman"/>
                <a:ea typeface="Times New Roman"/>
              </a:rPr>
              <a:t> </a:t>
            </a:r>
            <a:r>
              <a:rPr lang="en-US" sz="1200" b="1" dirty="0" smtClean="0">
                <a:latin typeface="Times New Roman"/>
                <a:ea typeface="Times New Roman"/>
              </a:rPr>
              <a:t>         HASLSNAP</a:t>
            </a:r>
            <a:r>
              <a:rPr lang="en-US" sz="1200" b="1" i="1" baseline="-25000" dirty="0" smtClean="0">
                <a:latin typeface="Times New Roman"/>
                <a:ea typeface="Times New Roman"/>
              </a:rPr>
              <a:t> </a:t>
            </a:r>
            <a:r>
              <a:rPr lang="en-US" sz="1200" b="1" i="1" baseline="-25000" dirty="0" err="1">
                <a:latin typeface="Times New Roman"/>
                <a:ea typeface="Times New Roman"/>
              </a:rPr>
              <a:t>ruc</a:t>
            </a:r>
            <a:r>
              <a:rPr lang="en-US" sz="1200" b="1" i="1" baseline="-25000" dirty="0">
                <a:latin typeface="Times New Roman"/>
                <a:ea typeface="Times New Roman"/>
              </a:rPr>
              <a:t>, q, r, h</a:t>
            </a:r>
            <a:r>
              <a:rPr lang="en-US" sz="1200" b="1" dirty="0">
                <a:latin typeface="Times New Roman"/>
                <a:ea typeface="Times New Roman"/>
              </a:rPr>
              <a:t> + </a:t>
            </a:r>
            <a:r>
              <a:rPr lang="it-IT" sz="1200" b="1" dirty="0">
                <a:latin typeface="Times New Roman"/>
                <a:ea typeface="Times New Roman"/>
              </a:rPr>
              <a:t>RUCCAPADJ</a:t>
            </a:r>
            <a:r>
              <a:rPr lang="it-IT" sz="1200" b="1" i="1" baseline="-25000" dirty="0">
                <a:latin typeface="Times New Roman"/>
                <a:ea typeface="Times New Roman"/>
              </a:rPr>
              <a:t>q,i</a:t>
            </a:r>
            <a:r>
              <a:rPr lang="it-IT" sz="1200" b="1" dirty="0" smtClean="0">
                <a:latin typeface="Times New Roman"/>
                <a:ea typeface="Times New Roman"/>
              </a:rPr>
              <a:t>))</a:t>
            </a:r>
          </a:p>
          <a:p>
            <a:pPr marL="457200" marR="0" indent="-457200">
              <a:spcBef>
                <a:spcPts val="0"/>
              </a:spcBef>
              <a:spcAft>
                <a:spcPts val="1200"/>
              </a:spcAft>
            </a:pPr>
            <a:r>
              <a:rPr lang="en-US" sz="1200" dirty="0">
                <a:latin typeface="Times New Roman"/>
                <a:ea typeface="Times New Roman"/>
              </a:rPr>
              <a:t>11)	The amount of capacity that a QSE had in Real-Time for a 15-minute Settlement Interval, excluding capacity </a:t>
            </a:r>
            <a:r>
              <a:rPr lang="en-US" sz="1200" dirty="0" smtClean="0">
                <a:latin typeface="Times New Roman"/>
                <a:ea typeface="Times New Roman"/>
              </a:rPr>
              <a:t>from </a:t>
            </a:r>
            <a:r>
              <a:rPr lang="en-US" sz="1200" strike="sngStrike" dirty="0" smtClean="0">
                <a:solidFill>
                  <a:srgbClr val="FF0000"/>
                </a:solidFill>
                <a:latin typeface="Times New Roman"/>
                <a:ea typeface="Times New Roman"/>
              </a:rPr>
              <a:t>WGRs</a:t>
            </a:r>
            <a:r>
              <a:rPr lang="en-US" sz="1200" dirty="0" smtClean="0">
                <a:latin typeface="Times New Roman"/>
                <a:ea typeface="Times New Roman"/>
              </a:rPr>
              <a:t> </a:t>
            </a:r>
            <a:r>
              <a:rPr lang="en-US" sz="1200" u="sng" dirty="0">
                <a:solidFill>
                  <a:srgbClr val="005386"/>
                </a:solidFill>
                <a:latin typeface="Times New Roman"/>
                <a:ea typeface="Times New Roman"/>
              </a:rPr>
              <a:t>IRRs</a:t>
            </a:r>
            <a:r>
              <a:rPr lang="en-US" sz="1200" dirty="0">
                <a:latin typeface="Times New Roman"/>
                <a:ea typeface="Times New Roman"/>
              </a:rPr>
              <a:t>, is:</a:t>
            </a:r>
          </a:p>
          <a:p>
            <a:pPr marL="2171700" marR="0" indent="-1714500">
              <a:spcBef>
                <a:spcPts val="0"/>
              </a:spcBef>
              <a:spcAft>
                <a:spcPts val="1200"/>
              </a:spcAft>
              <a:tabLst>
                <a:tab pos="1485900" algn="l"/>
                <a:tab pos="2171700" algn="l"/>
              </a:tabLst>
            </a:pPr>
            <a:r>
              <a:rPr lang="en-US" sz="1200" b="1" dirty="0">
                <a:latin typeface="Times New Roman"/>
                <a:ea typeface="Times New Roman"/>
              </a:rPr>
              <a:t>RUCCAPADJ</a:t>
            </a:r>
            <a:r>
              <a:rPr lang="en-US" sz="1200" b="1" i="1" baseline="-25000" dirty="0">
                <a:latin typeface="Times New Roman"/>
                <a:ea typeface="Times New Roman"/>
              </a:rPr>
              <a:t>q,i</a:t>
            </a:r>
            <a:r>
              <a:rPr lang="en-US" sz="1200" b="1" dirty="0">
                <a:latin typeface="Times New Roman"/>
                <a:ea typeface="Times New Roman"/>
              </a:rPr>
              <a:t> =	 HASLADJ</a:t>
            </a:r>
            <a:r>
              <a:rPr lang="en-US" sz="1200" b="1" i="1" baseline="-25000" dirty="0">
                <a:latin typeface="Times New Roman"/>
                <a:ea typeface="Times New Roman"/>
              </a:rPr>
              <a:t>q,r,h</a:t>
            </a:r>
            <a:r>
              <a:rPr lang="en-US" sz="1200" b="1" dirty="0">
                <a:latin typeface="Times New Roman"/>
                <a:ea typeface="Times New Roman"/>
              </a:rPr>
              <a:t> + (RUCCPADJ</a:t>
            </a:r>
            <a:r>
              <a:rPr lang="en-US" sz="1200" b="1" i="1" baseline="-25000" dirty="0">
                <a:latin typeface="Times New Roman"/>
                <a:ea typeface="Times New Roman"/>
              </a:rPr>
              <a:t>q,h</a:t>
            </a:r>
            <a:r>
              <a:rPr lang="en-US" sz="1200" b="1" dirty="0">
                <a:latin typeface="Times New Roman"/>
                <a:ea typeface="Times New Roman"/>
              </a:rPr>
              <a:t> – RUCCSADJ</a:t>
            </a:r>
            <a:r>
              <a:rPr lang="en-US" sz="1200" b="1" i="1" baseline="-25000" dirty="0">
                <a:latin typeface="Times New Roman"/>
                <a:ea typeface="Times New Roman"/>
              </a:rPr>
              <a:t>q,h</a:t>
            </a:r>
            <a:r>
              <a:rPr lang="en-US" sz="1200" b="1" dirty="0">
                <a:latin typeface="Times New Roman"/>
                <a:ea typeface="Times New Roman"/>
              </a:rPr>
              <a:t>) + ( </a:t>
            </a:r>
            <a:r>
              <a:rPr lang="en-US" sz="1200" b="1" dirty="0" smtClean="0">
                <a:latin typeface="Times New Roman"/>
                <a:ea typeface="Times New Roman"/>
              </a:rPr>
              <a:t>  DAEP</a:t>
            </a:r>
            <a:r>
              <a:rPr lang="en-US" sz="1200" b="1" i="1" baseline="-25000" dirty="0" smtClean="0">
                <a:latin typeface="Times New Roman"/>
                <a:ea typeface="Times New Roman"/>
              </a:rPr>
              <a:t>q,p,h</a:t>
            </a:r>
            <a:r>
              <a:rPr lang="en-US" sz="1200" b="1" dirty="0" smtClean="0">
                <a:latin typeface="Times New Roman"/>
                <a:ea typeface="Times New Roman"/>
              </a:rPr>
              <a:t> </a:t>
            </a:r>
            <a:r>
              <a:rPr lang="en-US" sz="1200" b="1" dirty="0">
                <a:latin typeface="Times New Roman"/>
                <a:ea typeface="Times New Roman"/>
              </a:rPr>
              <a:t>– </a:t>
            </a:r>
            <a:r>
              <a:rPr lang="en-US" sz="1200" b="1" dirty="0" smtClean="0">
                <a:latin typeface="Times New Roman"/>
                <a:ea typeface="Times New Roman"/>
              </a:rPr>
              <a:t>  DAES</a:t>
            </a:r>
            <a:r>
              <a:rPr lang="en-US" sz="1200" b="1" i="1" baseline="-25000" dirty="0" smtClean="0">
                <a:latin typeface="Times New Roman"/>
                <a:ea typeface="Times New Roman"/>
              </a:rPr>
              <a:t>q,p,h</a:t>
            </a:r>
            <a:r>
              <a:rPr lang="en-US" sz="1200" b="1" dirty="0">
                <a:latin typeface="Times New Roman"/>
                <a:ea typeface="Times New Roman"/>
              </a:rPr>
              <a:t>) + ( RTQQEPADJ</a:t>
            </a:r>
            <a:r>
              <a:rPr lang="en-US" sz="1200" b="1" i="1" baseline="-25000" dirty="0">
                <a:latin typeface="Times New Roman"/>
                <a:ea typeface="Times New Roman"/>
              </a:rPr>
              <a:t>q,p,i</a:t>
            </a:r>
            <a:r>
              <a:rPr lang="en-US" sz="1200" b="1" dirty="0">
                <a:latin typeface="Times New Roman"/>
                <a:ea typeface="Times New Roman"/>
              </a:rPr>
              <a:t> – </a:t>
            </a:r>
            <a:r>
              <a:rPr lang="en-US" sz="1200" b="1" dirty="0" smtClean="0">
                <a:latin typeface="Times New Roman"/>
                <a:ea typeface="Times New Roman"/>
              </a:rPr>
              <a:t>   RTQQESADJ</a:t>
            </a:r>
            <a:r>
              <a:rPr lang="en-US" sz="1200" b="1" i="1" baseline="-25000" dirty="0" smtClean="0">
                <a:latin typeface="Times New Roman"/>
                <a:ea typeface="Times New Roman"/>
              </a:rPr>
              <a:t>q,p,i</a:t>
            </a:r>
            <a:r>
              <a:rPr lang="en-US" sz="1200" b="1" dirty="0">
                <a:latin typeface="Times New Roman"/>
                <a:ea typeface="Times New Roman"/>
              </a:rPr>
              <a:t>) + </a:t>
            </a:r>
            <a:r>
              <a:rPr lang="en-US" sz="1200" b="1" dirty="0" smtClean="0">
                <a:latin typeface="Times New Roman"/>
                <a:ea typeface="Times New Roman"/>
              </a:rPr>
              <a:t>   </a:t>
            </a:r>
            <a:r>
              <a:rPr lang="en-US" sz="1200" b="1" dirty="0">
                <a:latin typeface="Times New Roman"/>
                <a:ea typeface="Times New Roman"/>
              </a:rPr>
              <a:t>DCIMPADJ </a:t>
            </a:r>
            <a:r>
              <a:rPr lang="en-US" sz="1200" b="1" i="1" baseline="-25000" dirty="0">
                <a:latin typeface="Times New Roman"/>
                <a:ea typeface="Times New Roman"/>
              </a:rPr>
              <a:t>q, p, </a:t>
            </a:r>
            <a:r>
              <a:rPr lang="en-US" sz="1200" b="1" i="1" baseline="-25000" dirty="0" err="1">
                <a:latin typeface="Times New Roman"/>
                <a:ea typeface="Times New Roman"/>
              </a:rPr>
              <a:t>i</a:t>
            </a:r>
            <a:endParaRPr lang="en-US" sz="1200" b="1" dirty="0">
              <a:latin typeface="Times New Roman"/>
              <a:ea typeface="Times New Roman"/>
            </a:endParaRPr>
          </a:p>
          <a:p>
            <a:pPr marL="2171700" marR="0" indent="-1714500">
              <a:spcBef>
                <a:spcPts val="0"/>
              </a:spcBef>
              <a:spcAft>
                <a:spcPts val="1200"/>
              </a:spcAft>
              <a:tabLst>
                <a:tab pos="1485900" algn="l"/>
                <a:tab pos="2171700" algn="l"/>
              </a:tabLst>
            </a:pPr>
            <a:endParaRPr lang="en-US" sz="1200" b="1" dirty="0">
              <a:latin typeface="Times New Roman"/>
              <a:ea typeface="Times New Roman"/>
            </a:endParaRPr>
          </a:p>
          <a:p>
            <a:pPr marL="457200" marR="0" indent="-457200">
              <a:spcBef>
                <a:spcPts val="0"/>
              </a:spcBef>
              <a:spcAft>
                <a:spcPts val="1200"/>
              </a:spcAft>
              <a:buAutoNum type="arabicParenBoth"/>
            </a:pPr>
            <a:endParaRPr lang="en-US" sz="1200" dirty="0">
              <a:effectLst/>
              <a:latin typeface="Times New Roman"/>
              <a:ea typeface="Times New Roman"/>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04490" y="4127870"/>
            <a:ext cx="533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9717" y="4058758"/>
            <a:ext cx="142875"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67903" y="4127870"/>
            <a:ext cx="142875"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5316" y="5162218"/>
            <a:ext cx="14287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8486" y="5162218"/>
            <a:ext cx="142875"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22003" y="5166980"/>
            <a:ext cx="142875"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95315" y="5403665"/>
            <a:ext cx="142875"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9825" y="5379520"/>
            <a:ext cx="142875"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95221" y="5370774"/>
            <a:ext cx="142875" cy="29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935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588- </a:t>
            </a:r>
            <a:r>
              <a:rPr lang="en-US" sz="1800" dirty="0"/>
              <a:t>Clarifications for PV Generation </a:t>
            </a:r>
            <a:r>
              <a:rPr lang="en-US" sz="1800" dirty="0" smtClean="0"/>
              <a:t>Resources </a:t>
            </a:r>
          </a:p>
        </p:txBody>
      </p:sp>
      <p:sp>
        <p:nvSpPr>
          <p:cNvPr id="4" name="Rectangle 3"/>
          <p:cNvSpPr/>
          <p:nvPr/>
        </p:nvSpPr>
        <p:spPr>
          <a:xfrm>
            <a:off x="531628" y="915267"/>
            <a:ext cx="8229600" cy="1569660"/>
          </a:xfrm>
          <a:prstGeom prst="rect">
            <a:avLst/>
          </a:prstGeom>
        </p:spPr>
        <p:txBody>
          <a:bodyPr wrap="square">
            <a:spAutoFit/>
          </a:bodyPr>
          <a:lstStyle/>
          <a:p>
            <a:pPr marL="1033145" marR="0" indent="-1033145">
              <a:spcBef>
                <a:spcPts val="2400"/>
              </a:spcBef>
              <a:spcAft>
                <a:spcPts val="1200"/>
              </a:spcAft>
              <a:tabLst>
                <a:tab pos="1028700" algn="l"/>
              </a:tabLst>
            </a:pPr>
            <a:r>
              <a:rPr lang="en-US" sz="1200" b="1" i="1" dirty="0">
                <a:latin typeface="Times New Roman"/>
                <a:ea typeface="Times New Roman"/>
              </a:rPr>
              <a:t>4.4.9.2.3	Startup Offer and Minimum-Energy Offer Generic Caps </a:t>
            </a:r>
          </a:p>
          <a:p>
            <a:pPr marL="1033145" marR="0" indent="-1033145">
              <a:spcBef>
                <a:spcPts val="2400"/>
              </a:spcBef>
              <a:spcAft>
                <a:spcPts val="1200"/>
              </a:spcAft>
              <a:tabLst>
                <a:tab pos="1028700" algn="l"/>
              </a:tabLst>
            </a:pPr>
            <a:endParaRPr lang="en-US" sz="1200" b="1" i="1" dirty="0" smtClean="0">
              <a:latin typeface="Times New Roman"/>
              <a:ea typeface="Times New Roman"/>
            </a:endParaRPr>
          </a:p>
          <a:p>
            <a:pPr marL="1033145" marR="0" indent="-1033145">
              <a:spcBef>
                <a:spcPts val="2400"/>
              </a:spcBef>
              <a:spcAft>
                <a:spcPts val="1200"/>
              </a:spcAft>
              <a:tabLst>
                <a:tab pos="1028700" algn="l"/>
              </a:tabLst>
            </a:pPr>
            <a:r>
              <a:rPr lang="en-US" sz="1200" dirty="0">
                <a:latin typeface="Times New Roman"/>
                <a:ea typeface="Times New Roman"/>
              </a:rPr>
              <a:t> </a:t>
            </a:r>
          </a:p>
        </p:txBody>
      </p:sp>
      <p:graphicFrame>
        <p:nvGraphicFramePr>
          <p:cNvPr id="13" name="Table 12"/>
          <p:cNvGraphicFramePr>
            <a:graphicFrameLocks noGrp="1"/>
          </p:cNvGraphicFramePr>
          <p:nvPr>
            <p:extLst>
              <p:ext uri="{D42A27DB-BD31-4B8C-83A1-F6EECF244321}">
                <p14:modId xmlns:p14="http://schemas.microsoft.com/office/powerpoint/2010/main" val="727300951"/>
              </p:ext>
            </p:extLst>
          </p:nvPr>
        </p:nvGraphicFramePr>
        <p:xfrm>
          <a:off x="2209563" y="1779300"/>
          <a:ext cx="4257040" cy="3816350"/>
        </p:xfrm>
        <a:graphic>
          <a:graphicData uri="http://schemas.openxmlformats.org/drawingml/2006/table">
            <a:tbl>
              <a:tblPr firstRow="1" firstCol="1" lastRow="1" lastCol="1" bandRow="1" bandCol="1"/>
              <a:tblGrid>
                <a:gridCol w="2983230"/>
                <a:gridCol w="1273810"/>
              </a:tblGrid>
              <a:tr h="0">
                <a:tc>
                  <a:txBody>
                    <a:bodyPr/>
                    <a:lstStyle/>
                    <a:p>
                      <a:pPr marL="0" marR="0">
                        <a:spcBef>
                          <a:spcPts val="0"/>
                        </a:spcBef>
                        <a:spcAft>
                          <a:spcPts val="0"/>
                        </a:spcAft>
                      </a:pPr>
                      <a:r>
                        <a:rPr lang="en-US" sz="1000" b="1" dirty="0">
                          <a:effectLst/>
                          <a:latin typeface="Times New Roman"/>
                          <a:ea typeface="Times New Roman"/>
                        </a:rPr>
                        <a:t>Resource Category</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a:effectLst/>
                          <a:latin typeface="Times New Roman"/>
                          <a:ea typeface="Times New Roman"/>
                        </a:rPr>
                        <a:t>O&amp;M Costs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dirty="0">
                          <a:effectLst/>
                          <a:latin typeface="Times New Roman"/>
                          <a:ea typeface="Times New Roman"/>
                        </a:rPr>
                        <a:t>Nuclear, coal, lignite and hydro</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7,200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dirty="0">
                          <a:effectLst/>
                          <a:latin typeface="Times New Roman"/>
                          <a:ea typeface="Times New Roman"/>
                        </a:rPr>
                        <a:t>Combined Cycle Generation Resource with a combustion turbine ≥ 90 MW, as determined by the largest combustion turbine in the Combined Cycle Generation Resource and for each combustion turbine in the Combined Cycle Generation Resource</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6,810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Combined Cycle Generation Resource with a combustion turbine &lt; 90 MW, as determined by the largest combustion turbine in the Combined Cycle Generation Resource and for each combustion turbine in the Combined Cycle Generation Resource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6,810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Gas steam supercritical boiler</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4,800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750">
                <a:tc>
                  <a:txBody>
                    <a:bodyPr/>
                    <a:lstStyle/>
                    <a:p>
                      <a:pPr marL="0" marR="0">
                        <a:spcBef>
                          <a:spcPts val="0"/>
                        </a:spcBef>
                        <a:spcAft>
                          <a:spcPts val="0"/>
                        </a:spcAft>
                      </a:pPr>
                      <a:r>
                        <a:rPr lang="en-US" sz="1000">
                          <a:effectLst/>
                          <a:latin typeface="Times New Roman"/>
                          <a:ea typeface="Times New Roman"/>
                        </a:rPr>
                        <a:t>Gas steam reheat boiler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3,000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Gas steam non-reheat or boiler w/o air-preheater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2,310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Simple cycle greater than 90 MW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5,000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Simple cycle less than or equal to 90 MW</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2,300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Reciprocating Engines</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$58 /MW * the average of the seasonal net max sustainable ratings</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a:effectLst/>
                          <a:latin typeface="Times New Roman"/>
                          <a:ea typeface="Times New Roman"/>
                        </a:rPr>
                        <a:t>RMR Resource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Not Applicable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a:effectLst/>
                          <a:latin typeface="Times New Roman"/>
                          <a:ea typeface="Times New Roman"/>
                        </a:rPr>
                        <a:t>Wind generation Resources</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u="sng">
                          <a:solidFill>
                            <a:srgbClr val="005386"/>
                          </a:solidFill>
                          <a:effectLst/>
                          <a:latin typeface="Times New Roman"/>
                          <a:ea typeface="Times New Roman"/>
                        </a:rPr>
                        <a:t>PhotoVoltaic Generation Resources (PVGRs)</a:t>
                      </a:r>
                      <a:endParaRPr lang="en-US" sz="1200" u="sng">
                        <a:solidFill>
                          <a:srgbClr val="005386"/>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u="sng" dirty="0">
                          <a:solidFill>
                            <a:srgbClr val="005386"/>
                          </a:solidFill>
                          <a:effectLst/>
                          <a:latin typeface="Times New Roman"/>
                          <a:ea typeface="Times New Roman"/>
                        </a:rPr>
                        <a:t>0</a:t>
                      </a:r>
                      <a:endParaRPr lang="en-US" sz="1200" u="sng" dirty="0">
                        <a:solidFill>
                          <a:srgbClr val="005386"/>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a:effectLst/>
                          <a:latin typeface="Times New Roman"/>
                          <a:ea typeface="Times New Roman"/>
                        </a:rPr>
                        <a:t>Any Resources not defined above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a:ea typeface="Times New Roman"/>
                        </a:rPr>
                        <a:t>0</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Rectangle 14"/>
          <p:cNvSpPr/>
          <p:nvPr/>
        </p:nvSpPr>
        <p:spPr>
          <a:xfrm>
            <a:off x="659218" y="1284598"/>
            <a:ext cx="7793665" cy="461665"/>
          </a:xfrm>
          <a:prstGeom prst="rect">
            <a:avLst/>
          </a:prstGeom>
        </p:spPr>
        <p:txBody>
          <a:bodyPr wrap="square">
            <a:spAutoFit/>
          </a:bodyPr>
          <a:lstStyle/>
          <a:p>
            <a:pPr marL="457200" marR="0" indent="-457200">
              <a:spcBef>
                <a:spcPts val="0"/>
              </a:spcBef>
              <a:spcAft>
                <a:spcPts val="1200"/>
              </a:spcAft>
            </a:pPr>
            <a:r>
              <a:rPr lang="en-US" sz="1200" dirty="0">
                <a:latin typeface="Times New Roman"/>
                <a:ea typeface="Times New Roman"/>
              </a:rPr>
              <a:t>(1)	The Resource Category Startup Offer Generic Cap, by applicable Resource category, is determined by the following Operations and Maintenance (O&amp;M) costs by Resource category: </a:t>
            </a:r>
            <a:endParaRPr lang="en-US" sz="1200" dirty="0">
              <a:effectLst/>
              <a:latin typeface="Times New Roman"/>
              <a:ea typeface="Times New Roman"/>
            </a:endParaRPr>
          </a:p>
        </p:txBody>
      </p:sp>
    </p:spTree>
    <p:extLst>
      <p:ext uri="{BB962C8B-B14F-4D97-AF65-F5344CB8AC3E}">
        <p14:creationId xmlns:p14="http://schemas.microsoft.com/office/powerpoint/2010/main" val="1988131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588- </a:t>
            </a:r>
            <a:r>
              <a:rPr lang="en-US" sz="1800" dirty="0"/>
              <a:t>Clarifications for PV Generation </a:t>
            </a:r>
            <a:r>
              <a:rPr lang="en-US" sz="1800" dirty="0" smtClean="0"/>
              <a:t>Resources </a:t>
            </a:r>
          </a:p>
        </p:txBody>
      </p:sp>
      <p:sp>
        <p:nvSpPr>
          <p:cNvPr id="4" name="Rectangle 3"/>
          <p:cNvSpPr/>
          <p:nvPr/>
        </p:nvSpPr>
        <p:spPr>
          <a:xfrm>
            <a:off x="531628" y="915267"/>
            <a:ext cx="8229600" cy="3716402"/>
          </a:xfrm>
          <a:prstGeom prst="rect">
            <a:avLst/>
          </a:prstGeom>
        </p:spPr>
        <p:txBody>
          <a:bodyPr wrap="square">
            <a:spAutoFit/>
          </a:bodyPr>
          <a:lstStyle/>
          <a:p>
            <a:pPr marL="1033145" marR="0" indent="-1033145">
              <a:spcBef>
                <a:spcPts val="2400"/>
              </a:spcBef>
              <a:spcAft>
                <a:spcPts val="1200"/>
              </a:spcAft>
              <a:tabLst>
                <a:tab pos="1028700" algn="l"/>
              </a:tabLst>
            </a:pPr>
            <a:r>
              <a:rPr lang="en-US" sz="1200" b="1" i="1" dirty="0">
                <a:latin typeface="Times New Roman"/>
                <a:ea typeface="Times New Roman"/>
              </a:rPr>
              <a:t>4.4.9.2.3	Startup Offer and Minimum-Energy Offer Generic Caps </a:t>
            </a:r>
          </a:p>
          <a:p>
            <a:pPr marL="457200" marR="0" indent="-457200">
              <a:spcBef>
                <a:spcPts val="1200"/>
              </a:spcBef>
              <a:spcAft>
                <a:spcPts val="1200"/>
              </a:spcAft>
              <a:tabLst>
                <a:tab pos="457200" algn="l"/>
              </a:tabLst>
            </a:pPr>
            <a:r>
              <a:rPr lang="en-US" sz="1200" dirty="0">
                <a:latin typeface="Times New Roman"/>
                <a:ea typeface="Times New Roman"/>
              </a:rPr>
              <a:t>(2)	The Resource Category Minimum-Energy Generic Cap is the cost per MWh of energy for a Resource to produce energy at the Resource’s LSL and is as follows:  </a:t>
            </a:r>
          </a:p>
          <a:p>
            <a:pPr marL="914400" marR="0" indent="-457200">
              <a:spcBef>
                <a:spcPts val="0"/>
              </a:spcBef>
              <a:spcAft>
                <a:spcPts val="900"/>
              </a:spcAft>
              <a:tabLst>
                <a:tab pos="274320" algn="l"/>
                <a:tab pos="457200" algn="l"/>
              </a:tabLst>
            </a:pPr>
            <a:r>
              <a:rPr lang="en-US" sz="1200" u="sng" dirty="0">
                <a:solidFill>
                  <a:srgbClr val="005386"/>
                </a:solidFill>
                <a:latin typeface="Times New Roman"/>
                <a:ea typeface="Times New Roman"/>
              </a:rPr>
              <a:t>(n)	PVGRs = $0; and</a:t>
            </a:r>
          </a:p>
          <a:p>
            <a:pPr marL="1033145" marR="0" indent="-1033145">
              <a:spcBef>
                <a:spcPts val="2400"/>
              </a:spcBef>
              <a:spcAft>
                <a:spcPts val="1200"/>
              </a:spcAft>
              <a:tabLst>
                <a:tab pos="1028700" algn="l"/>
              </a:tabLst>
            </a:pPr>
            <a:r>
              <a:rPr lang="en-US" sz="1200" b="1" i="1" dirty="0">
                <a:latin typeface="Times New Roman"/>
                <a:ea typeface="Times New Roman"/>
              </a:rPr>
              <a:t>4.4.9.4.2	Mitigated Offer Floor</a:t>
            </a:r>
            <a:r>
              <a:rPr lang="en-US" sz="800" dirty="0">
                <a:latin typeface="Times New Roman"/>
                <a:ea typeface="Times New Roman"/>
              </a:rPr>
              <a:t> </a:t>
            </a:r>
            <a:endParaRPr lang="en-US" sz="1200" dirty="0">
              <a:latin typeface="Times New Roman"/>
              <a:ea typeface="Times New Roman"/>
            </a:endParaRPr>
          </a:p>
          <a:p>
            <a:pPr>
              <a:spcAft>
                <a:spcPts val="1200"/>
              </a:spcAft>
            </a:pPr>
            <a:r>
              <a:rPr lang="en-US" sz="1200" dirty="0">
                <a:latin typeface="Times New Roman"/>
                <a:ea typeface="Times New Roman"/>
              </a:rPr>
              <a:t>Energy Offer Curves may be subject to mitigation in the Real-Time market under Section 6.5.7.3, Security Constrained Economic Dispatch, using a Mitigated Offer Floor.  The “Mitigated Offer Floor” is: </a:t>
            </a:r>
          </a:p>
          <a:p>
            <a:pPr marL="1033145" marR="0" indent="-1033145">
              <a:spcBef>
                <a:spcPts val="2400"/>
              </a:spcBef>
              <a:spcAft>
                <a:spcPts val="1200"/>
              </a:spcAft>
              <a:tabLst>
                <a:tab pos="1028700" algn="l"/>
              </a:tabLst>
            </a:pPr>
            <a:endParaRPr lang="en-US" sz="1200" b="1" i="1" dirty="0" smtClean="0">
              <a:latin typeface="Times New Roman"/>
              <a:ea typeface="Times New Roman"/>
            </a:endParaRPr>
          </a:p>
          <a:p>
            <a:pPr marL="1033145" marR="0" indent="-1033145">
              <a:spcBef>
                <a:spcPts val="2400"/>
              </a:spcBef>
              <a:spcAft>
                <a:spcPts val="1200"/>
              </a:spcAft>
              <a:tabLst>
                <a:tab pos="1028700" algn="l"/>
              </a:tabLst>
            </a:pPr>
            <a:r>
              <a:rPr lang="en-US" sz="1200" dirty="0">
                <a:latin typeface="Times New Roman"/>
                <a:ea typeface="Times New Roman"/>
              </a:rPr>
              <a:t> </a:t>
            </a:r>
          </a:p>
        </p:txBody>
      </p:sp>
      <p:graphicFrame>
        <p:nvGraphicFramePr>
          <p:cNvPr id="2" name="Table 1"/>
          <p:cNvGraphicFramePr>
            <a:graphicFrameLocks noGrp="1"/>
          </p:cNvGraphicFramePr>
          <p:nvPr>
            <p:extLst>
              <p:ext uri="{D42A27DB-BD31-4B8C-83A1-F6EECF244321}">
                <p14:modId xmlns:p14="http://schemas.microsoft.com/office/powerpoint/2010/main" val="4223176508"/>
              </p:ext>
            </p:extLst>
          </p:nvPr>
        </p:nvGraphicFramePr>
        <p:xfrm>
          <a:off x="1576277" y="3717269"/>
          <a:ext cx="4800600" cy="1828800"/>
        </p:xfrm>
        <a:graphic>
          <a:graphicData uri="http://schemas.openxmlformats.org/drawingml/2006/table">
            <a:tbl>
              <a:tblPr/>
              <a:tblGrid>
                <a:gridCol w="2400300"/>
                <a:gridCol w="2400300"/>
              </a:tblGrid>
              <a:tr h="0">
                <a:tc>
                  <a:txBody>
                    <a:bodyPr/>
                    <a:lstStyle/>
                    <a:p>
                      <a:pPr marL="0" marR="0" algn="ctr">
                        <a:spcBef>
                          <a:spcPts val="0"/>
                        </a:spcBef>
                        <a:spcAft>
                          <a:spcPts val="600"/>
                        </a:spcAft>
                      </a:pPr>
                      <a:r>
                        <a:rPr lang="en-US" sz="1200">
                          <a:effectLst/>
                          <a:latin typeface="Times New Roman"/>
                          <a:ea typeface="Times New Roman"/>
                        </a:rPr>
                        <a:t>Resource Category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n-US" sz="1200">
                          <a:effectLst/>
                          <a:latin typeface="Times New Roman"/>
                          <a:ea typeface="Times New Roman"/>
                        </a:rPr>
                        <a:t>Mitigated Offer Floor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Nuclear and Hydro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-$250/MWh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Coal and Lignite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-$20/MWh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Combined Cycle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1 MMBtu/MWh * FIP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Gas/Oil Steam and Combustion Turbine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6 MMBtu/MWh * FIP or FOP, as specified in the Energy Offer Curve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Qualifying Facility (QF)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-$ 50/MWh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Wind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-$100/MWh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u="sng">
                          <a:solidFill>
                            <a:srgbClr val="005386"/>
                          </a:solidFill>
                          <a:effectLst/>
                          <a:latin typeface="Times New Roman"/>
                          <a:ea typeface="Times New Roman"/>
                        </a:rPr>
                        <a:t>PhotoVoltaic (PV)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u="sng" dirty="0">
                          <a:solidFill>
                            <a:srgbClr val="005386"/>
                          </a:solidFill>
                          <a:effectLst/>
                          <a:latin typeface="Times New Roman"/>
                          <a:ea typeface="Times New Roman"/>
                        </a:rPr>
                        <a:t>-$50/MWh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Other Renewables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dirty="0">
                          <a:effectLst/>
                          <a:latin typeface="Times New Roman"/>
                          <a:ea typeface="Times New Roman"/>
                        </a:rPr>
                        <a:t>-$ 50/MWh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56814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Confidential</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schemas.microsoft.com/office/2006/documentManagement/types"/>
    <ds:schemaRef ds:uri="c34af464-7aa1-4edd-9be4-83dffc1cb926"/>
    <ds:schemaRef ds:uri="http://schemas.microsoft.com/office/2006/metadata/properties"/>
    <ds:schemaRef ds:uri="http://purl.org/dc/dcmitype/"/>
    <ds:schemaRef ds:uri="http://schemas.openxmlformats.org/package/2006/metadata/core-properties"/>
    <ds:schemaRef ds:uri="http://purl.org/dc/elements/1.1/"/>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Presentation1</Template>
  <TotalTime>8700</TotalTime>
  <Words>673</Words>
  <Application>Microsoft Office PowerPoint</Application>
  <PresentationFormat>On-screen Show (4:3)</PresentationFormat>
  <Paragraphs>189</Paragraphs>
  <Slides>10</Slides>
  <Notes>10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3" baseType="lpstr">
      <vt:lpstr>Presentation1</vt:lpstr>
      <vt:lpstr>Custom Design</vt:lpstr>
      <vt:lpstr>Equation</vt:lpstr>
      <vt:lpstr>PowerPoint Presentation</vt:lpstr>
      <vt:lpstr>R5 - NPRR 701- As-Built Clarification of NPRR589, Ancillary Service Offers in                the Supplemental Ancillary Services Market</vt:lpstr>
      <vt:lpstr>R5 - NPRR 701- As-Built Clarification of NPRR589, Ancillary Service Offers in          the Supplemental Ancillary Services Market</vt:lpstr>
      <vt:lpstr>R5.5 – NPRR 706- Restore the ability to use Physical Responsive Reserve Capability as an Indicator of Available Frequency-Responsive Capacity</vt:lpstr>
      <vt:lpstr>R5.5 - NPRR 710- Removal of ORDC Phase 2 Language and Modification to      HASL Calculation</vt:lpstr>
      <vt:lpstr>R5.5 - NPRR 698- Clarifications to NPRR595, RRS Load Resource Treatment In      ORDC</vt:lpstr>
      <vt:lpstr>R5.5 – NPRR 615- PVGR Forecasting</vt:lpstr>
      <vt:lpstr>R5.5 – NPRR 588- Clarifications for PV Generation Resources </vt:lpstr>
      <vt:lpstr>R5.5 – NPRR 588- Clarifications for PV Generation Resources </vt:lpstr>
      <vt:lpstr>R5.5 – NPRR 588- Clarifications for PV Generation Resources </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Hailey</dc:creator>
  <cp:lastModifiedBy>Holt, Blake</cp:lastModifiedBy>
  <cp:revision>681</cp:revision>
  <cp:lastPrinted>2013-09-04T15:10:56Z</cp:lastPrinted>
  <dcterms:created xsi:type="dcterms:W3CDTF">2013-08-06T15:58:57Z</dcterms:created>
  <dcterms:modified xsi:type="dcterms:W3CDTF">2015-09-14T12:23:20Z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