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7"/>
  </p:notesMasterIdLst>
  <p:sldIdLst>
    <p:sldId id="642" r:id="rId2"/>
    <p:sldId id="703" r:id="rId3"/>
    <p:sldId id="704" r:id="rId4"/>
    <p:sldId id="702" r:id="rId5"/>
    <p:sldId id="705" r:id="rId6"/>
  </p:sldIdLst>
  <p:sldSz cx="11887200" cy="6858000"/>
  <p:notesSz cx="7102475" cy="93884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7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36B871"/>
    <a:srgbClr val="38B674"/>
    <a:srgbClr val="349E69"/>
    <a:srgbClr val="3333CC"/>
    <a:srgbClr val="37A76F"/>
    <a:srgbClr val="3333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040" autoAdjust="0"/>
    <p:restoredTop sz="95565" autoAdjust="0"/>
  </p:normalViewPr>
  <p:slideViewPr>
    <p:cSldViewPr>
      <p:cViewPr varScale="1">
        <p:scale>
          <a:sx n="113" d="100"/>
          <a:sy n="113" d="100"/>
        </p:scale>
        <p:origin x="-456" y="-102"/>
      </p:cViewPr>
      <p:guideLst>
        <p:guide orient="horz" pos="2160"/>
        <p:guide pos="3744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69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8163" cy="469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01650" y="704850"/>
            <a:ext cx="6099175" cy="35194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459288"/>
            <a:ext cx="5683250" cy="42243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6988"/>
            <a:ext cx="3078163" cy="469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8916988"/>
            <a:ext cx="3078163" cy="469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EF0AB23-F649-4F37-9278-5A22CB6DFF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4308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F0AB23-F649-4F37-9278-5A22CB6DFF1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4815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 txBox="1">
            <a:spLocks noGrp="1" noChangeArrowheads="1"/>
          </p:cNvSpPr>
          <p:nvPr/>
        </p:nvSpPr>
        <p:spPr bwMode="auto">
          <a:xfrm>
            <a:off x="4019550" y="8918575"/>
            <a:ext cx="3081338" cy="468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22275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669925" algn="l"/>
                <a:tab pos="1338263" algn="l"/>
                <a:tab pos="2008188" algn="l"/>
                <a:tab pos="2678113" algn="l"/>
              </a:tabLst>
            </a:pPr>
            <a:fld id="{04F4AF34-097F-4874-B41F-D04155D43D10}" type="slidenum">
              <a:rPr lang="en-US" altLang="en-US" sz="1300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</a:rPr>
              <a:pPr algn="r" defTabSz="422275" hangingPunct="0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669925" algn="l"/>
                  <a:tab pos="1338263" algn="l"/>
                  <a:tab pos="2008188" algn="l"/>
                  <a:tab pos="2678113" algn="l"/>
                </a:tabLst>
              </a:pPr>
              <a:t>3</a:t>
            </a:fld>
            <a:endParaRPr lang="en-US" altLang="en-US" sz="1300">
              <a:solidFill>
                <a:srgbClr val="000000"/>
              </a:solidFill>
              <a:latin typeface="Times New Roman" pitchFamily="18" charset="0"/>
              <a:ea typeface="Microsoft YaHei" pitchFamily="34" charset="-122"/>
            </a:endParaRPr>
          </a:p>
        </p:txBody>
      </p:sp>
      <p:sp>
        <p:nvSpPr>
          <p:cNvPr id="450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00063" y="712788"/>
            <a:ext cx="6103937" cy="3521075"/>
          </a:xfrm>
          <a:solidFill>
            <a:srgbClr val="FFFFFF"/>
          </a:solidFill>
          <a:ln/>
        </p:spPr>
      </p:sp>
      <p:sp>
        <p:nvSpPr>
          <p:cNvPr id="450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11200" y="4459288"/>
            <a:ext cx="5681663" cy="4224337"/>
          </a:xfrm>
          <a:noFill/>
        </p:spPr>
        <p:txBody>
          <a:bodyPr wrap="none" lIns="0" tIns="0" rIns="0" bIns="0" anchor="ctr"/>
          <a:lstStyle/>
          <a:p>
            <a:endParaRPr lang="en-US" alt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58069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F0AB23-F649-4F37-9278-5A22CB6DFF1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98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2763" y="3886200"/>
            <a:ext cx="8321675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05A1C1-C328-40CE-8527-64C07B8F77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F82CF3-64C5-437B-A893-17340A7294E0}" type="datetime1">
              <a:rPr lang="en-US" altLang="en-US" smtClean="0"/>
              <a:pPr>
                <a:defRPr/>
              </a:pPr>
              <a:t>9/8/2015</a:t>
            </a:fld>
            <a:endParaRPr lang="en-US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Smart Meter Texas (SMT)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F7C1F-E698-4C20-8D3F-AE3449E708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70B35-FE58-452A-94DA-E25076F42D0E}" type="datetime1">
              <a:rPr lang="en-US" altLang="en-US" smtClean="0"/>
              <a:pPr>
                <a:defRPr/>
              </a:pPr>
              <a:t>9/8/2015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Smart Meter Texas (SMT)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800" y="4406900"/>
            <a:ext cx="101028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9800" y="2906713"/>
            <a:ext cx="101028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60F02C-16C6-41CC-927A-F7EFAF3A09C2}" type="datetime1">
              <a:rPr lang="en-US" altLang="en-US" smtClean="0"/>
              <a:pPr>
                <a:defRPr/>
              </a:pPr>
              <a:t>9/8/2015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Smart Meter Texas (SMT)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BA4B6F-0F1F-425A-BB37-383E3C9E5AF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8125" y="1863725"/>
            <a:ext cx="5568950" cy="4491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9475" y="1863725"/>
            <a:ext cx="5570538" cy="4491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4948EC-BA65-4518-941B-82C4873B26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80184-FF06-4928-9456-F0A62AD0CDA4}" type="datetime1">
              <a:rPr lang="en-US" altLang="en-US" smtClean="0"/>
              <a:pPr>
                <a:defRPr/>
              </a:pPr>
              <a:t>9/8/2015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Smart Meter Texas (SMT)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725" y="274638"/>
            <a:ext cx="1069975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3725" y="1535113"/>
            <a:ext cx="52530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725" y="2174875"/>
            <a:ext cx="52530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38850" y="1535113"/>
            <a:ext cx="52546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38850" y="2174875"/>
            <a:ext cx="52546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60F02C-16C6-41CC-927A-F7EFAF3A09C2}" type="datetime1">
              <a:rPr lang="en-US" altLang="en-US" smtClean="0"/>
              <a:pPr>
                <a:defRPr/>
              </a:pPr>
              <a:t>9/8/2015</a:t>
            </a:fld>
            <a:endParaRPr lang="en-US" alt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Smart Meter Texas (SMT)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BA4B6F-0F1F-425A-BB37-383E3C9E5AF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329ED-6E80-483F-92E1-5C83058CD1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EB5A2-866F-4CF6-AE13-26148FC6C3BF}" type="datetime1">
              <a:rPr lang="en-US" altLang="en-US" smtClean="0"/>
              <a:pPr>
                <a:defRPr/>
              </a:pPr>
              <a:t>9/8/2015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Smart Meter Texas (SMT)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745BA-63AE-41DE-9DB3-B4B3D88E0A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9BB228-EFFD-40A9-A616-BB25DB2B5075}" type="datetime1">
              <a:rPr lang="en-US" altLang="en-US" smtClean="0"/>
              <a:pPr>
                <a:defRPr/>
              </a:pPr>
              <a:t>9/8/2015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38125" y="457200"/>
            <a:ext cx="11291888" cy="5897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44057-B1A0-4E96-B963-49CF14D961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467809-080E-4D78-BD9D-ED3EAE20D5D7}" type="datetime1">
              <a:rPr lang="en-US" altLang="en-US" smtClean="0"/>
              <a:pPr>
                <a:defRPr/>
              </a:pPr>
              <a:t>9/8/2015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125" y="457200"/>
            <a:ext cx="11291888" cy="5111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38125" y="1863725"/>
            <a:ext cx="11291888" cy="4491038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18433-5FDA-465C-B897-9F45FD4186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98DFA-E905-4723-8996-751A366FD889}" type="datetime1">
              <a:rPr lang="en-US" altLang="en-US" smtClean="0"/>
              <a:pPr>
                <a:defRPr/>
              </a:pPr>
              <a:t>9/8/2015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8125" y="457200"/>
            <a:ext cx="112918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8125" y="1863725"/>
            <a:ext cx="11291888" cy="449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 flipV="1">
            <a:off x="381000" y="968375"/>
            <a:ext cx="11172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en-US"/>
          </a:p>
        </p:txBody>
      </p:sp>
      <p:sp>
        <p:nvSpPr>
          <p:cNvPr id="448518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228600" y="6553200"/>
            <a:ext cx="4762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800">
                <a:latin typeface="+mn-lt"/>
                <a:cs typeface="+mn-cs"/>
              </a:defRPr>
            </a:lvl1pPr>
          </a:lstStyle>
          <a:p>
            <a:pPr>
              <a:defRPr/>
            </a:pPr>
            <a:fld id="{AABA4B6F-0F1F-425A-BB37-383E3C9E5A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4852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553200"/>
            <a:ext cx="130651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fld id="{F360F02C-16C6-41CC-927A-F7EFAF3A09C2}" type="datetime1">
              <a:rPr lang="en-US" altLang="en-US" smtClean="0"/>
              <a:pPr>
                <a:defRPr/>
              </a:pPr>
              <a:t>9/8/2015</a:t>
            </a:fld>
            <a:endParaRPr lang="en-US" altLang="en-US"/>
          </a:p>
        </p:txBody>
      </p:sp>
      <p:sp>
        <p:nvSpPr>
          <p:cNvPr id="98315" name="Text Box 5"/>
          <p:cNvSpPr txBox="1">
            <a:spLocks noChangeArrowheads="1"/>
          </p:cNvSpPr>
          <p:nvPr/>
        </p:nvSpPr>
        <p:spPr bwMode="auto">
          <a:xfrm>
            <a:off x="0" y="90488"/>
            <a:ext cx="1873250" cy="3365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hangingPunct="0">
              <a:spcBef>
                <a:spcPct val="35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n-US" sz="800" smtClean="0">
                <a:solidFill>
                  <a:schemeClr val="bg1"/>
                </a:solidFill>
              </a:rPr>
              <a:t>3</a:t>
            </a:r>
            <a:r>
              <a:rPr lang="en-US" sz="800" baseline="30000" smtClean="0">
                <a:solidFill>
                  <a:schemeClr val="bg1"/>
                </a:solidFill>
              </a:rPr>
              <a:t>rd</a:t>
            </a:r>
            <a:r>
              <a:rPr lang="en-US" sz="800" smtClean="0">
                <a:solidFill>
                  <a:schemeClr val="bg1"/>
                </a:solidFill>
              </a:rPr>
              <a:t> Party Registration &amp;</a:t>
            </a:r>
            <a:br>
              <a:rPr lang="en-US" sz="800" smtClean="0">
                <a:solidFill>
                  <a:schemeClr val="bg1"/>
                </a:solidFill>
              </a:rPr>
            </a:br>
            <a:r>
              <a:rPr lang="en-US" sz="800" smtClean="0">
                <a:solidFill>
                  <a:schemeClr val="bg1"/>
                </a:solidFill>
              </a:rPr>
              <a:t>Account Management</a:t>
            </a:r>
            <a:endParaRPr lang="en-US" sz="800" b="1" smtClean="0">
              <a:solidFill>
                <a:schemeClr val="bg1"/>
              </a:solidFill>
            </a:endParaRPr>
          </a:p>
        </p:txBody>
      </p:sp>
      <p:sp>
        <p:nvSpPr>
          <p:cNvPr id="98316" name="Text Box 5"/>
          <p:cNvSpPr txBox="1">
            <a:spLocks noChangeArrowheads="1"/>
          </p:cNvSpPr>
          <p:nvPr/>
        </p:nvSpPr>
        <p:spPr bwMode="auto">
          <a:xfrm>
            <a:off x="0" y="90488"/>
            <a:ext cx="1873250" cy="3365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hangingPunct="0">
              <a:spcBef>
                <a:spcPct val="35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n-US" sz="800" smtClean="0">
                <a:solidFill>
                  <a:schemeClr val="bg1"/>
                </a:solidFill>
              </a:rPr>
              <a:t>3</a:t>
            </a:r>
            <a:r>
              <a:rPr lang="en-US" sz="800" baseline="30000" smtClean="0">
                <a:solidFill>
                  <a:schemeClr val="bg1"/>
                </a:solidFill>
              </a:rPr>
              <a:t>rd</a:t>
            </a:r>
            <a:r>
              <a:rPr lang="en-US" sz="800" smtClean="0">
                <a:solidFill>
                  <a:schemeClr val="bg1"/>
                </a:solidFill>
              </a:rPr>
              <a:t> Party Registration &amp;</a:t>
            </a:r>
            <a:br>
              <a:rPr lang="en-US" sz="800" smtClean="0">
                <a:solidFill>
                  <a:schemeClr val="bg1"/>
                </a:solidFill>
              </a:rPr>
            </a:br>
            <a:r>
              <a:rPr lang="en-US" sz="800" smtClean="0">
                <a:solidFill>
                  <a:schemeClr val="bg1"/>
                </a:solidFill>
              </a:rPr>
              <a:t>Account Management</a:t>
            </a:r>
            <a:endParaRPr lang="en-US" sz="800" b="1" smtClean="0">
              <a:solidFill>
                <a:schemeClr val="bg1"/>
              </a:solidFill>
            </a:endParaRPr>
          </a:p>
        </p:txBody>
      </p:sp>
      <p:pic>
        <p:nvPicPr>
          <p:cNvPr id="1033" name="Picture 8" descr="SMT Logo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03200" y="152400"/>
            <a:ext cx="12446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937000" y="6356350"/>
            <a:ext cx="401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Smart Meter Texas (SMT)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7" r:id="rId2"/>
    <p:sldLayoutId id="2147483666" r:id="rId3"/>
    <p:sldLayoutId id="2147483665" r:id="rId4"/>
    <p:sldLayoutId id="2147483664" r:id="rId5"/>
    <p:sldLayoutId id="2147483663" r:id="rId6"/>
    <p:sldLayoutId id="2147483662" r:id="rId7"/>
    <p:sldLayoutId id="2147483657" r:id="rId8"/>
    <p:sldLayoutId id="2147483656" r:id="rId9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9pPr>
    </p:titleStyle>
    <p:bodyStyle>
      <a:lvl1pPr marL="173038" indent="-1730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09588" indent="-1635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–"/>
        <a:defRPr sz="1600">
          <a:solidFill>
            <a:schemeClr val="tx1"/>
          </a:solidFill>
          <a:latin typeface="+mn-lt"/>
          <a:cs typeface="+mn-cs"/>
        </a:defRPr>
      </a:lvl2pPr>
      <a:lvl3pPr marL="855663" indent="-1730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1203325" indent="-173038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–"/>
        <a:defRPr sz="1600">
          <a:solidFill>
            <a:schemeClr val="bg1"/>
          </a:solidFill>
          <a:latin typeface="+mn-lt"/>
          <a:cs typeface="+mn-cs"/>
        </a:defRPr>
      </a:lvl4pPr>
      <a:lvl5pPr marL="15398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5pPr>
      <a:lvl6pPr marL="19970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6pPr>
      <a:lvl7pPr marL="24542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7pPr>
      <a:lvl8pPr marL="29114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8pPr>
      <a:lvl9pPr marL="33686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2"/>
          <p:cNvSpPr>
            <a:spLocks noGrp="1"/>
          </p:cNvSpPr>
          <p:nvPr>
            <p:ph type="ctrTitle"/>
          </p:nvPr>
        </p:nvSpPr>
        <p:spPr>
          <a:xfrm>
            <a:off x="892175" y="2130425"/>
            <a:ext cx="10102850" cy="1470025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cs typeface="Aharoni" pitchFamily="2" charset="-79"/>
              </a:rPr>
              <a:t>SMT Update </a:t>
            </a:r>
            <a:r>
              <a:rPr lang="en-US" sz="3600" b="1" dirty="0" smtClean="0">
                <a:solidFill>
                  <a:schemeClr val="tx1"/>
                </a:solidFill>
              </a:rPr>
              <a:t>To AMWG</a:t>
            </a:r>
            <a:br>
              <a:rPr lang="en-US" sz="3600" b="1" dirty="0" smtClean="0">
                <a:solidFill>
                  <a:schemeClr val="tx1"/>
                </a:solidFill>
              </a:rPr>
            </a:br>
            <a:endParaRPr lang="en-US" sz="3600" dirty="0" smtClean="0">
              <a:solidFill>
                <a:schemeClr val="tx1"/>
              </a:solidFill>
            </a:endParaRPr>
          </a:p>
        </p:txBody>
      </p:sp>
      <p:sp>
        <p:nvSpPr>
          <p:cNvPr id="40962" name="Subtitle 11"/>
          <p:cNvSpPr>
            <a:spLocks noGrp="1"/>
          </p:cNvSpPr>
          <p:nvPr>
            <p:ph type="subTitle" idx="1"/>
          </p:nvPr>
        </p:nvSpPr>
        <p:spPr>
          <a:xfrm>
            <a:off x="1782763" y="4191000"/>
            <a:ext cx="8321675" cy="1752600"/>
          </a:xfrm>
        </p:spPr>
        <p:txBody>
          <a:bodyPr/>
          <a:lstStyle/>
          <a:p>
            <a:r>
              <a:rPr lang="en-US" sz="2000" b="1" dirty="0" smtClean="0">
                <a:cs typeface="Aharoni" pitchFamily="2" charset="-79"/>
              </a:rPr>
              <a:t>AUG 2015</a:t>
            </a:r>
            <a:br>
              <a:rPr lang="en-US" sz="2000" b="1" dirty="0" smtClean="0">
                <a:cs typeface="Aharoni" pitchFamily="2" charset="-79"/>
              </a:rPr>
            </a:b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34" name="Rectangle 251"/>
          <p:cNvSpPr txBox="1">
            <a:spLocks noGrp="1" noChangeArrowheads="1"/>
          </p:cNvSpPr>
          <p:nvPr/>
        </p:nvSpPr>
        <p:spPr bwMode="black">
          <a:xfrm>
            <a:off x="200025" y="6502400"/>
            <a:ext cx="13081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fld id="{210B9116-3E37-4AA4-B52D-D808177C8942}" type="slidenum">
              <a:rPr lang="en-US" altLang="en-US" sz="1000" b="1">
                <a:solidFill>
                  <a:schemeClr val="bg1"/>
                </a:solidFill>
              </a:rPr>
              <a:pPr>
                <a:spcBef>
                  <a:spcPct val="50000"/>
                </a:spcBef>
              </a:pPr>
              <a:t>2</a:t>
            </a:fld>
            <a:endParaRPr lang="en-US" altLang="en-US" sz="1000" b="1">
              <a:solidFill>
                <a:schemeClr val="bg1"/>
              </a:solidFill>
            </a:endParaRPr>
          </a:p>
        </p:txBody>
      </p:sp>
      <p:sp>
        <p:nvSpPr>
          <p:cNvPr id="43035" name="TextBox 2"/>
          <p:cNvSpPr>
            <a:spLocks noGrp="1" noChangeArrowheads="1"/>
          </p:cNvSpPr>
          <p:nvPr>
            <p:ph type="title" idx="4294967295"/>
          </p:nvPr>
        </p:nvSpPr>
        <p:spPr>
          <a:xfrm>
            <a:off x="1752600" y="304800"/>
            <a:ext cx="9601200" cy="498475"/>
          </a:xfrm>
        </p:spPr>
        <p:txBody>
          <a:bodyPr anchor="ctr"/>
          <a:lstStyle/>
          <a:p>
            <a:pPr eaLnBrk="1" hangingPunct="1"/>
            <a:r>
              <a:rPr lang="en-US" altLang="en-US" sz="2400" b="1" dirty="0" smtClean="0">
                <a:solidFill>
                  <a:srgbClr val="758CFF"/>
                </a:solidFill>
              </a:rPr>
              <a:t>Monthly SMT Data Timelines AMWG CR 2014 002</a:t>
            </a:r>
            <a:br>
              <a:rPr lang="en-US" altLang="en-US" sz="2400" b="1" dirty="0" smtClean="0">
                <a:solidFill>
                  <a:srgbClr val="758CFF"/>
                </a:solidFill>
              </a:rPr>
            </a:br>
            <a:r>
              <a:rPr lang="en-US" altLang="en-US" sz="2400" b="1" dirty="0" smtClean="0">
                <a:solidFill>
                  <a:srgbClr val="758CFF"/>
                </a:solidFill>
              </a:rPr>
              <a:t>End to End File Processing Completeness – AUG 2015</a:t>
            </a:r>
          </a:p>
        </p:txBody>
      </p:sp>
      <p:sp>
        <p:nvSpPr>
          <p:cNvPr id="43036" name="Text Box 6"/>
          <p:cNvSpPr txBox="1">
            <a:spLocks noChangeArrowheads="1"/>
          </p:cNvSpPr>
          <p:nvPr/>
        </p:nvSpPr>
        <p:spPr bwMode="auto">
          <a:xfrm>
            <a:off x="853621" y="4438158"/>
            <a:ext cx="10655300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en-US" altLang="en-US" sz="1000" i="1" u="sng" dirty="0" smtClean="0"/>
          </a:p>
          <a:p>
            <a:pPr>
              <a:spcBef>
                <a:spcPct val="50000"/>
              </a:spcBef>
            </a:pPr>
            <a:r>
              <a:rPr lang="en-US" altLang="en-US" sz="1000" i="1" u="sng" dirty="0" smtClean="0"/>
              <a:t>% </a:t>
            </a:r>
            <a:r>
              <a:rPr lang="en-US" altLang="en-US" sz="1000" i="1" u="sng" dirty="0"/>
              <a:t>Timely Market Delivery</a:t>
            </a:r>
            <a:r>
              <a:rPr lang="en-US" altLang="en-US" sz="1000" dirty="0"/>
              <a:t> - </a:t>
            </a:r>
            <a:r>
              <a:rPr lang="en-US" altLang="en-US" sz="1000" dirty="0">
                <a:solidFill>
                  <a:srgbClr val="FF0000"/>
                </a:solidFill>
              </a:rPr>
              <a:t>%</a:t>
            </a:r>
            <a:r>
              <a:rPr lang="en-US" altLang="en-US" sz="1000" dirty="0"/>
              <a:t> of files posted to market (FTPS) by 11:00pm out of # of files received by SMT by 11:00pm.</a:t>
            </a:r>
          </a:p>
          <a:p>
            <a:pPr>
              <a:spcBef>
                <a:spcPct val="50000"/>
              </a:spcBef>
            </a:pPr>
            <a:r>
              <a:rPr lang="en-US" altLang="en-US" sz="1000" i="1" u="sng" dirty="0"/>
              <a:t>% Portal Data Availability</a:t>
            </a:r>
            <a:r>
              <a:rPr lang="en-US" altLang="en-US" sz="1000" dirty="0"/>
              <a:t> - </a:t>
            </a:r>
            <a:r>
              <a:rPr lang="en-US" altLang="en-US" sz="1000" dirty="0">
                <a:solidFill>
                  <a:srgbClr val="FF0000"/>
                </a:solidFill>
              </a:rPr>
              <a:t>%</a:t>
            </a:r>
            <a:r>
              <a:rPr lang="en-US" altLang="en-US" sz="1000" dirty="0"/>
              <a:t> of files loaded to the database for data availability on portal by 6:00am next day for the files received by 11:00pm</a:t>
            </a:r>
          </a:p>
          <a:p>
            <a:pPr>
              <a:spcBef>
                <a:spcPct val="50000"/>
              </a:spcBef>
            </a:pPr>
            <a:r>
              <a:rPr lang="en-US" altLang="en-US" sz="1000" dirty="0"/>
              <a:t>* A LSE file includes usage data for </a:t>
            </a:r>
            <a:r>
              <a:rPr lang="en-US" altLang="en-US" sz="1000" dirty="0" smtClean="0"/>
              <a:t>up to </a:t>
            </a:r>
            <a:r>
              <a:rPr lang="en-US" altLang="en-US" sz="1000" dirty="0"/>
              <a:t>50,000 ESIIDs. </a:t>
            </a:r>
          </a:p>
        </p:txBody>
      </p:sp>
      <p:sp>
        <p:nvSpPr>
          <p:cNvPr id="43037" name="Text Box 7"/>
          <p:cNvSpPr txBox="1">
            <a:spLocks noChangeArrowheads="1"/>
          </p:cNvSpPr>
          <p:nvPr/>
        </p:nvSpPr>
        <p:spPr bwMode="auto">
          <a:xfrm>
            <a:off x="860470" y="5500100"/>
            <a:ext cx="10655300" cy="746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200" b="1" dirty="0"/>
              <a:t>Observed Anomalies</a:t>
            </a:r>
            <a:r>
              <a:rPr lang="en-US" altLang="en-US" sz="1200" dirty="0"/>
              <a:t>: </a:t>
            </a:r>
          </a:p>
          <a:p>
            <a:endParaRPr lang="en-US" sz="1000" dirty="0" smtClean="0"/>
          </a:p>
          <a:p>
            <a:r>
              <a:rPr lang="en-US" sz="1000" b="1" dirty="0" smtClean="0"/>
              <a:t>08/30 </a:t>
            </a:r>
            <a:r>
              <a:rPr lang="en-US" sz="1000" dirty="0" smtClean="0"/>
              <a:t> –   SMT services were down due to SMT firmware upgrade on Dallas environment </a:t>
            </a:r>
          </a:p>
          <a:p>
            <a:endParaRPr lang="en-US" sz="10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2745BA-63AE-41DE-9DB3-B4B3D88E0A0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143000"/>
            <a:ext cx="11006254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47" name="Rectangle 1"/>
          <p:cNvSpPr>
            <a:spLocks noChangeArrowheads="1"/>
          </p:cNvSpPr>
          <p:nvPr/>
        </p:nvSpPr>
        <p:spPr bwMode="auto">
          <a:xfrm>
            <a:off x="1447800" y="228600"/>
            <a:ext cx="9677400" cy="498475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lIns="90000" tIns="45000" rIns="90000" bIns="45000" anchor="ctr"/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altLang="en-US" sz="2000" b="1" dirty="0">
                <a:ea typeface="Microsoft YaHei" pitchFamily="34" charset="-122"/>
              </a:rPr>
              <a:t>                   </a:t>
            </a:r>
            <a:r>
              <a:rPr lang="en-US" altLang="en-US" sz="2000" b="1" dirty="0">
                <a:solidFill>
                  <a:schemeClr val="accent1"/>
                </a:solidFill>
                <a:ea typeface="Microsoft YaHei" pitchFamily="34" charset="-122"/>
              </a:rPr>
              <a:t>SMT </a:t>
            </a:r>
            <a:r>
              <a:rPr lang="en-US" altLang="en-US" sz="2000" dirty="0">
                <a:solidFill>
                  <a:schemeClr val="accent1"/>
                </a:solidFill>
                <a:ea typeface="Microsoft YaHei" pitchFamily="34" charset="-122"/>
              </a:rPr>
              <a:t> </a:t>
            </a:r>
            <a:r>
              <a:rPr lang="en-US" altLang="en-US" sz="2000" b="1" dirty="0">
                <a:solidFill>
                  <a:schemeClr val="accent1"/>
                </a:solidFill>
                <a:ea typeface="Microsoft YaHei" pitchFamily="34" charset="-122"/>
              </a:rPr>
              <a:t>API and FTPS Services Availability </a:t>
            </a:r>
            <a:r>
              <a:rPr lang="en-US" altLang="en-US" sz="2000" b="1" dirty="0">
                <a:solidFill>
                  <a:schemeClr val="accent1"/>
                </a:solidFill>
              </a:rPr>
              <a:t>– </a:t>
            </a:r>
            <a:r>
              <a:rPr lang="en-US" altLang="en-US" sz="2000" b="1" dirty="0" smtClean="0">
                <a:solidFill>
                  <a:schemeClr val="accent1"/>
                </a:solidFill>
              </a:rPr>
              <a:t>AUG-2015</a:t>
            </a:r>
            <a:endParaRPr lang="en-US" altLang="en-US" sz="2000" b="1" dirty="0">
              <a:solidFill>
                <a:schemeClr val="accent1"/>
              </a:solidFill>
            </a:endParaRPr>
          </a:p>
        </p:txBody>
      </p:sp>
      <p:sp>
        <p:nvSpPr>
          <p:cNvPr id="44048" name="Rectangle 2"/>
          <p:cNvSpPr>
            <a:spLocks noChangeArrowheads="1"/>
          </p:cNvSpPr>
          <p:nvPr/>
        </p:nvSpPr>
        <p:spPr bwMode="auto">
          <a:xfrm>
            <a:off x="1066800" y="4309432"/>
            <a:ext cx="10058400" cy="244767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defTabSz="457200">
              <a:spcBef>
                <a:spcPts val="9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i="1" dirty="0">
                <a:solidFill>
                  <a:srgbClr val="000000"/>
                </a:solidFill>
                <a:ea typeface="Microsoft YaHei" pitchFamily="34" charset="-122"/>
              </a:rPr>
              <a:t>The service availability is measured as a percentage of number of minutes the service was available out of the total number of minutes in a </a:t>
            </a:r>
            <a:r>
              <a:rPr lang="en-US" altLang="en-US" sz="1000" i="1" dirty="0" smtClean="0">
                <a:solidFill>
                  <a:srgbClr val="000000"/>
                </a:solidFill>
                <a:ea typeface="Microsoft YaHei" pitchFamily="34" charset="-122"/>
              </a:rPr>
              <a:t>month, </a:t>
            </a:r>
            <a:r>
              <a:rPr lang="en-US" altLang="en-US" sz="1000" i="1" dirty="0">
                <a:solidFill>
                  <a:srgbClr val="000000"/>
                </a:solidFill>
                <a:ea typeface="Microsoft YaHei" pitchFamily="34" charset="-122"/>
              </a:rPr>
              <a:t>excluding planned outages. 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31697" y="5410200"/>
            <a:ext cx="10655300" cy="514072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 marL="171450" indent="-171450" defTabSz="457200">
              <a:spcBef>
                <a:spcPts val="9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b="1" dirty="0" smtClean="0">
                <a:solidFill>
                  <a:srgbClr val="000000"/>
                </a:solidFill>
                <a:ea typeface="Microsoft YaHei" pitchFamily="34" charset="-122"/>
              </a:rPr>
              <a:t>Mar-Apr 2015: </a:t>
            </a:r>
            <a:r>
              <a:rPr lang="en-US" altLang="en-US" sz="1000" dirty="0" smtClean="0">
                <a:solidFill>
                  <a:srgbClr val="000000"/>
                </a:solidFill>
                <a:ea typeface="Microsoft YaHei" pitchFamily="34" charset="-122"/>
              </a:rPr>
              <a:t>SMT outage and subsequent recovery/catch-up impacted API availability. FTPS was available for most of the part except on 03/21-03/22 for 36 hours.</a:t>
            </a:r>
          </a:p>
          <a:p>
            <a:pPr marL="171450" indent="-171450" defTabSz="457200">
              <a:spcBef>
                <a:spcPts val="9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b="1" dirty="0" smtClean="0">
                <a:solidFill>
                  <a:srgbClr val="000000"/>
                </a:solidFill>
                <a:ea typeface="Microsoft YaHei" pitchFamily="34" charset="-122"/>
              </a:rPr>
              <a:t>26 Jul 2015: </a:t>
            </a:r>
            <a:r>
              <a:rPr lang="en-US" altLang="en-US" sz="1000" dirty="0" smtClean="0">
                <a:solidFill>
                  <a:srgbClr val="000000"/>
                </a:solidFill>
                <a:ea typeface="Microsoft YaHei" pitchFamily="34" charset="-122"/>
              </a:rPr>
              <a:t>Services were unavailable for 12 hours due to Flash storage issue  </a:t>
            </a:r>
            <a:endParaRPr lang="en-US" altLang="en-US" sz="1000" dirty="0">
              <a:solidFill>
                <a:srgbClr val="000000"/>
              </a:solidFill>
              <a:ea typeface="Microsoft YaHei" pitchFamily="34" charset="-122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2745BA-63AE-41DE-9DB3-B4B3D88E0A0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031697" y="5107560"/>
            <a:ext cx="17947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200" b="1" dirty="0"/>
              <a:t>Observed Anomalies</a:t>
            </a:r>
            <a:r>
              <a:rPr lang="en-US" altLang="en-US" sz="1200" dirty="0"/>
              <a:t>: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1295400"/>
            <a:ext cx="10668000" cy="2836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Box 2"/>
          <p:cNvSpPr txBox="1">
            <a:spLocks noChangeArrowheads="1"/>
          </p:cNvSpPr>
          <p:nvPr/>
        </p:nvSpPr>
        <p:spPr bwMode="auto">
          <a:xfrm>
            <a:off x="1219200" y="265112"/>
            <a:ext cx="10058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altLang="en-US" sz="2000" b="1" dirty="0" smtClean="0">
                <a:solidFill>
                  <a:srgbClr val="758CFF"/>
                </a:solidFill>
              </a:rPr>
              <a:t>       SMT </a:t>
            </a:r>
            <a:r>
              <a:rPr lang="en-US" altLang="en-US" sz="2000" b="1" dirty="0">
                <a:solidFill>
                  <a:srgbClr val="758CFF"/>
                </a:solidFill>
              </a:rPr>
              <a:t>Number of Accounts by Type AMWG CR 2014 009 – </a:t>
            </a:r>
            <a:r>
              <a:rPr lang="en-US" altLang="en-US" sz="2000" b="1" dirty="0" smtClean="0">
                <a:solidFill>
                  <a:srgbClr val="758CFF"/>
                </a:solidFill>
              </a:rPr>
              <a:t>AUG 2015</a:t>
            </a:r>
            <a:r>
              <a:rPr lang="en-US" altLang="en-US" sz="2000" b="1" dirty="0">
                <a:solidFill>
                  <a:srgbClr val="758CFF"/>
                </a:solidFill>
              </a:rPr>
              <a:t/>
            </a:r>
            <a:br>
              <a:rPr lang="en-US" altLang="en-US" sz="2000" b="1" dirty="0">
                <a:solidFill>
                  <a:srgbClr val="758CFF"/>
                </a:solidFill>
              </a:rPr>
            </a:br>
            <a:endParaRPr lang="en-US" altLang="en-US" sz="2000" b="1" dirty="0">
              <a:solidFill>
                <a:srgbClr val="758CFF"/>
              </a:solidFill>
            </a:endParaRPr>
          </a:p>
        </p:txBody>
      </p:sp>
      <p:graphicFrame>
        <p:nvGraphicFramePr>
          <p:cNvPr id="49262" name="Group 21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499814"/>
              </p:ext>
            </p:extLst>
          </p:nvPr>
        </p:nvGraphicFramePr>
        <p:xfrm>
          <a:off x="380999" y="609600"/>
          <a:ext cx="11277602" cy="604113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489608"/>
                <a:gridCol w="1567051"/>
                <a:gridCol w="1424790"/>
                <a:gridCol w="1362280"/>
                <a:gridCol w="1500232"/>
                <a:gridCol w="1416167"/>
                <a:gridCol w="1517474"/>
              </a:tblGrid>
              <a:tr h="1233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Registered Users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ONC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CNP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AEPN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AEPC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TNMP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</a:tr>
              <a:tr h="1233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Active Residential Accounts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31397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20221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2062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5268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2228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61176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33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Active Residential English Accounts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31252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20079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2058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5160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2221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60770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33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Active Residential Spanish Accounts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145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142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108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406</a:t>
                      </a:r>
                    </a:p>
                  </a:txBody>
                  <a:tcPr marT="9144" marB="9144" anchor="b" horzOverflow="overflow"/>
                </a:tc>
              </a:tr>
              <a:tr h="1233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 Active Residential Accounts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15242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10909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1223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2498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537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30166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33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Residential Accounts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46639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31130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3285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7766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2765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91342</a:t>
                      </a:r>
                    </a:p>
                  </a:txBody>
                  <a:tcPr marT="9144" marB="9144" anchor="b" horzOverflow="overflow"/>
                </a:tc>
              </a:tr>
              <a:tr h="1233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TDSP User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457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524</a:t>
                      </a:r>
                    </a:p>
                  </a:txBody>
                  <a:tcPr marT="9144" marB="9144" anchor="b" horzOverflow="overflow"/>
                </a:tc>
              </a:tr>
              <a:tr h="1233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TDSP Admin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33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Small Business User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33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Small Business Admin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2208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1140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3792</a:t>
                      </a:r>
                    </a:p>
                  </a:txBody>
                  <a:tcPr marT="9144" marB="9144" anchor="b" horzOverflow="overflow"/>
                </a:tc>
              </a:tr>
              <a:tr h="1233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95621">
                <a:tc>
                  <a:txBody>
                    <a:bodyPr/>
                    <a:lstStyle/>
                    <a:p>
                      <a:pPr algn="just"/>
                      <a:r>
                        <a:rPr lang="en-US" sz="700" dirty="0">
                          <a:latin typeface="+mj-lt"/>
                          <a:cs typeface="Arial" panose="020B0604020202020204" pitchFamily="34" charset="0"/>
                        </a:rPr>
                        <a:t>Total Agreements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/>
                        <a:t>350</a:t>
                      </a:r>
                      <a:endParaRPr 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/>
                        <a:t>376</a:t>
                      </a:r>
                      <a:endParaRPr 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/>
                        <a:t>1</a:t>
                      </a:r>
                      <a:endParaRPr 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/>
                        <a:t>0</a:t>
                      </a:r>
                      <a:endParaRPr 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/>
                        <a:t>0</a:t>
                      </a:r>
                      <a:endParaRPr 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smtClean="0"/>
                        <a:t>727</a:t>
                      </a:r>
                      <a:endParaRPr lang="en-US" sz="700" dirty="0"/>
                    </a:p>
                  </a:txBody>
                  <a:tcPr anchor="ctr"/>
                </a:tc>
              </a:tr>
              <a:tr h="195621">
                <a:tc>
                  <a:txBody>
                    <a:bodyPr/>
                    <a:lstStyle/>
                    <a:p>
                      <a:pPr algn="just"/>
                      <a:r>
                        <a:rPr lang="en-US" sz="700" dirty="0" smtClean="0">
                          <a:latin typeface="+mj-lt"/>
                          <a:cs typeface="Arial" panose="020B0604020202020204" pitchFamily="34" charset="0"/>
                        </a:rPr>
                        <a:t>Energy </a:t>
                      </a:r>
                      <a:r>
                        <a:rPr lang="en-US" sz="700" dirty="0">
                          <a:latin typeface="+mj-lt"/>
                          <a:cs typeface="Arial" panose="020B0604020202020204" pitchFamily="34" charset="0"/>
                        </a:rPr>
                        <a:t>Data Agreements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/>
                        <a:t>257</a:t>
                      </a:r>
                      <a:endParaRPr 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/>
                        <a:t>79</a:t>
                      </a:r>
                      <a:endParaRPr 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/>
                        <a:t>1</a:t>
                      </a:r>
                      <a:endParaRPr 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/>
                        <a:t>0</a:t>
                      </a:r>
                      <a:endParaRPr 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/>
                        <a:t>0</a:t>
                      </a:r>
                      <a:endParaRPr 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/>
                        <a:t>337</a:t>
                      </a:r>
                    </a:p>
                  </a:txBody>
                  <a:tcPr anchor="ctr"/>
                </a:tc>
              </a:tr>
              <a:tr h="195621">
                <a:tc>
                  <a:txBody>
                    <a:bodyPr/>
                    <a:lstStyle/>
                    <a:p>
                      <a:pPr algn="just"/>
                      <a:r>
                        <a:rPr lang="en-US" sz="700" dirty="0">
                          <a:latin typeface="+mj-lt"/>
                          <a:cs typeface="Arial" panose="020B0604020202020204" pitchFamily="34" charset="0"/>
                        </a:rPr>
                        <a:t>Han Device Agreements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/>
                        <a:t>93</a:t>
                      </a:r>
                      <a:endParaRPr 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/>
                        <a:t>296</a:t>
                      </a:r>
                      <a:endParaRPr 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/>
                        <a:t>0</a:t>
                      </a:r>
                      <a:endParaRPr 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/>
                        <a:t>0</a:t>
                      </a:r>
                      <a:endParaRPr 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/>
                        <a:t>0</a:t>
                      </a:r>
                      <a:endParaRPr 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/>
                        <a:t>389</a:t>
                      </a:r>
                      <a:endParaRPr lang="en-US" sz="700" dirty="0"/>
                    </a:p>
                  </a:txBody>
                  <a:tcPr anchor="ctr"/>
                </a:tc>
              </a:tr>
              <a:tr h="195621">
                <a:tc>
                  <a:txBody>
                    <a:bodyPr/>
                    <a:lstStyle/>
                    <a:p>
                      <a:pPr algn="just"/>
                      <a:r>
                        <a:rPr lang="en-US" sz="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 Service Agreements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233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33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SMT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33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ESI IDs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3445336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2364357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196897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850963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202645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7060198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33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Meters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3374177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2365456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197741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851140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202407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6990921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Mincho" pitchFamily="49" charset="-128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33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 Devices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4019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5186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149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262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35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9651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33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Acknowledgement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33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Pending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33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Meter Ready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537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46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44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116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25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33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Provisioned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3482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5139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105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146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33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33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 Messages (MTD)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33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 Messages (YTD)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33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 Messages (Cumulative)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7385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7690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33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Simple Text Messages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2919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33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Load Control Messages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2655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33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Pricing Messages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33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Cancellation Messages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1762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33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33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Supplemental – (Friends)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33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Agreements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1527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1216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72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2949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33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Accepted Agreements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692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475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1243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33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Pending Agreements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33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Revoked Agreements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216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231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33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Expired Agreements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589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479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1174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33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Terminated Agreements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26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33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33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TDSPs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NRC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Regulatory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Third Party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33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Registered Entities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3694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33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Registered Users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112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33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Registered Admins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158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3706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33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 Messages Sent By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7383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 bwMode="auto">
          <a:xfrm>
            <a:off x="76201" y="455612"/>
            <a:ext cx="11506200" cy="1588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544057-B1A0-4E96-B963-49CF14D9616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Box 2"/>
          <p:cNvSpPr txBox="1">
            <a:spLocks noChangeArrowheads="1"/>
          </p:cNvSpPr>
          <p:nvPr/>
        </p:nvSpPr>
        <p:spPr bwMode="auto">
          <a:xfrm>
            <a:off x="1600200" y="76200"/>
            <a:ext cx="9677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endParaRPr lang="en-US" altLang="en-US" sz="2300" b="1" dirty="0" smtClean="0">
              <a:solidFill>
                <a:srgbClr val="758CFF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2300" b="1" dirty="0" smtClean="0">
                <a:solidFill>
                  <a:srgbClr val="758CFF"/>
                </a:solidFill>
              </a:rPr>
              <a:t>SMT ODR Details – AUG 2015</a:t>
            </a:r>
            <a:r>
              <a:rPr lang="en-US" altLang="en-US" sz="2300" b="1" dirty="0">
                <a:solidFill>
                  <a:srgbClr val="758CFF"/>
                </a:solidFill>
              </a:rPr>
              <a:t/>
            </a:r>
            <a:br>
              <a:rPr lang="en-US" altLang="en-US" sz="2300" b="1" dirty="0">
                <a:solidFill>
                  <a:srgbClr val="758CFF"/>
                </a:solidFill>
              </a:rPr>
            </a:br>
            <a:endParaRPr lang="en-US" altLang="en-US" sz="2300" b="1" dirty="0">
              <a:solidFill>
                <a:srgbClr val="758CFF"/>
              </a:solidFill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6934200" y="1447800"/>
            <a:ext cx="3581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u="sng" dirty="0" smtClean="0"/>
              <a:t>Total ODR Requests User type statistics:</a:t>
            </a:r>
            <a:endParaRPr lang="en-US" altLang="en-US" sz="1200" u="sng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219200" y="1447799"/>
            <a:ext cx="3352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u="sng" dirty="0" smtClean="0"/>
              <a:t>Total ODR Requests TDSP wise statistics:</a:t>
            </a:r>
            <a:endParaRPr lang="en-US" altLang="en-US" sz="1200" u="sng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544057-B1A0-4E96-B963-49CF14D9616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905000"/>
            <a:ext cx="3929888" cy="1527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4114800"/>
            <a:ext cx="4648200" cy="2057400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29400" y="1981200"/>
            <a:ext cx="4220653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29400" y="3810000"/>
            <a:ext cx="4514850" cy="2628900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&amp;C-2010">
  <a:themeElements>
    <a:clrScheme name="S&amp;C-2010 9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7889FB"/>
      </a:accent1>
      <a:accent2>
        <a:srgbClr val="D6DBFE"/>
      </a:accent2>
      <a:accent3>
        <a:srgbClr val="FFFFFF"/>
      </a:accent3>
      <a:accent4>
        <a:srgbClr val="000000"/>
      </a:accent4>
      <a:accent5>
        <a:srgbClr val="BEC4FD"/>
      </a:accent5>
      <a:accent6>
        <a:srgbClr val="C2C6E6"/>
      </a:accent6>
      <a:hlink>
        <a:srgbClr val="7889FB"/>
      </a:hlink>
      <a:folHlink>
        <a:srgbClr val="9900CC"/>
      </a:folHlink>
    </a:clrScheme>
    <a:fontScheme name="S&amp;C-2010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333333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noFill/>
        <a:ln w="12700" cap="flat" cmpd="dbl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S&amp;C-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999"/>
        </a:accent1>
        <a:accent2>
          <a:srgbClr val="71BFA7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66AD97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71BFA7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66AD97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8CC800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7EB500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5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6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659900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7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659900"/>
        </a:hlink>
        <a:folHlink>
          <a:srgbClr val="8CC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8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8CC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9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7889FB"/>
        </a:accent1>
        <a:accent2>
          <a:srgbClr val="D6DBFE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C2C6E6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26606</TotalTime>
  <Words>550</Words>
  <Application>Microsoft Office PowerPoint</Application>
  <PresentationFormat>Custom</PresentationFormat>
  <Paragraphs>343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S&amp;C-2010</vt:lpstr>
      <vt:lpstr>SMT Update To AMWG </vt:lpstr>
      <vt:lpstr>Monthly SMT Data Timelines AMWG CR 2014 002 End to End File Processing Completeness – AUG 2015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SMT Usability</dc:title>
  <dc:creator>akhandu</dc:creator>
  <cp:lastModifiedBy>00018207</cp:lastModifiedBy>
  <cp:revision>1010</cp:revision>
  <cp:lastPrinted>2014-05-01T16:40:31Z</cp:lastPrinted>
  <dcterms:modified xsi:type="dcterms:W3CDTF">2015-09-08T20:37:46Z</dcterms:modified>
</cp:coreProperties>
</file>