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418166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71344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2192627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666716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D44F81-DB30-42A7-95EB-23F1D3D28184}" type="datetimeFigureOut">
              <a:rPr lang="en-US" smtClean="0"/>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1728594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D44F81-DB30-42A7-95EB-23F1D3D28184}" type="datetimeFigureOut">
              <a:rPr lang="en-US" smtClean="0"/>
              <a:t>9/11/2015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2107579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D44F81-DB30-42A7-95EB-23F1D3D28184}" type="datetimeFigureOut">
              <a:rPr lang="en-US" smtClean="0"/>
              <a:t>9/11/2015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2220801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D44F81-DB30-42A7-95EB-23F1D3D28184}" type="datetimeFigureOut">
              <a:rPr lang="en-US" smtClean="0"/>
              <a:t>9/11/2015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60215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D44F81-DB30-42A7-95EB-23F1D3D28184}" type="datetimeFigureOut">
              <a:rPr lang="en-US" smtClean="0"/>
              <a:t>9/11/2015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059398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D44F81-DB30-42A7-95EB-23F1D3D28184}" type="datetimeFigureOut">
              <a:rPr lang="en-US" smtClean="0"/>
              <a:t>9/11/2015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173532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D44F81-DB30-42A7-95EB-23F1D3D28184}" type="datetimeFigureOut">
              <a:rPr lang="en-US" smtClean="0"/>
              <a:t>9/11/2015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689069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D44F81-DB30-42A7-95EB-23F1D3D28184}" type="datetimeFigureOut">
              <a:rPr lang="en-US" smtClean="0"/>
              <a:t>9/11/2015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C9E98-7F35-42B6-AB6B-503F85B31844}" type="slidenum">
              <a:rPr lang="en-US" smtClean="0"/>
              <a:t>‹#›</a:t>
            </a:fld>
            <a:endParaRPr lang="en-US"/>
          </a:p>
        </p:txBody>
      </p:sp>
    </p:spTree>
    <p:extLst>
      <p:ext uri="{BB962C8B-B14F-4D97-AF65-F5344CB8AC3E}">
        <p14:creationId xmlns:p14="http://schemas.microsoft.com/office/powerpoint/2010/main" val="1479875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1400" dirty="0" smtClean="0"/>
              <a:t>NPRRs</a:t>
            </a:r>
            <a:endParaRPr lang="en-US" sz="1400" dirty="0"/>
          </a:p>
        </p:txBody>
      </p:sp>
      <p:sp>
        <p:nvSpPr>
          <p:cNvPr id="3" name="Content Placeholder 2"/>
          <p:cNvSpPr>
            <a:spLocks noGrp="1"/>
          </p:cNvSpPr>
          <p:nvPr>
            <p:ph idx="1"/>
          </p:nvPr>
        </p:nvSpPr>
        <p:spPr>
          <a:xfrm>
            <a:off x="457200" y="533400"/>
            <a:ext cx="8229600" cy="5592763"/>
          </a:xfrm>
        </p:spPr>
        <p:txBody>
          <a:bodyPr>
            <a:normAutofit lnSpcReduction="10000"/>
          </a:bodyPr>
          <a:lstStyle/>
          <a:p>
            <a:r>
              <a:rPr lang="en-US" sz="1400" b="1" dirty="0" smtClean="0"/>
              <a:t>708NPRR </a:t>
            </a:r>
            <a:r>
              <a:rPr lang="en-US" sz="1400" b="1" dirty="0"/>
              <a:t>Clarifying ERCOT Actions During Energy Emergency Alerts. </a:t>
            </a:r>
            <a:r>
              <a:rPr lang="en-US" sz="1400" dirty="0"/>
              <a:t>This Nodal Protocol Revision Request (NPRR) revises the Energy Emergency steps to include concepts discussed during the 4/2/15 Energy Emergency Alert (EEA) workshop # 3 which will improve the management of EEA. Specifically, this NPRR explicitly adds the ability for operators to consider whether sufficient Resources are available to recover reserves within an acceptable timeframe following a disturbance before declaring an EEA; separates and clarifies the triggers for entering each step of the EEA plan from the operational goals while operating within each level of EEA; and formalizes an amount of Physical Responsive Capacity (PRC) for operators to target when determining Load shed amounts in EEA Level 3</a:t>
            </a:r>
            <a:r>
              <a:rPr lang="en-US" sz="1400" dirty="0" smtClean="0"/>
              <a:t>.</a:t>
            </a:r>
          </a:p>
          <a:p>
            <a:r>
              <a:rPr lang="en-US" sz="1400" b="1" dirty="0" smtClean="0"/>
              <a:t>715NPRR </a:t>
            </a:r>
            <a:r>
              <a:rPr lang="en-US" sz="1400" b="1" dirty="0"/>
              <a:t>Clarification of Generator Modeling in the Market System. </a:t>
            </a:r>
            <a:r>
              <a:rPr lang="en-US" sz="1400" dirty="0"/>
              <a:t>This Nodal Protocol Revision Request (NPRR) clarifies the modeling of Resources and brings the Protocols into better alignment with the current market systems by creating a new defined term, Resource Connectivity Node, and specifying that energy injection is at that </a:t>
            </a:r>
            <a:r>
              <a:rPr lang="en-US" sz="1400" dirty="0" smtClean="0"/>
              <a:t>node.</a:t>
            </a:r>
          </a:p>
          <a:p>
            <a:r>
              <a:rPr lang="en-US" sz="1400" b="1" dirty="0" smtClean="0"/>
              <a:t>716NPRR </a:t>
            </a:r>
            <a:r>
              <a:rPr lang="en-US" sz="1400" b="1" dirty="0"/>
              <a:t>Corrections to Aggregated Load and Participant Specific Generation Data Requirements. </a:t>
            </a:r>
            <a:r>
              <a:rPr lang="en-US" sz="1400" dirty="0"/>
              <a:t>This Nodal Protocol Revision Request (NPRR) removes duplicative Protocol language and aligns Load and generation data posting requirements with current operating practice. </a:t>
            </a:r>
            <a:endParaRPr lang="en-US" sz="1400" dirty="0" smtClean="0"/>
          </a:p>
          <a:p>
            <a:r>
              <a:rPr lang="en-US" sz="1400" b="1" dirty="0" smtClean="0"/>
              <a:t>726NPRR </a:t>
            </a:r>
            <a:r>
              <a:rPr lang="en-US" sz="1400" b="1" dirty="0"/>
              <a:t>Daily Network Operations Model PSS/E File Posting Modification. </a:t>
            </a:r>
            <a:r>
              <a:rPr lang="en-US" sz="1400" dirty="0"/>
              <a:t>This Nodal Protocol Revision Request (NPRR) removes an ERCOT requirement to set ratings for series devices not secured in the Day-Ahead Market (DAM) to zero in the daily Power System Simulator for Engineering (PSS/E) Network Operations Model files. </a:t>
            </a:r>
            <a:endParaRPr lang="en-US" sz="1400" dirty="0" smtClean="0"/>
          </a:p>
          <a:p>
            <a:r>
              <a:rPr lang="en-US" sz="1400" b="1" dirty="0" smtClean="0"/>
              <a:t>728NPRR </a:t>
            </a:r>
            <a:r>
              <a:rPr lang="en-US" sz="1400" b="1" dirty="0"/>
              <a:t>Removal of </a:t>
            </a:r>
            <a:r>
              <a:rPr lang="en-US" sz="1400" b="1" dirty="0" err="1"/>
              <a:t>Langauge</a:t>
            </a:r>
            <a:r>
              <a:rPr lang="en-US" sz="1400" b="1" dirty="0"/>
              <a:t> Related to NPRR484, Revisions to Congestion Revenue Rights Credit Calculations and Payments, and NPRR554, Clarification of Future Credit Exposure Calculation. </a:t>
            </a:r>
            <a:r>
              <a:rPr lang="en-US" sz="1400" dirty="0"/>
              <a:t>This Nodal Protocol Revision Request (NPRR) removes portions of Protocol language introduced by NPRR484 related to Congestion Revenue Rights (CRR) Auction processes, payments and credit calculations, and portions of NPRR554 related to the calculation of Future Credit Exposure (FCE).  This NPRR also removes the report posting requirement for Counter-Party FCE for Point-to-Point (PTP) Options and PTP Obligations. </a:t>
            </a:r>
            <a:endParaRPr lang="en-US" sz="1400" dirty="0"/>
          </a:p>
        </p:txBody>
      </p:sp>
    </p:spTree>
    <p:extLst>
      <p:ext uri="{BB962C8B-B14F-4D97-AF65-F5344CB8AC3E}">
        <p14:creationId xmlns:p14="http://schemas.microsoft.com/office/powerpoint/2010/main" val="1490463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r>
              <a:rPr lang="en-US" sz="1400" dirty="0" smtClean="0"/>
              <a:t>NPRRs</a:t>
            </a:r>
            <a:endParaRPr lang="en-US" sz="1400" dirty="0"/>
          </a:p>
        </p:txBody>
      </p:sp>
      <p:sp>
        <p:nvSpPr>
          <p:cNvPr id="3" name="Content Placeholder 2"/>
          <p:cNvSpPr>
            <a:spLocks noGrp="1"/>
          </p:cNvSpPr>
          <p:nvPr>
            <p:ph idx="1"/>
          </p:nvPr>
        </p:nvSpPr>
        <p:spPr>
          <a:xfrm>
            <a:off x="457200" y="609600"/>
            <a:ext cx="8229600" cy="5516563"/>
          </a:xfrm>
        </p:spPr>
        <p:txBody>
          <a:bodyPr>
            <a:normAutofit/>
          </a:bodyPr>
          <a:lstStyle/>
          <a:p>
            <a:r>
              <a:rPr lang="en-US" sz="1400" b="1" dirty="0" smtClean="0"/>
              <a:t>729NPRR </a:t>
            </a:r>
            <a:r>
              <a:rPr lang="en-US" sz="1400" b="1" dirty="0"/>
              <a:t>Clarification of Metering Requirements for Resources. </a:t>
            </a:r>
            <a:r>
              <a:rPr lang="en-US" sz="1400" dirty="0"/>
              <a:t>This Nodal Protocol Revision Request (NPRR) clarifies the metering requirements for Resources, specifically Interval Data Recorder (IDR) Meters versus </a:t>
            </a:r>
            <a:r>
              <a:rPr lang="en-US" sz="1400" dirty="0" smtClean="0"/>
              <a:t>IDRs</a:t>
            </a:r>
          </a:p>
          <a:p>
            <a:r>
              <a:rPr lang="en-US" sz="1400" b="1" dirty="0" smtClean="0"/>
              <a:t>731NPRR </a:t>
            </a:r>
            <a:r>
              <a:rPr lang="en-US" sz="1400" b="1" dirty="0"/>
              <a:t>Changes to Annual Reporting Requirements for RUC </a:t>
            </a:r>
            <a:r>
              <a:rPr lang="en-US" sz="1400" b="1" dirty="0" err="1"/>
              <a:t>Decommitment</a:t>
            </a:r>
            <a:r>
              <a:rPr lang="en-US" sz="1400" b="1" dirty="0"/>
              <a:t> Payment Amounts.  </a:t>
            </a:r>
            <a:r>
              <a:rPr lang="en-US" sz="1400" dirty="0"/>
              <a:t>This Nodal Protocol Revision Request (NPRR) modifies a reporting requirement for Reliability Unit Commitment </a:t>
            </a:r>
            <a:r>
              <a:rPr lang="en-US" sz="1400" dirty="0" err="1"/>
              <a:t>Decommitment</a:t>
            </a:r>
            <a:r>
              <a:rPr lang="en-US" sz="1400" dirty="0"/>
              <a:t> (RUC) Payment Amounts to state the report is only required where there is data to report, otherwise no report is posted.  </a:t>
            </a:r>
            <a:endParaRPr lang="en-US" sz="1400" dirty="0" smtClean="0"/>
          </a:p>
          <a:p>
            <a:r>
              <a:rPr lang="en-US" sz="1400" b="1" dirty="0" smtClean="0"/>
              <a:t>732NPRR </a:t>
            </a:r>
            <a:r>
              <a:rPr lang="en-US" sz="1400" b="1" dirty="0"/>
              <a:t>Alignment of Verifiable Cost Language within Protocols. </a:t>
            </a:r>
            <a:r>
              <a:rPr lang="en-US" sz="1400" dirty="0"/>
              <a:t>This Nodal Protocol Revision Request (NPRR) better aligns Protocols language concerning verifiable cost recovery related to Reliability Unit Commitment (RUC) with approved language within the Verifiable Cost Manual. </a:t>
            </a:r>
            <a:endParaRPr lang="en-US" sz="1400" dirty="0" smtClean="0"/>
          </a:p>
          <a:p>
            <a:r>
              <a:rPr lang="en-US" sz="1400" b="1" dirty="0" smtClean="0"/>
              <a:t>733NPRR </a:t>
            </a:r>
            <a:r>
              <a:rPr lang="en-US" sz="1400" b="1" dirty="0"/>
              <a:t>Delete Expiration of Customer Load Data Protected Information Status.  </a:t>
            </a:r>
            <a:r>
              <a:rPr lang="en-US" sz="1400" dirty="0"/>
              <a:t>This Nodal Protocol Revision Request (NPRR) removes the 180-day expiration of Protected Information status for raw and Adjusted Metered Load (AML) data (demand and energy) identifiable to a Customer.  The Protected Information status of raw and AML data (demand and energy) identifiable to a specific Qualified Scheduling Entity (QSE) or Load Serving Entity (LSE) shall continue to expire 180 days after the applicable Operating Day. </a:t>
            </a:r>
            <a:endParaRPr lang="en-US" sz="1400" dirty="0"/>
          </a:p>
        </p:txBody>
      </p:sp>
    </p:spTree>
    <p:extLst>
      <p:ext uri="{BB962C8B-B14F-4D97-AF65-F5344CB8AC3E}">
        <p14:creationId xmlns:p14="http://schemas.microsoft.com/office/powerpoint/2010/main" val="66085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398</Words>
  <Application>Microsoft Office PowerPoint</Application>
  <PresentationFormat>On-screen Show (4:3)</PresentationFormat>
  <Paragraphs>11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NPRRs</vt:lpstr>
      <vt:lpstr>NPRRs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4</cp:revision>
  <cp:lastPrinted>2015-08-19T13:31:32Z</cp:lastPrinted>
  <dcterms:created xsi:type="dcterms:W3CDTF">2015-08-13T20:02:39Z</dcterms:created>
  <dcterms:modified xsi:type="dcterms:W3CDTF">2015-09-11T18:51:05Z</dcterms:modified>
</cp:coreProperties>
</file>