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661" r:id="rId2"/>
    <p:sldMasterId id="2147483689" r:id="rId3"/>
  </p:sldMasterIdLst>
  <p:notesMasterIdLst>
    <p:notesMasterId r:id="rId10"/>
  </p:notesMasterIdLst>
  <p:handoutMasterIdLst>
    <p:handoutMasterId r:id="rId11"/>
  </p:handoutMasterIdLst>
  <p:sldIdLst>
    <p:sldId id="307" r:id="rId4"/>
    <p:sldId id="298" r:id="rId5"/>
    <p:sldId id="303" r:id="rId6"/>
    <p:sldId id="304" r:id="rId7"/>
    <p:sldId id="305" r:id="rId8"/>
    <p:sldId id="308" r:id="rId9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ul Schulze" initials="PS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4667" autoAdjust="0"/>
  </p:normalViewPr>
  <p:slideViewPr>
    <p:cSldViewPr snapToGrid="0" snapToObjects="1" showGuides="1">
      <p:cViewPr>
        <p:scale>
          <a:sx n="80" d="100"/>
          <a:sy n="80" d="100"/>
        </p:scale>
        <p:origin x="-10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 snapToObjects="1" showGuides="1">
      <p:cViewPr varScale="1">
        <p:scale>
          <a:sx n="57" d="100"/>
          <a:sy n="57" d="100"/>
        </p:scale>
        <p:origin x="-2520" y="-84"/>
      </p:cViewPr>
      <p:guideLst>
        <p:guide orient="horz" pos="2909"/>
        <p:guide pos="2189"/>
      </p:guideLst>
    </p:cSldViewPr>
  </p:notes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E1F23EB7-42CB-4F1F-B93E-A1EF4F9C6164}" type="datetimeFigureOut">
              <a:rPr lang="en-US" smtClean="0"/>
              <a:pPr/>
              <a:t>9/10/2015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E5984F15-5D66-4E61-A8AF-997DD19E4C8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6318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D1BFBF67-3961-44BA-8031-ABA4AC0E20D0}" type="datetimeFigureOut">
              <a:rPr lang="en-US" smtClean="0"/>
              <a:pPr/>
              <a:t>9/10/2015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91E6DA9D-ECB3-44C7-8DBB-038E89BAF6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85575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8BBE180-5D02-4804-A0BE-575742F79E83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6DA9D-ECB3-44C7-8DBB-038E89BAF640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8BBE180-5D02-4804-A0BE-575742F79E8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6100"/>
                    </a14:imgEffect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74307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  <a:alpha val="18000"/>
                </a:schemeClr>
              </a:gs>
              <a:gs pos="59000">
                <a:schemeClr val="tx1">
                  <a:lumMod val="75000"/>
                  <a:lumOff val="25000"/>
                </a:schemeClr>
              </a:gs>
              <a:gs pos="100000">
                <a:schemeClr val="tx1"/>
              </a:gs>
            </a:gsLst>
            <a:lin ang="8400000" scaled="0"/>
          </a:gradFill>
        </p:spPr>
      </p:pic>
      <p:sp>
        <p:nvSpPr>
          <p:cNvPr id="1538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48100"/>
            <a:ext cx="6438900" cy="304800"/>
          </a:xfrm>
        </p:spPr>
        <p:txBody>
          <a:bodyPr/>
          <a:lstStyle>
            <a:lvl1pPr marL="0" indent="0" algn="l">
              <a:buFont typeface="Wingdings" pitchFamily="2" charset="2"/>
              <a:buNone/>
              <a:defRPr sz="2200">
                <a:latin typeface="Calibri" panose="020F0502020204030204" pitchFamily="34" charset="0"/>
              </a:defRPr>
            </a:lvl1pPr>
          </a:lstStyle>
          <a:p>
            <a:pPr lvl="0"/>
            <a:r>
              <a:rPr lang="en-US" noProof="0" dirty="0" smtClean="0"/>
              <a:t>Click to edit Master subtitle style</a:t>
            </a:r>
          </a:p>
        </p:txBody>
      </p:sp>
      <p:sp>
        <p:nvSpPr>
          <p:cNvPr id="15383" name="Rectangle 23"/>
          <p:cNvSpPr>
            <a:spLocks noGrp="1" noChangeArrowheads="1"/>
          </p:cNvSpPr>
          <p:nvPr>
            <p:ph type="ctrTitle"/>
          </p:nvPr>
        </p:nvSpPr>
        <p:spPr>
          <a:xfrm>
            <a:off x="1828800" y="3467100"/>
            <a:ext cx="7239000" cy="381000"/>
          </a:xfrm>
        </p:spPr>
        <p:txBody>
          <a:bodyPr/>
          <a:lstStyle>
            <a:lvl1pPr algn="l">
              <a:defRPr sz="3400" b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11" name="Rectangle 10"/>
          <p:cNvSpPr/>
          <p:nvPr userDrawn="1"/>
        </p:nvSpPr>
        <p:spPr bwMode="auto">
          <a:xfrm>
            <a:off x="0" y="-9526"/>
            <a:ext cx="9144000" cy="466726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  <a:alpha val="18000"/>
                </a:schemeClr>
              </a:gs>
              <a:gs pos="71000">
                <a:schemeClr val="tx1">
                  <a:lumMod val="75000"/>
                  <a:lumOff val="25000"/>
                </a:schemeClr>
              </a:gs>
              <a:gs pos="100000">
                <a:schemeClr val="tx1"/>
              </a:gs>
            </a:gsLst>
            <a:lin ang="84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5374" name="Rectangle 15373"/>
          <p:cNvSpPr/>
          <p:nvPr userDrawn="1"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237153"/>
            <a:ext cx="1142999" cy="994019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 bwMode="auto">
          <a:xfrm>
            <a:off x="1752600" y="3505200"/>
            <a:ext cx="0" cy="609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Box 8"/>
          <p:cNvSpPr txBox="1"/>
          <p:nvPr userDrawn="1"/>
        </p:nvSpPr>
        <p:spPr>
          <a:xfrm>
            <a:off x="152400" y="6658689"/>
            <a:ext cx="8839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srgbClr val="FFFFFF">
                    <a:lumMod val="75000"/>
                  </a:srgbClr>
                </a:solidFill>
              </a:rPr>
              <a:t>Respect for the Individual · Humility · Innovation · Excellence · Teamwork · Integrity</a:t>
            </a:r>
            <a:endParaRPr lang="en-US" sz="1000" dirty="0">
              <a:solidFill>
                <a:srgbClr val="FFFFFF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553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261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1336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2484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1569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534400" cy="642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143000"/>
            <a:ext cx="40386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1626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534400" cy="642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43000"/>
            <a:ext cx="40386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2196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6100"/>
                    </a14:imgEffect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74307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  <a:alpha val="18000"/>
                </a:schemeClr>
              </a:gs>
              <a:gs pos="59000">
                <a:schemeClr val="tx1">
                  <a:lumMod val="75000"/>
                  <a:lumOff val="25000"/>
                </a:schemeClr>
              </a:gs>
              <a:gs pos="100000">
                <a:schemeClr val="tx1"/>
              </a:gs>
            </a:gsLst>
            <a:lin ang="8400000" scaled="0"/>
          </a:gradFill>
        </p:spPr>
      </p:pic>
      <p:sp>
        <p:nvSpPr>
          <p:cNvPr id="1538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48100"/>
            <a:ext cx="6438900" cy="304800"/>
          </a:xfrm>
        </p:spPr>
        <p:txBody>
          <a:bodyPr/>
          <a:lstStyle>
            <a:lvl1pPr marL="0" indent="0" algn="l">
              <a:buFont typeface="Wingdings" pitchFamily="2" charset="2"/>
              <a:buNone/>
              <a:defRPr sz="2200">
                <a:latin typeface="Calibri" panose="020F0502020204030204" pitchFamily="34" charset="0"/>
              </a:defRPr>
            </a:lvl1pPr>
          </a:lstStyle>
          <a:p>
            <a:pPr lvl="0"/>
            <a:r>
              <a:rPr lang="en-US" noProof="0" dirty="0" smtClean="0"/>
              <a:t>Click to edit Master subtitle style</a:t>
            </a:r>
          </a:p>
        </p:txBody>
      </p:sp>
      <p:sp>
        <p:nvSpPr>
          <p:cNvPr id="15383" name="Rectangle 23"/>
          <p:cNvSpPr>
            <a:spLocks noGrp="1" noChangeArrowheads="1"/>
          </p:cNvSpPr>
          <p:nvPr>
            <p:ph type="ctrTitle"/>
          </p:nvPr>
        </p:nvSpPr>
        <p:spPr>
          <a:xfrm>
            <a:off x="1828800" y="3467100"/>
            <a:ext cx="7239000" cy="381000"/>
          </a:xfrm>
        </p:spPr>
        <p:txBody>
          <a:bodyPr/>
          <a:lstStyle>
            <a:lvl1pPr algn="l">
              <a:defRPr sz="3400" b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11" name="Rectangle 10"/>
          <p:cNvSpPr/>
          <p:nvPr userDrawn="1"/>
        </p:nvSpPr>
        <p:spPr bwMode="auto">
          <a:xfrm>
            <a:off x="0" y="-9526"/>
            <a:ext cx="9144000" cy="466726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  <a:alpha val="18000"/>
                </a:schemeClr>
              </a:gs>
              <a:gs pos="71000">
                <a:schemeClr val="tx1">
                  <a:lumMod val="75000"/>
                  <a:lumOff val="25000"/>
                </a:schemeClr>
              </a:gs>
              <a:gs pos="100000">
                <a:schemeClr val="tx1"/>
              </a:gs>
            </a:gsLst>
            <a:lin ang="84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374" name="Rectangle 15373"/>
          <p:cNvSpPr/>
          <p:nvPr userDrawn="1"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237153"/>
            <a:ext cx="1142999" cy="994019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 bwMode="auto">
          <a:xfrm>
            <a:off x="1752600" y="3505200"/>
            <a:ext cx="0" cy="609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Box 8"/>
          <p:cNvSpPr txBox="1"/>
          <p:nvPr userDrawn="1"/>
        </p:nvSpPr>
        <p:spPr>
          <a:xfrm>
            <a:off x="152400" y="6658689"/>
            <a:ext cx="8839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aseline="0" dirty="0" smtClean="0">
                <a:solidFill>
                  <a:schemeClr val="accent3">
                    <a:lumMod val="75000"/>
                  </a:schemeClr>
                </a:solidFill>
              </a:rPr>
              <a:t>Respect for the </a:t>
            </a:r>
            <a:r>
              <a:rPr lang="en-US" sz="1000" b="0" baseline="0" dirty="0" smtClean="0">
                <a:solidFill>
                  <a:schemeClr val="accent3">
                    <a:lumMod val="75000"/>
                  </a:schemeClr>
                </a:solidFill>
              </a:rPr>
              <a:t>Individual</a:t>
            </a:r>
            <a:r>
              <a:rPr lang="en-US" sz="1000" baseline="0" dirty="0" smtClean="0">
                <a:solidFill>
                  <a:schemeClr val="accent3">
                    <a:lumMod val="75000"/>
                  </a:schemeClr>
                </a:solidFill>
              </a:rPr>
              <a:t> · Humility · Innovation · Excellence · Teamwork · Integrity</a:t>
            </a:r>
            <a:endParaRPr lang="en-US" sz="10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1118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70C0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buClr>
                <a:srgbClr val="0070C0"/>
              </a:buCl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buClr>
                <a:srgbClr val="0070C0"/>
              </a:buClr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buClr>
                <a:srgbClr val="0070C0"/>
              </a:buClr>
              <a:buSzPct val="40000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sz="1200" dirty="0" smtClean="0"/>
              <a:t>Fourth level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02150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58957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1377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1324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064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70C0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buClr>
                <a:srgbClr val="0070C0"/>
              </a:buCl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buClr>
                <a:srgbClr val="0070C0"/>
              </a:buClr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buClr>
                <a:srgbClr val="0070C0"/>
              </a:buClr>
              <a:buSzPct val="40000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sz="1200" dirty="0" smtClean="0"/>
              <a:t>Fourth level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34608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36871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27277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31550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2499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1336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2484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9905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534400" cy="642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143000"/>
            <a:ext cx="40386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6398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534400" cy="642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43000"/>
            <a:ext cx="40386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8204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6100"/>
                    </a14:imgEffect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74307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  <a:alpha val="18000"/>
                </a:schemeClr>
              </a:gs>
              <a:gs pos="59000">
                <a:schemeClr val="tx1">
                  <a:lumMod val="75000"/>
                  <a:lumOff val="25000"/>
                </a:schemeClr>
              </a:gs>
              <a:gs pos="100000">
                <a:schemeClr val="tx1"/>
              </a:gs>
            </a:gsLst>
            <a:lin ang="8400000" scaled="0"/>
          </a:gradFill>
        </p:spPr>
      </p:pic>
      <p:sp>
        <p:nvSpPr>
          <p:cNvPr id="1538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48100"/>
            <a:ext cx="6438900" cy="304800"/>
          </a:xfrm>
        </p:spPr>
        <p:txBody>
          <a:bodyPr/>
          <a:lstStyle>
            <a:lvl1pPr marL="0" indent="0" algn="l">
              <a:buFont typeface="Wingdings" pitchFamily="2" charset="2"/>
              <a:buNone/>
              <a:defRPr sz="2200">
                <a:latin typeface="Calibri" panose="020F0502020204030204" pitchFamily="34" charset="0"/>
              </a:defRPr>
            </a:lvl1pPr>
          </a:lstStyle>
          <a:p>
            <a:pPr lvl="0"/>
            <a:r>
              <a:rPr lang="en-US" noProof="0" dirty="0" smtClean="0"/>
              <a:t>Click to edit Master subtitle style</a:t>
            </a:r>
          </a:p>
        </p:txBody>
      </p:sp>
      <p:sp>
        <p:nvSpPr>
          <p:cNvPr id="15383" name="Rectangle 23"/>
          <p:cNvSpPr>
            <a:spLocks noGrp="1" noChangeArrowheads="1"/>
          </p:cNvSpPr>
          <p:nvPr>
            <p:ph type="ctrTitle"/>
          </p:nvPr>
        </p:nvSpPr>
        <p:spPr>
          <a:xfrm>
            <a:off x="1828800" y="3467100"/>
            <a:ext cx="7239000" cy="381000"/>
          </a:xfrm>
        </p:spPr>
        <p:txBody>
          <a:bodyPr/>
          <a:lstStyle>
            <a:lvl1pPr algn="l">
              <a:defRPr sz="3400" b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11" name="Rectangle 10"/>
          <p:cNvSpPr/>
          <p:nvPr userDrawn="1"/>
        </p:nvSpPr>
        <p:spPr bwMode="auto">
          <a:xfrm>
            <a:off x="0" y="-9526"/>
            <a:ext cx="9144000" cy="466726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  <a:alpha val="18000"/>
                </a:schemeClr>
              </a:gs>
              <a:gs pos="71000">
                <a:schemeClr val="tx1">
                  <a:lumMod val="75000"/>
                  <a:lumOff val="25000"/>
                </a:schemeClr>
              </a:gs>
              <a:gs pos="100000">
                <a:schemeClr val="tx1"/>
              </a:gs>
            </a:gsLst>
            <a:lin ang="84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5374" name="Rectangle 15373"/>
          <p:cNvSpPr/>
          <p:nvPr userDrawn="1"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237153"/>
            <a:ext cx="1142999" cy="994019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 bwMode="auto">
          <a:xfrm>
            <a:off x="1752600" y="3505200"/>
            <a:ext cx="0" cy="609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Box 8"/>
          <p:cNvSpPr txBox="1"/>
          <p:nvPr userDrawn="1"/>
        </p:nvSpPr>
        <p:spPr>
          <a:xfrm>
            <a:off x="152400" y="6658689"/>
            <a:ext cx="8839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srgbClr val="FFFFFF">
                    <a:lumMod val="75000"/>
                  </a:srgbClr>
                </a:solidFill>
              </a:rPr>
              <a:t>Respect for the Individual · Humility · Innovation · Excellence · Teamwork · Integrity</a:t>
            </a:r>
            <a:endParaRPr lang="en-US" sz="1000" dirty="0">
              <a:solidFill>
                <a:srgbClr val="FFFFFF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48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70C0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buClr>
                <a:srgbClr val="0070C0"/>
              </a:buCl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buClr>
                <a:srgbClr val="0070C0"/>
              </a:buClr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buClr>
                <a:srgbClr val="0070C0"/>
              </a:buClr>
              <a:buSzPct val="40000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sz="1200" dirty="0" smtClean="0"/>
              <a:t>Fourth level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72499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63839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026328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51870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48332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79446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375128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1054775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239168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09007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1336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2484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48535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534400" cy="642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143000"/>
            <a:ext cx="40386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9561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534400" cy="642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43000"/>
            <a:ext cx="40386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30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83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246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897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3128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12060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88370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0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685800"/>
            <a:ext cx="8458200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76200"/>
            <a:ext cx="853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30" name="Text Box 20"/>
          <p:cNvSpPr txBox="1">
            <a:spLocks noChangeArrowheads="1"/>
          </p:cNvSpPr>
          <p:nvPr/>
        </p:nvSpPr>
        <p:spPr bwMode="auto">
          <a:xfrm>
            <a:off x="228600" y="6477000"/>
            <a:ext cx="30797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448FF606-68B8-43AC-98E5-EBB5FBAED965}" type="slidenum">
              <a:rPr lang="en-US" sz="800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800" dirty="0" smtClean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152400" y="6658689"/>
            <a:ext cx="8839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srgbClr val="FFFFFF">
                    <a:lumMod val="75000"/>
                  </a:srgbClr>
                </a:solidFill>
              </a:rPr>
              <a:t>Respect for the Individual · Humility · Innovation · Excellence · Teamwork · Integrity</a:t>
            </a:r>
            <a:endParaRPr lang="en-US" sz="1000" dirty="0">
              <a:solidFill>
                <a:srgbClr val="FFFFFF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008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500" baseline="0">
          <a:solidFill>
            <a:srgbClr val="0070C0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285750" indent="-28575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SzPct val="75000"/>
        <a:buFont typeface="Wingdings" pitchFamily="2" charset="2"/>
        <a:buChar char="§"/>
        <a:defRPr sz="16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SzPct val="40000"/>
        <a:buFont typeface="Wingdings" pitchFamily="2" charset="2"/>
        <a:buChar char="q"/>
        <a:defRPr sz="1400">
          <a:solidFill>
            <a:schemeClr val="tx1">
              <a:lumMod val="75000"/>
              <a:lumOff val="25000"/>
            </a:schemeClr>
          </a:solidFill>
          <a:latin typeface="+mn-lt"/>
        </a:defRPr>
      </a:lvl2pPr>
      <a:lvl3pPr marL="1085850" indent="-17145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SzPct val="65000"/>
        <a:buFont typeface="Wingdings" pitchFamily="2" charset="2"/>
        <a:buChar char="§"/>
        <a:defRPr sz="1200">
          <a:solidFill>
            <a:schemeClr val="tx1">
              <a:lumMod val="75000"/>
              <a:lumOff val="25000"/>
            </a:schemeClr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685800"/>
            <a:ext cx="8458200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76200"/>
            <a:ext cx="853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30" name="Text Box 20"/>
          <p:cNvSpPr txBox="1">
            <a:spLocks noChangeArrowheads="1"/>
          </p:cNvSpPr>
          <p:nvPr/>
        </p:nvSpPr>
        <p:spPr bwMode="auto">
          <a:xfrm>
            <a:off x="228600" y="6477000"/>
            <a:ext cx="30797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fld id="{448FF606-68B8-43AC-98E5-EBB5FBAED965}" type="slidenum">
              <a:rPr lang="en-US" sz="800" smtClean="0">
                <a:solidFill>
                  <a:schemeClr val="tx1"/>
                </a:solidFill>
              </a:rPr>
              <a:pPr>
                <a:defRPr/>
              </a:pPr>
              <a:t>‹#›</a:t>
            </a:fld>
            <a:endParaRPr lang="en-US" sz="800" dirty="0" smtClean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152400" y="6658689"/>
            <a:ext cx="8839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aseline="0" dirty="0" smtClean="0">
                <a:solidFill>
                  <a:schemeClr val="accent3">
                    <a:lumMod val="75000"/>
                  </a:schemeClr>
                </a:solidFill>
              </a:rPr>
              <a:t>Respect for the </a:t>
            </a:r>
            <a:r>
              <a:rPr lang="en-US" sz="1000" b="0" baseline="0" dirty="0" smtClean="0">
                <a:solidFill>
                  <a:schemeClr val="accent3">
                    <a:lumMod val="75000"/>
                  </a:schemeClr>
                </a:solidFill>
              </a:rPr>
              <a:t>Individual</a:t>
            </a:r>
            <a:r>
              <a:rPr lang="en-US" sz="1000" baseline="0" dirty="0" smtClean="0">
                <a:solidFill>
                  <a:schemeClr val="accent3">
                    <a:lumMod val="75000"/>
                  </a:schemeClr>
                </a:solidFill>
              </a:rPr>
              <a:t> · Humility · Innovation · Excellence · Teamwork · Integrity</a:t>
            </a:r>
            <a:endParaRPr lang="en-US" sz="10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537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0070C0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285750" indent="-28575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SzPct val="75000"/>
        <a:buFont typeface="Wingdings" pitchFamily="2" charset="2"/>
        <a:buChar char="§"/>
        <a:defRPr sz="16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SzPct val="40000"/>
        <a:buFont typeface="Wingdings" pitchFamily="2" charset="2"/>
        <a:buChar char="q"/>
        <a:defRPr sz="1400">
          <a:solidFill>
            <a:schemeClr val="tx1">
              <a:lumMod val="75000"/>
              <a:lumOff val="25000"/>
            </a:schemeClr>
          </a:solidFill>
          <a:latin typeface="+mn-lt"/>
        </a:defRPr>
      </a:lvl2pPr>
      <a:lvl3pPr marL="1085850" indent="-17145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SzPct val="65000"/>
        <a:buFont typeface="Wingdings" pitchFamily="2" charset="2"/>
        <a:buChar char="§"/>
        <a:defRPr sz="1200">
          <a:solidFill>
            <a:schemeClr val="tx1">
              <a:lumMod val="75000"/>
              <a:lumOff val="25000"/>
            </a:schemeClr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0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685800"/>
            <a:ext cx="8458200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76200"/>
            <a:ext cx="853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30" name="Text Box 20"/>
          <p:cNvSpPr txBox="1">
            <a:spLocks noChangeArrowheads="1"/>
          </p:cNvSpPr>
          <p:nvPr/>
        </p:nvSpPr>
        <p:spPr bwMode="auto">
          <a:xfrm>
            <a:off x="228600" y="6477000"/>
            <a:ext cx="30797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448FF606-68B8-43AC-98E5-EBB5FBAED965}" type="slidenum">
              <a:rPr lang="en-US" sz="800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800" dirty="0" smtClean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152400" y="6658689"/>
            <a:ext cx="8839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srgbClr val="FFFFFF">
                    <a:lumMod val="75000"/>
                  </a:srgbClr>
                </a:solidFill>
              </a:rPr>
              <a:t>Respect for the Individual · Humility · Innovation · Excellence · Teamwork · Integrity</a:t>
            </a:r>
            <a:endParaRPr lang="en-US" sz="1000" dirty="0">
              <a:solidFill>
                <a:srgbClr val="FFFFFF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09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02448C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285750" indent="-285750" algn="l" rtl="0" eaLnBrk="1" fontAlgn="base" hangingPunct="1">
        <a:spcBef>
          <a:spcPct val="20000"/>
        </a:spcBef>
        <a:spcAft>
          <a:spcPct val="0"/>
        </a:spcAft>
        <a:buClr>
          <a:srgbClr val="02448C"/>
        </a:buClr>
        <a:buSzPct val="75000"/>
        <a:buFont typeface="Wingdings" pitchFamily="2" charset="2"/>
        <a:buChar char="§"/>
        <a:defRPr sz="16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2448C"/>
        </a:buClr>
        <a:buSzPct val="40000"/>
        <a:buFont typeface="Wingdings" pitchFamily="2" charset="2"/>
        <a:buChar char="q"/>
        <a:defRPr sz="1400">
          <a:solidFill>
            <a:schemeClr val="tx1">
              <a:lumMod val="75000"/>
              <a:lumOff val="25000"/>
            </a:schemeClr>
          </a:solidFill>
          <a:latin typeface="+mn-lt"/>
        </a:defRPr>
      </a:lvl2pPr>
      <a:lvl3pPr marL="1085850" indent="-171450" algn="l" rtl="0" eaLnBrk="1" fontAlgn="base" hangingPunct="1">
        <a:spcBef>
          <a:spcPct val="20000"/>
        </a:spcBef>
        <a:spcAft>
          <a:spcPct val="0"/>
        </a:spcAft>
        <a:buClr>
          <a:srgbClr val="02448C"/>
        </a:buClr>
        <a:buSzPct val="65000"/>
        <a:buFont typeface="Wingdings" pitchFamily="2" charset="2"/>
        <a:buChar char="§"/>
        <a:defRPr sz="1200">
          <a:solidFill>
            <a:schemeClr val="tx1">
              <a:lumMod val="75000"/>
              <a:lumOff val="25000"/>
            </a:schemeClr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Sharyland CIS Upgrade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September 30 – October 4, 2015</a:t>
            </a:r>
          </a:p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7049664" y="625001"/>
            <a:ext cx="160653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DRAFT</a:t>
            </a:r>
            <a:endParaRPr lang="en-US" sz="32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7150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4672"/>
            <a:ext cx="8458200" cy="5572328"/>
          </a:xfrm>
        </p:spPr>
        <p:txBody>
          <a:bodyPr/>
          <a:lstStyle/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sz="2800" dirty="0">
                <a:latin typeface="Calibri" panose="020F0502020204030204" pitchFamily="34" charset="0"/>
              </a:rPr>
              <a:t>CIS upgrade is in preparation of AMS implementation.  No change in EDI provider.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sz="2800" dirty="0">
                <a:latin typeface="Calibri" panose="020F0502020204030204" pitchFamily="34" charset="0"/>
              </a:rPr>
              <a:t>EDI outage Wednesday 9/30 5:00pm to Sunday 10/4 </a:t>
            </a:r>
            <a:r>
              <a:rPr lang="en-US" sz="2800" dirty="0" smtClean="0">
                <a:latin typeface="Calibri" panose="020F0502020204030204" pitchFamily="34" charset="0"/>
              </a:rPr>
              <a:t>7:00pm  </a:t>
            </a:r>
            <a:r>
              <a:rPr lang="en-US" sz="2800" dirty="0">
                <a:latin typeface="Calibri" panose="020F0502020204030204" pitchFamily="34" charset="0"/>
              </a:rPr>
              <a:t>(2 business days)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sz="2800" dirty="0">
                <a:latin typeface="Calibri" panose="020F0502020204030204" pitchFamily="34" charset="0"/>
              </a:rPr>
              <a:t>Not affected by outage - phone, email, MarkeTrak, Switch Hold FTP</a:t>
            </a:r>
          </a:p>
        </p:txBody>
      </p:sp>
      <p:sp>
        <p:nvSpPr>
          <p:cNvPr id="4" name="Rectangle 3"/>
          <p:cNvSpPr/>
          <p:nvPr/>
        </p:nvSpPr>
        <p:spPr>
          <a:xfrm rot="1985782">
            <a:off x="7508140" y="391184"/>
            <a:ext cx="160652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DRAFT</a:t>
            </a:r>
            <a:endParaRPr lang="en-US" sz="32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sz="2800" dirty="0">
                <a:latin typeface="Calibri" panose="020F0502020204030204" pitchFamily="34" charset="0"/>
              </a:rPr>
              <a:t>Orders received prior to the EDI outage will be scheduled and worked.  Delay in follow up </a:t>
            </a:r>
            <a:r>
              <a:rPr lang="en-US" sz="2800" dirty="0" smtClean="0">
                <a:latin typeface="Calibri" panose="020F0502020204030204" pitchFamily="34" charset="0"/>
              </a:rPr>
              <a:t>transactions </a:t>
            </a:r>
            <a:r>
              <a:rPr lang="en-US" sz="2800" dirty="0">
                <a:latin typeface="Calibri" panose="020F0502020204030204" pitchFamily="34" charset="0"/>
              </a:rPr>
              <a:t>(i.e. initial read, 650 </a:t>
            </a:r>
            <a:r>
              <a:rPr lang="en-US" sz="2800" dirty="0" smtClean="0">
                <a:latin typeface="Calibri" panose="020F0502020204030204" pitchFamily="34" charset="0"/>
              </a:rPr>
              <a:t>response, etc.).</a:t>
            </a:r>
            <a:endParaRPr lang="en-US" sz="2800" dirty="0">
              <a:latin typeface="Calibri" panose="020F0502020204030204" pitchFamily="34" charset="0"/>
            </a:endParaRP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sz="2800" dirty="0">
                <a:latin typeface="Calibri" panose="020F0502020204030204" pitchFamily="34" charset="0"/>
              </a:rPr>
              <a:t>Transactions will </a:t>
            </a:r>
            <a:r>
              <a:rPr lang="en-US" sz="2800" u="sng" dirty="0">
                <a:latin typeface="Calibri" panose="020F0502020204030204" pitchFamily="34" charset="0"/>
              </a:rPr>
              <a:t>not</a:t>
            </a:r>
            <a:r>
              <a:rPr lang="en-US" sz="2800" dirty="0">
                <a:latin typeface="Calibri" panose="020F0502020204030204" pitchFamily="34" charset="0"/>
              </a:rPr>
              <a:t> be held once outage begins. Resend any transactions </a:t>
            </a:r>
            <a:r>
              <a:rPr lang="en-US" sz="2800" dirty="0" smtClean="0">
                <a:latin typeface="Calibri" panose="020F0502020204030204" pitchFamily="34" charset="0"/>
              </a:rPr>
              <a:t>which fail to be delivered.</a:t>
            </a:r>
            <a:endParaRPr lang="en-US" sz="2800" dirty="0">
              <a:latin typeface="Calibri" panose="020F0502020204030204" pitchFamily="34" charset="0"/>
            </a:endParaRP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sz="2800" dirty="0">
                <a:latin typeface="Calibri" panose="020F0502020204030204" pitchFamily="34" charset="0"/>
              </a:rPr>
              <a:t>MVI/RNPs – </a:t>
            </a:r>
            <a:r>
              <a:rPr lang="en-US" sz="2800" dirty="0" smtClean="0">
                <a:latin typeface="Calibri" panose="020F0502020204030204" pitchFamily="34" charset="0"/>
              </a:rPr>
              <a:t>Follow standard </a:t>
            </a:r>
            <a:r>
              <a:rPr lang="en-US" sz="2800" dirty="0">
                <a:latin typeface="Calibri" panose="020F0502020204030204" pitchFamily="34" charset="0"/>
              </a:rPr>
              <a:t>Safety Net </a:t>
            </a:r>
            <a:r>
              <a:rPr lang="en-US" sz="2800" dirty="0" smtClean="0">
                <a:latin typeface="Calibri" panose="020F0502020204030204" pitchFamily="34" charset="0"/>
              </a:rPr>
              <a:t>process.</a:t>
            </a:r>
            <a:endParaRPr lang="en-US" sz="2800" dirty="0"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 rot="1985782">
            <a:off x="7508139" y="393412"/>
            <a:ext cx="160653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DRAFT</a:t>
            </a:r>
            <a:endParaRPr lang="en-US" sz="32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2169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800" dirty="0" smtClean="0">
                <a:latin typeface="Calibri" panose="020F0502020204030204" pitchFamily="34" charset="0"/>
              </a:rPr>
              <a:t>If transactions can be held until completion of outage, please do so.  If not, use below work-a-rounds: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800" dirty="0" smtClean="0">
                <a:latin typeface="Calibri" panose="020F0502020204030204" pitchFamily="34" charset="0"/>
              </a:rPr>
              <a:t>MVO/DNPs </a:t>
            </a:r>
            <a:r>
              <a:rPr lang="en-US" sz="2800" dirty="0">
                <a:latin typeface="Calibri" panose="020F0502020204030204" pitchFamily="34" charset="0"/>
              </a:rPr>
              <a:t>– use </a:t>
            </a:r>
            <a:r>
              <a:rPr lang="en-US" sz="2800" dirty="0" smtClean="0">
                <a:latin typeface="Calibri" panose="020F0502020204030204" pitchFamily="34" charset="0"/>
              </a:rPr>
              <a:t>Safety </a:t>
            </a:r>
            <a:r>
              <a:rPr lang="en-US" sz="2800" dirty="0">
                <a:latin typeface="Calibri" panose="020F0502020204030204" pitchFamily="34" charset="0"/>
              </a:rPr>
              <a:t>Net spreadsheet and mailbox.  Include transaction type in subject line (i.e. MVO, DNP etc</a:t>
            </a:r>
            <a:r>
              <a:rPr lang="en-US" sz="2800" dirty="0" smtClean="0">
                <a:latin typeface="Calibri" panose="020F0502020204030204" pitchFamily="34" charset="0"/>
              </a:rPr>
              <a:t>.).</a:t>
            </a:r>
            <a:endParaRPr lang="en-US" sz="2800" dirty="0"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800" dirty="0">
                <a:latin typeface="Calibri" panose="020F0502020204030204" pitchFamily="34" charset="0"/>
              </a:rPr>
              <a:t>Switch – </a:t>
            </a:r>
            <a:r>
              <a:rPr lang="en-US" sz="2800" dirty="0" smtClean="0">
                <a:latin typeface="Calibri" panose="020F0502020204030204" pitchFamily="34" charset="0"/>
              </a:rPr>
              <a:t>Recommend to hold </a:t>
            </a:r>
            <a:r>
              <a:rPr lang="en-US" sz="2800" dirty="0">
                <a:latin typeface="Calibri" panose="020F0502020204030204" pitchFamily="34" charset="0"/>
              </a:rPr>
              <a:t>and send </a:t>
            </a:r>
            <a:r>
              <a:rPr lang="en-US" sz="2800" dirty="0" smtClean="0">
                <a:latin typeface="Calibri" panose="020F0502020204030204" pitchFamily="34" charset="0"/>
              </a:rPr>
              <a:t>request after outage.</a:t>
            </a:r>
            <a:endParaRPr lang="en-US" sz="2800" dirty="0"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800" dirty="0">
                <a:latin typeface="Calibri" panose="020F0502020204030204" pitchFamily="34" charset="0"/>
              </a:rPr>
              <a:t>Switch Holds – Via email to Safety Net mailbox.  Include description in subject line (i.e. Switch Hold Add/Remove etc</a:t>
            </a:r>
            <a:r>
              <a:rPr lang="en-US" sz="2800" dirty="0" smtClean="0">
                <a:latin typeface="Calibri" panose="020F0502020204030204" pitchFamily="34" charset="0"/>
              </a:rPr>
              <a:t>.)</a:t>
            </a:r>
            <a:endParaRPr lang="en-US" sz="2800" dirty="0">
              <a:latin typeface="Calibri" panose="020F0502020204030204" pitchFamily="34" charset="0"/>
            </a:endParaRPr>
          </a:p>
          <a:p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 rot="1985782">
            <a:off x="7508139" y="391183"/>
            <a:ext cx="160653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DRAFT</a:t>
            </a:r>
            <a:endParaRPr lang="en-US" sz="32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9207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sz="2800" dirty="0">
                <a:latin typeface="Calibri" panose="020F0502020204030204" pitchFamily="34" charset="0"/>
              </a:rPr>
              <a:t>Billing/Usage – Cycles 1-4 scheduled to bill Oct 1</a:t>
            </a:r>
            <a:r>
              <a:rPr lang="en-US" sz="2800" baseline="30000" dirty="0">
                <a:latin typeface="Calibri" panose="020F0502020204030204" pitchFamily="34" charset="0"/>
              </a:rPr>
              <a:t>st</a:t>
            </a:r>
            <a:r>
              <a:rPr lang="en-US" sz="2800" dirty="0">
                <a:latin typeface="Calibri" panose="020F0502020204030204" pitchFamily="34" charset="0"/>
              </a:rPr>
              <a:t>/2</a:t>
            </a:r>
            <a:r>
              <a:rPr lang="en-US" sz="2800" baseline="30000" dirty="0">
                <a:latin typeface="Calibri" panose="020F0502020204030204" pitchFamily="34" charset="0"/>
              </a:rPr>
              <a:t>nd</a:t>
            </a:r>
            <a:r>
              <a:rPr lang="en-US" sz="2800" dirty="0">
                <a:latin typeface="Calibri" panose="020F0502020204030204" pitchFamily="34" charset="0"/>
              </a:rPr>
              <a:t>  will bill on Oct 5th.   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sz="2800" dirty="0" smtClean="0">
                <a:latin typeface="Calibri" panose="020F0502020204030204" pitchFamily="34" charset="0"/>
              </a:rPr>
              <a:t>June </a:t>
            </a:r>
            <a:r>
              <a:rPr lang="en-US" sz="2800" dirty="0">
                <a:latin typeface="Calibri" panose="020F0502020204030204" pitchFamily="34" charset="0"/>
              </a:rPr>
              <a:t>Flight 0215 was carried out in new CIS environment.</a:t>
            </a:r>
          </a:p>
          <a:p>
            <a:r>
              <a:rPr lang="en-US" sz="2800" dirty="0">
                <a:latin typeface="Calibri" panose="020F0502020204030204" pitchFamily="34" charset="0"/>
              </a:rPr>
              <a:t>Emergency contact during </a:t>
            </a:r>
            <a:r>
              <a:rPr lang="en-US" sz="2800" dirty="0" smtClean="0">
                <a:latin typeface="Calibri" panose="020F0502020204030204" pitchFamily="34" charset="0"/>
              </a:rPr>
              <a:t>outage:	800-442-8688 	 </a:t>
            </a:r>
            <a:r>
              <a:rPr lang="en-US" sz="2800" dirty="0">
                <a:latin typeface="Calibri" panose="020F0502020204030204" pitchFamily="34" charset="0"/>
              </a:rPr>
              <a:t>(972-352-3049 weekend).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endParaRPr lang="en-US" sz="2800" dirty="0">
              <a:latin typeface="Calibri" panose="020F0502020204030204" pitchFamily="34" charset="0"/>
            </a:endParaRPr>
          </a:p>
          <a:p>
            <a:pPr>
              <a:spcBef>
                <a:spcPts val="1800"/>
              </a:spcBef>
              <a:spcAft>
                <a:spcPts val="1800"/>
              </a:spcAft>
            </a:pPr>
            <a:endParaRPr lang="en-US" sz="2800" dirty="0"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 rot="1985782">
            <a:off x="7508138" y="391183"/>
            <a:ext cx="160653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DRAFT</a:t>
            </a:r>
            <a:endParaRPr lang="en-US" sz="32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3844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Sharyland CIS Upgrade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September 30 – October 4, 2015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35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New Sharyland PP Template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ew Sharyland PP Template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New Sharyland PP Template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3345</TotalTime>
  <Words>235</Words>
  <Application>Microsoft Office PowerPoint</Application>
  <PresentationFormat>On-screen Show (4:3)</PresentationFormat>
  <Paragraphs>25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1_New Sharyland PP Template</vt:lpstr>
      <vt:lpstr>New Sharyland PP Template</vt:lpstr>
      <vt:lpstr>2_New Sharyland PP Template</vt:lpstr>
      <vt:lpstr>Sharyland CIS Upgrade</vt:lpstr>
      <vt:lpstr>PowerPoint Presentation</vt:lpstr>
      <vt:lpstr>PowerPoint Presentation</vt:lpstr>
      <vt:lpstr>PowerPoint Presentation</vt:lpstr>
      <vt:lpstr>PowerPoint Presentation</vt:lpstr>
      <vt:lpstr>Sharyland CIS Upgrade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Maintaining the Sharyland Back-to Back HVDC Station</dc:title>
  <dc:creator>ClaudeB</dc:creator>
  <cp:lastModifiedBy>Michael Glass</cp:lastModifiedBy>
  <cp:revision>272</cp:revision>
  <cp:lastPrinted>2015-01-26T22:33:27Z</cp:lastPrinted>
  <dcterms:created xsi:type="dcterms:W3CDTF">2014-09-27T00:39:07Z</dcterms:created>
  <dcterms:modified xsi:type="dcterms:W3CDTF">2015-09-10T18:03:35Z</dcterms:modified>
</cp:coreProperties>
</file>