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61" r:id="rId2"/>
    <p:sldMasterId id="2147483689" r:id="rId3"/>
  </p:sldMasterIdLst>
  <p:notesMasterIdLst>
    <p:notesMasterId r:id="rId10"/>
  </p:notesMasterIdLst>
  <p:handoutMasterIdLst>
    <p:handoutMasterId r:id="rId11"/>
  </p:handoutMasterIdLst>
  <p:sldIdLst>
    <p:sldId id="307" r:id="rId4"/>
    <p:sldId id="298" r:id="rId5"/>
    <p:sldId id="303" r:id="rId6"/>
    <p:sldId id="304" r:id="rId7"/>
    <p:sldId id="305" r:id="rId8"/>
    <p:sldId id="308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Schulze" initials="P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667" autoAdjust="0"/>
  </p:normalViewPr>
  <p:slideViewPr>
    <p:cSldViewPr snapToGrid="0" snapToObjects="1" showGuides="1"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57" d="100"/>
          <a:sy n="57" d="100"/>
        </p:scale>
        <p:origin x="-2520" y="-84"/>
      </p:cViewPr>
      <p:guideLst>
        <p:guide orient="horz" pos="2909"/>
        <p:guide pos="2189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1F23EB7-42CB-4F1F-B93E-A1EF4F9C6164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5984F15-5D66-4E61-A8AF-997DD19E4C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31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1BFBF67-3961-44BA-8031-ABA4AC0E20D0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1E6DA9D-ECB3-44C7-8DBB-038E89BAF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557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BBE180-5D02-4804-A0BE-575742F79E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6DA9D-ECB3-44C7-8DBB-038E89BAF64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BBE180-5D02-4804-A0BE-575742F79E8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430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59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</p:spPr>
      </p:pic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48100"/>
            <a:ext cx="6438900" cy="3048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828800" y="3467100"/>
            <a:ext cx="7239000" cy="381000"/>
          </a:xfrm>
        </p:spPr>
        <p:txBody>
          <a:bodyPr/>
          <a:lstStyle>
            <a:lvl1pPr algn="l">
              <a:defRPr sz="3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-9526"/>
            <a:ext cx="9144000" cy="46672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71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374" name="Rectangle 15373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7153"/>
            <a:ext cx="1142999" cy="99401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 bwMode="auto">
          <a:xfrm>
            <a:off x="1752600" y="3505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>
                    <a:lumMod val="75000"/>
                  </a:srgbClr>
                </a:solidFill>
              </a:rPr>
              <a:t>Respect for the Individual · Humility · Innovation · Excellence · Teamwork · Integrity</a:t>
            </a:r>
            <a:endParaRPr lang="en-US" sz="1000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5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430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59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</p:spPr>
      </p:pic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48100"/>
            <a:ext cx="6438900" cy="3048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828800" y="3467100"/>
            <a:ext cx="7239000" cy="381000"/>
          </a:xfrm>
        </p:spPr>
        <p:txBody>
          <a:bodyPr/>
          <a:lstStyle>
            <a:lvl1pPr algn="l">
              <a:defRPr sz="3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-9526"/>
            <a:ext cx="9144000" cy="46672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71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4" name="Rectangle 15373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7153"/>
            <a:ext cx="1142999" cy="99401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 bwMode="auto">
          <a:xfrm>
            <a:off x="1752600" y="3505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aseline="0" dirty="0" smtClean="0">
                <a:solidFill>
                  <a:schemeClr val="accent3">
                    <a:lumMod val="75000"/>
                  </a:schemeClr>
                </a:solidFill>
              </a:rPr>
              <a:t>Respect for the </a:t>
            </a:r>
            <a:r>
              <a:rPr lang="en-US" sz="1000" b="0" baseline="0" dirty="0" smtClean="0">
                <a:solidFill>
                  <a:schemeClr val="accent3">
                    <a:lumMod val="75000"/>
                  </a:schemeClr>
                </a:solidFill>
              </a:rPr>
              <a:t>Individual</a:t>
            </a:r>
            <a:r>
              <a:rPr lang="en-US" sz="1000" baseline="0" dirty="0" smtClean="0">
                <a:solidFill>
                  <a:schemeClr val="accent3">
                    <a:lumMod val="75000"/>
                  </a:schemeClr>
                </a:solidFill>
              </a:rPr>
              <a:t> · Humility · Innovation · Excellence · Teamwork · Integrity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1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70C0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0070C0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0070C0"/>
              </a:buClr>
              <a:buSzPct val="40000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200" dirty="0" smtClean="0"/>
              <a:t>Fourth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15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89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37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32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70C0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0070C0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0070C0"/>
              </a:buClr>
              <a:buSzPct val="40000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200" dirty="0" smtClean="0"/>
              <a:t>Fourth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4608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687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2727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3155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9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90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9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20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430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59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</p:spPr>
      </p:pic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48100"/>
            <a:ext cx="6438900" cy="3048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828800" y="3467100"/>
            <a:ext cx="7239000" cy="381000"/>
          </a:xfrm>
        </p:spPr>
        <p:txBody>
          <a:bodyPr/>
          <a:lstStyle>
            <a:lvl1pPr algn="l">
              <a:defRPr sz="3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-9526"/>
            <a:ext cx="9144000" cy="46672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alpha val="18000"/>
                </a:schemeClr>
              </a:gs>
              <a:gs pos="71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8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374" name="Rectangle 15373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7153"/>
            <a:ext cx="1142999" cy="99401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 bwMode="auto">
          <a:xfrm>
            <a:off x="1752600" y="3505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>
                    <a:lumMod val="75000"/>
                  </a:srgbClr>
                </a:solidFill>
              </a:rPr>
              <a:t>Respect for the Individual · Humility · Innovation · Excellence · Teamwork · Integrity</a:t>
            </a:r>
            <a:endParaRPr lang="en-US" sz="1000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70C0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0070C0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0070C0"/>
              </a:buClr>
              <a:buSzPct val="40000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200" dirty="0" smtClean="0"/>
              <a:t>Fourth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49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83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632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18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3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4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751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5477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391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900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853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56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12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0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37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228600" y="6477000"/>
            <a:ext cx="3079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48FF606-68B8-43AC-98E5-EBB5FBAED965}" type="slidenum">
              <a:rPr lang="en-US" sz="8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>
                    <a:lumMod val="75000"/>
                  </a:srgbClr>
                </a:solidFill>
              </a:rPr>
              <a:t>Respect for the Individual · Humility · Innovation · Excellence · Teamwork · Integrity</a:t>
            </a:r>
            <a:endParaRPr lang="en-US" sz="1000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0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aseline="0">
          <a:solidFill>
            <a:srgbClr val="0070C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75000"/>
        <a:buFont typeface="Wingdings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40000"/>
        <a:buFont typeface="Wingdings" pitchFamily="2" charset="2"/>
        <a:buChar char="q"/>
        <a:defRPr sz="140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085850" indent="-1714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65000"/>
        <a:buFont typeface="Wingdings" pitchFamily="2" charset="2"/>
        <a:buChar char="§"/>
        <a:defRPr sz="1200">
          <a:solidFill>
            <a:schemeClr val="tx1">
              <a:lumMod val="75000"/>
              <a:lumOff val="2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228600" y="6477000"/>
            <a:ext cx="3079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48FF606-68B8-43AC-98E5-EBB5FBAED965}" type="slidenum">
              <a:rPr lang="en-US" sz="800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aseline="0" dirty="0" smtClean="0">
                <a:solidFill>
                  <a:schemeClr val="accent3">
                    <a:lumMod val="75000"/>
                  </a:schemeClr>
                </a:solidFill>
              </a:rPr>
              <a:t>Respect for the </a:t>
            </a:r>
            <a:r>
              <a:rPr lang="en-US" sz="1000" b="0" baseline="0" dirty="0" smtClean="0">
                <a:solidFill>
                  <a:schemeClr val="accent3">
                    <a:lumMod val="75000"/>
                  </a:schemeClr>
                </a:solidFill>
              </a:rPr>
              <a:t>Individual</a:t>
            </a:r>
            <a:r>
              <a:rPr lang="en-US" sz="1000" baseline="0" dirty="0" smtClean="0">
                <a:solidFill>
                  <a:schemeClr val="accent3">
                    <a:lumMod val="75000"/>
                  </a:schemeClr>
                </a:solidFill>
              </a:rPr>
              <a:t> · Humility · Innovation · Excellence · Teamwork · Integrity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3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75000"/>
        <a:buFont typeface="Wingdings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40000"/>
        <a:buFont typeface="Wingdings" pitchFamily="2" charset="2"/>
        <a:buChar char="q"/>
        <a:defRPr sz="140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085850" indent="-1714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65000"/>
        <a:buFont typeface="Wingdings" pitchFamily="2" charset="2"/>
        <a:buChar char="§"/>
        <a:defRPr sz="1200">
          <a:solidFill>
            <a:schemeClr val="tx1">
              <a:lumMod val="75000"/>
              <a:lumOff val="2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228600" y="6477000"/>
            <a:ext cx="3079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48FF606-68B8-43AC-98E5-EBB5FBAED965}" type="slidenum">
              <a:rPr lang="en-US" sz="8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66586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>
                    <a:lumMod val="75000"/>
                  </a:srgbClr>
                </a:solidFill>
              </a:rPr>
              <a:t>Respect for the Individual · Humility · Innovation · Excellence · Teamwork · Integrity</a:t>
            </a:r>
            <a:endParaRPr lang="en-US" sz="1000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9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02448C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02448C"/>
        </a:buClr>
        <a:buSzPct val="75000"/>
        <a:buFont typeface="Wingdings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2448C"/>
        </a:buClr>
        <a:buSzPct val="40000"/>
        <a:buFont typeface="Wingdings" pitchFamily="2" charset="2"/>
        <a:buChar char="q"/>
        <a:defRPr sz="140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085850" indent="-171450" algn="l" rtl="0" eaLnBrk="1" fontAlgn="base" hangingPunct="1">
        <a:spcBef>
          <a:spcPct val="20000"/>
        </a:spcBef>
        <a:spcAft>
          <a:spcPct val="0"/>
        </a:spcAft>
        <a:buClr>
          <a:srgbClr val="02448C"/>
        </a:buClr>
        <a:buSzPct val="65000"/>
        <a:buFont typeface="Wingdings" pitchFamily="2" charset="2"/>
        <a:buChar char="§"/>
        <a:defRPr sz="1200">
          <a:solidFill>
            <a:schemeClr val="tx1">
              <a:lumMod val="75000"/>
              <a:lumOff val="2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Sharyland CIS Upgrade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30 – October 4, 2015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49664" y="625001"/>
            <a:ext cx="1606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DRAFT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5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72"/>
            <a:ext cx="8458200" cy="557232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CIS upgrade is in preparation of AMS implementation.  No change in EDI provider.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EDI outage Wednesday 9/30 5:00pm to Sunday 10/4 </a:t>
            </a:r>
            <a:r>
              <a:rPr lang="en-US" sz="2800" dirty="0" smtClean="0">
                <a:latin typeface="Calibri" panose="020F0502020204030204" pitchFamily="34" charset="0"/>
              </a:rPr>
              <a:t>7:00pm  </a:t>
            </a:r>
            <a:r>
              <a:rPr lang="en-US" sz="2800" dirty="0">
                <a:latin typeface="Calibri" panose="020F0502020204030204" pitchFamily="34" charset="0"/>
              </a:rPr>
              <a:t>(2 business days)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Not affected by outage - phone, email, MarkeTrak, Switch Hold FTP</a:t>
            </a:r>
          </a:p>
        </p:txBody>
      </p:sp>
      <p:sp>
        <p:nvSpPr>
          <p:cNvPr id="4" name="Rectangle 3"/>
          <p:cNvSpPr/>
          <p:nvPr/>
        </p:nvSpPr>
        <p:spPr>
          <a:xfrm rot="1985782">
            <a:off x="7508140" y="391184"/>
            <a:ext cx="1606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DRAFT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Orders received prior to the EDI outage will be scheduled and worked.  Delay in follow up </a:t>
            </a:r>
            <a:r>
              <a:rPr lang="en-US" sz="2800" dirty="0" smtClean="0">
                <a:latin typeface="Calibri" panose="020F0502020204030204" pitchFamily="34" charset="0"/>
              </a:rPr>
              <a:t>transactions </a:t>
            </a:r>
            <a:r>
              <a:rPr lang="en-US" sz="2800" dirty="0">
                <a:latin typeface="Calibri" panose="020F0502020204030204" pitchFamily="34" charset="0"/>
              </a:rPr>
              <a:t>(i.e. initial read, 650 </a:t>
            </a:r>
            <a:r>
              <a:rPr lang="en-US" sz="2800" dirty="0" smtClean="0">
                <a:latin typeface="Calibri" panose="020F0502020204030204" pitchFamily="34" charset="0"/>
              </a:rPr>
              <a:t>response, etc.).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Transactions will </a:t>
            </a:r>
            <a:r>
              <a:rPr lang="en-US" sz="2800" u="sng" dirty="0">
                <a:latin typeface="Calibri" panose="020F0502020204030204" pitchFamily="34" charset="0"/>
              </a:rPr>
              <a:t>not</a:t>
            </a:r>
            <a:r>
              <a:rPr lang="en-US" sz="2800" dirty="0">
                <a:latin typeface="Calibri" panose="020F0502020204030204" pitchFamily="34" charset="0"/>
              </a:rPr>
              <a:t> be held once outage begins. Resend any transactions </a:t>
            </a:r>
            <a:r>
              <a:rPr lang="en-US" sz="2800" dirty="0" smtClean="0">
                <a:latin typeface="Calibri" panose="020F0502020204030204" pitchFamily="34" charset="0"/>
              </a:rPr>
              <a:t>which fail to be delivered.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MVI/RNPs – </a:t>
            </a:r>
            <a:r>
              <a:rPr lang="en-US" sz="2800" dirty="0" smtClean="0">
                <a:latin typeface="Calibri" panose="020F0502020204030204" pitchFamily="34" charset="0"/>
              </a:rPr>
              <a:t>Follow standard </a:t>
            </a:r>
            <a:r>
              <a:rPr lang="en-US" sz="2800" dirty="0">
                <a:latin typeface="Calibri" panose="020F0502020204030204" pitchFamily="34" charset="0"/>
              </a:rPr>
              <a:t>Safety Net </a:t>
            </a:r>
            <a:r>
              <a:rPr lang="en-US" sz="2800" dirty="0" smtClean="0">
                <a:latin typeface="Calibri" panose="020F0502020204030204" pitchFamily="34" charset="0"/>
              </a:rPr>
              <a:t>process.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985782">
            <a:off x="7508139" y="393412"/>
            <a:ext cx="1606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DRAFT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6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If transactions can be held until completion of outage, please do so.  If not, use below work-a-rounds: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MVO/DNPs </a:t>
            </a:r>
            <a:r>
              <a:rPr lang="en-US" sz="2800" dirty="0">
                <a:latin typeface="Calibri" panose="020F0502020204030204" pitchFamily="34" charset="0"/>
              </a:rPr>
              <a:t>– use </a:t>
            </a:r>
            <a:r>
              <a:rPr lang="en-US" sz="2800" dirty="0" smtClean="0">
                <a:latin typeface="Calibri" panose="020F0502020204030204" pitchFamily="34" charset="0"/>
              </a:rPr>
              <a:t>Safety </a:t>
            </a:r>
            <a:r>
              <a:rPr lang="en-US" sz="2800" dirty="0">
                <a:latin typeface="Calibri" panose="020F0502020204030204" pitchFamily="34" charset="0"/>
              </a:rPr>
              <a:t>Net spreadsheet and mailbox.  Include transaction type in subject line (i.e. MVO, DNP etc</a:t>
            </a:r>
            <a:r>
              <a:rPr lang="en-US" sz="2800" dirty="0" smtClean="0">
                <a:latin typeface="Calibri" panose="020F0502020204030204" pitchFamily="34" charset="0"/>
              </a:rPr>
              <a:t>.).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Calibri" panose="020F0502020204030204" pitchFamily="34" charset="0"/>
              </a:rPr>
              <a:t>Switch – </a:t>
            </a:r>
            <a:r>
              <a:rPr lang="en-US" sz="2800" dirty="0" smtClean="0">
                <a:latin typeface="Calibri" panose="020F0502020204030204" pitchFamily="34" charset="0"/>
              </a:rPr>
              <a:t>Recommend to hold </a:t>
            </a:r>
            <a:r>
              <a:rPr lang="en-US" sz="2800" dirty="0">
                <a:latin typeface="Calibri" panose="020F0502020204030204" pitchFamily="34" charset="0"/>
              </a:rPr>
              <a:t>and send </a:t>
            </a:r>
            <a:r>
              <a:rPr lang="en-US" sz="2800" dirty="0" smtClean="0">
                <a:latin typeface="Calibri" panose="020F0502020204030204" pitchFamily="34" charset="0"/>
              </a:rPr>
              <a:t>request after outage.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Calibri" panose="020F0502020204030204" pitchFamily="34" charset="0"/>
              </a:rPr>
              <a:t>Switch Holds – Via email to Safety Net mailbox.  Include description in subject line (i.e. Switch Hold Add/Remove etc</a:t>
            </a:r>
            <a:r>
              <a:rPr lang="en-US" sz="2800" dirty="0" smtClean="0">
                <a:latin typeface="Calibri" panose="020F0502020204030204" pitchFamily="34" charset="0"/>
              </a:rPr>
              <a:t>.)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 rot="1985782">
            <a:off x="7508139" y="391183"/>
            <a:ext cx="1606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DRAFT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0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</a:rPr>
              <a:t>Billing/Usage – Cycles 1-4 scheduled to bill Oct 1</a:t>
            </a:r>
            <a:r>
              <a:rPr lang="en-US" sz="2800" baseline="30000" dirty="0">
                <a:latin typeface="Calibri" panose="020F0502020204030204" pitchFamily="34" charset="0"/>
              </a:rPr>
              <a:t>st</a:t>
            </a:r>
            <a:r>
              <a:rPr lang="en-US" sz="2800" dirty="0">
                <a:latin typeface="Calibri" panose="020F0502020204030204" pitchFamily="34" charset="0"/>
              </a:rPr>
              <a:t>/2</a:t>
            </a:r>
            <a:r>
              <a:rPr lang="en-US" sz="2800" baseline="30000" dirty="0">
                <a:latin typeface="Calibri" panose="020F0502020204030204" pitchFamily="34" charset="0"/>
              </a:rPr>
              <a:t>nd</a:t>
            </a:r>
            <a:r>
              <a:rPr lang="en-US" sz="2800" dirty="0">
                <a:latin typeface="Calibri" panose="020F0502020204030204" pitchFamily="34" charset="0"/>
              </a:rPr>
              <a:t>  will bill on Oct 5th.  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June </a:t>
            </a:r>
            <a:r>
              <a:rPr lang="en-US" sz="2800" dirty="0">
                <a:latin typeface="Calibri" panose="020F0502020204030204" pitchFamily="34" charset="0"/>
              </a:rPr>
              <a:t>Flight 0215 was carried out in new CIS environment.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Emergency contact during </a:t>
            </a:r>
            <a:r>
              <a:rPr lang="en-US" sz="2800" dirty="0" smtClean="0">
                <a:latin typeface="Calibri" panose="020F0502020204030204" pitchFamily="34" charset="0"/>
              </a:rPr>
              <a:t>outage:	800-442-8688 	 </a:t>
            </a:r>
            <a:r>
              <a:rPr lang="en-US" sz="2800" dirty="0">
                <a:latin typeface="Calibri" panose="020F0502020204030204" pitchFamily="34" charset="0"/>
              </a:rPr>
              <a:t>(972-352-3049 weekend).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US" sz="28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985782">
            <a:off x="7508138" y="391183"/>
            <a:ext cx="1606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DRAFT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4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Sharyland CIS Upgrade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30 – October 4,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 Sharyland PP 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w Sharyland PP 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ew Sharyland PP 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235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1_New Sharyland PP Template</vt:lpstr>
      <vt:lpstr>New Sharyland PP Template</vt:lpstr>
      <vt:lpstr>2_New Sharyland PP Template</vt:lpstr>
      <vt:lpstr>Sharyland CIS Upgrade</vt:lpstr>
      <vt:lpstr>PowerPoint Presentation</vt:lpstr>
      <vt:lpstr>PowerPoint Presentation</vt:lpstr>
      <vt:lpstr>PowerPoint Presentation</vt:lpstr>
      <vt:lpstr>PowerPoint Presentation</vt:lpstr>
      <vt:lpstr>Sharyland CIS Upgrade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the Sharyland Back-to Back HVDC Station</dc:title>
  <dc:creator>ClaudeB</dc:creator>
  <cp:lastModifiedBy>Michael Glass</cp:lastModifiedBy>
  <cp:revision>272</cp:revision>
  <cp:lastPrinted>2015-01-26T22:33:27Z</cp:lastPrinted>
  <dcterms:created xsi:type="dcterms:W3CDTF">2014-09-27T00:39:07Z</dcterms:created>
  <dcterms:modified xsi:type="dcterms:W3CDTF">2015-09-10T18:03:35Z</dcterms:modified>
</cp:coreProperties>
</file>