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372" r:id="rId2"/>
    <p:sldId id="302" r:id="rId3"/>
    <p:sldId id="511" r:id="rId4"/>
    <p:sldId id="527" r:id="rId5"/>
    <p:sldId id="489" r:id="rId6"/>
    <p:sldId id="457" r:id="rId7"/>
    <p:sldId id="534" r:id="rId8"/>
    <p:sldId id="406" r:id="rId9"/>
    <p:sldId id="528" r:id="rId10"/>
    <p:sldId id="529" r:id="rId11"/>
    <p:sldId id="530" r:id="rId12"/>
    <p:sldId id="531" r:id="rId13"/>
    <p:sldId id="532" r:id="rId14"/>
    <p:sldId id="533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D8FD"/>
    <a:srgbClr val="FFFF99"/>
    <a:srgbClr val="FFFF66"/>
    <a:srgbClr val="40949A"/>
    <a:srgbClr val="0000CC"/>
    <a:srgbClr val="FF3300"/>
    <a:srgbClr val="FF9900"/>
    <a:srgbClr val="5469A2"/>
    <a:srgbClr val="294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5" autoAdjust="0"/>
    <p:restoredTop sz="98936" autoAdjust="0"/>
  </p:normalViewPr>
  <p:slideViewPr>
    <p:cSldViewPr>
      <p:cViewPr varScale="1">
        <p:scale>
          <a:sx n="122" d="100"/>
          <a:sy n="122" d="100"/>
        </p:scale>
        <p:origin x="-330" y="-90"/>
      </p:cViewPr>
      <p:guideLst>
        <p:guide orient="horz" pos="4224"/>
        <p:guide pos="1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F9FDEEA-5704-4A08-B22C-F16CA0CD2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C51442-EDE7-4953-BB55-E71AD2260C8B}" type="slidenum">
              <a:rPr lang="en-US" sz="1200" b="0" smtClean="0"/>
              <a:pPr eaLnBrk="1" hangingPunct="1"/>
              <a:t>1</a:t>
            </a:fld>
            <a:endParaRPr lang="en-US" sz="1200" b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C6C10A-D400-4959-AADD-84A684719EDF}" type="slidenum">
              <a:rPr lang="en-US" sz="1200" b="0" smtClean="0"/>
              <a:pPr eaLnBrk="1" hangingPunct="1"/>
              <a:t>2</a:t>
            </a:fld>
            <a:endParaRPr lang="en-US" sz="1200" b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7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D5EF8A-C74D-4291-9FCD-C4E7EF3299C6}" type="slidenum">
              <a:rPr lang="en-US" sz="1200" b="0" smtClean="0"/>
              <a:pPr eaLnBrk="1" hangingPunct="1"/>
              <a:t>8</a:t>
            </a:fld>
            <a:endParaRPr lang="en-US" sz="1200" b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5334000" cy="1143000"/>
          </a:xfr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2133600" cy="47625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2333625" y="5067300"/>
            <a:ext cx="2895600" cy="419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8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1249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6BAE-A68F-473A-A2D7-CEEA128D7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105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171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362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1CF20-39D3-4579-9E24-257361C91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2103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1981A-7905-41B0-8858-66AAA0FFB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065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CEAF1-53AD-46BE-9176-013B2A2B7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335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7839-E9E5-4038-9852-0A72C69A2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6447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D15DB-F492-417C-B3C1-95863FCAA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415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5851-3123-4476-B2AC-37AA76559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0575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0A38D-180F-42DE-8177-B03C76167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3426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CC2D1-2CC9-45D0-AD2A-3A9F9D772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5321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06BC6-3DFE-4977-B534-48CCD8B6B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3399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ADD4-17AA-47F5-8402-FBC938F97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012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718ABEB-4B20-4DAD-9F08-0F3C9742E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22300"/>
          </a:xfrm>
          <a:prstGeom prst="rect">
            <a:avLst/>
          </a:prstGeom>
          <a:solidFill>
            <a:srgbClr val="ECEC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pic>
        <p:nvPicPr>
          <p:cNvPr id="1029" name="Picture 8" descr="logo_C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289675"/>
            <a:ext cx="854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0"/>
            <a:ext cx="868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Line 11"/>
          <p:cNvSpPr>
            <a:spLocks noChangeShapeType="1"/>
          </p:cNvSpPr>
          <p:nvPr userDrawn="1"/>
        </p:nvSpPr>
        <p:spPr bwMode="auto">
          <a:xfrm>
            <a:off x="1069975" y="6457950"/>
            <a:ext cx="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 b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1034" name="Line 12"/>
          <p:cNvSpPr>
            <a:spLocks noChangeShapeType="1"/>
          </p:cNvSpPr>
          <p:nvPr userDrawn="1"/>
        </p:nvSpPr>
        <p:spPr bwMode="auto">
          <a:xfrm>
            <a:off x="0" y="6731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3"/>
          <p:cNvSpPr>
            <a:spLocks noChangeArrowheads="1"/>
          </p:cNvSpPr>
          <p:nvPr userDrawn="1"/>
        </p:nvSpPr>
        <p:spPr bwMode="auto">
          <a:xfrm>
            <a:off x="8229600" y="624840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03670EEC-6877-42F5-BF6B-1CB534FE5D5D}" type="slidenum">
              <a:rPr lang="en-US" sz="1200" b="0"/>
              <a:pPr algn="ctr"/>
              <a:t>‹#›</a:t>
            </a:fld>
            <a:endParaRPr 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133600"/>
            <a:ext cx="7239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0" kern="0" dirty="0">
                <a:latin typeface="+mj-lt"/>
              </a:rPr>
              <a:t>Project Update and Summary of Project Priority List (PPL) </a:t>
            </a:r>
            <a:r>
              <a:rPr lang="en-US" sz="2800" b="0" kern="0" dirty="0" smtClean="0">
                <a:latin typeface="+mj-lt"/>
              </a:rPr>
              <a:t>Activity</a:t>
            </a:r>
            <a:endParaRPr lang="en-US" sz="2800" b="0" kern="0" dirty="0"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3581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kern="0" dirty="0" smtClean="0">
                <a:latin typeface="+mn-lt"/>
              </a:rPr>
              <a:t>September 10, 2015</a:t>
            </a: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8/31/2015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00" y="729940"/>
            <a:ext cx="8736998" cy="53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8/31/2015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77" y="727251"/>
            <a:ext cx="8726245" cy="54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8/31/2015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9" y="724563"/>
            <a:ext cx="8731622" cy="540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8/31/2015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705025"/>
            <a:ext cx="8915400" cy="55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8/31/2015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87" y="732627"/>
            <a:ext cx="8823024" cy="53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– Agenda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267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Project Portfolio Update</a:t>
            </a:r>
            <a:r>
              <a:rPr lang="en-US" sz="1800" dirty="0"/>
              <a:t>	</a:t>
            </a:r>
            <a:r>
              <a:rPr lang="en-US" sz="1600" dirty="0"/>
              <a:t>p. </a:t>
            </a:r>
            <a:r>
              <a:rPr lang="en-US" sz="1600" dirty="0" smtClean="0"/>
              <a:t>3-7</a:t>
            </a:r>
            <a:endParaRPr lang="en-US" sz="16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Recent/Upcoming Project Highlights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2015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2016 </a:t>
            </a:r>
            <a:r>
              <a:rPr lang="en-US" sz="1600" dirty="0"/>
              <a:t>Release </a:t>
            </a:r>
            <a:r>
              <a:rPr lang="en-US" sz="1600" dirty="0" smtClean="0"/>
              <a:t>Targets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2015 Project Spending </a:t>
            </a:r>
            <a:r>
              <a:rPr lang="en-US" sz="1600" dirty="0" smtClean="0"/>
              <a:t>Update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Automated vs. Manual Process Criteria</a:t>
            </a:r>
            <a:endParaRPr lang="en-US" sz="1600" dirty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800" dirty="0" smtClean="0"/>
              <a:t>Appendix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Project Portfolio Gantt Chart</a:t>
            </a:r>
            <a:r>
              <a:rPr lang="en-US" sz="1600" dirty="0"/>
              <a:t>	</a:t>
            </a:r>
            <a:r>
              <a:rPr lang="en-US" sz="1600" dirty="0" smtClean="0"/>
              <a:t>p</a:t>
            </a:r>
            <a:r>
              <a:rPr lang="en-US" sz="1600" dirty="0"/>
              <a:t>. </a:t>
            </a:r>
            <a:r>
              <a:rPr lang="en-US" sz="1600" dirty="0" smtClean="0"/>
              <a:t>8-14</a:t>
            </a:r>
            <a:endParaRPr lang="en-US" sz="1600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/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685800" y="5410200"/>
            <a:ext cx="777240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/>
              <a:t>Location of Project Priority List (PPL):   </a:t>
            </a:r>
            <a:r>
              <a:rPr lang="en-US" b="0">
                <a:hlinkClick r:id="rId3"/>
              </a:rPr>
              <a:t>http://www.ercot.com/services/projects/index</a:t>
            </a:r>
            <a:endParaRPr lang="en-US" b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7010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Recent / Upcoming Project Highlights</a:t>
            </a:r>
          </a:p>
        </p:txBody>
      </p:sp>
      <p:sp>
        <p:nvSpPr>
          <p:cNvPr id="5123" name="Content Placeholder 16"/>
          <p:cNvSpPr>
            <a:spLocks noGrp="1"/>
          </p:cNvSpPr>
          <p:nvPr>
            <p:ph idx="1"/>
          </p:nvPr>
        </p:nvSpPr>
        <p:spPr>
          <a:xfrm>
            <a:off x="84664" y="914400"/>
            <a:ext cx="8991600" cy="5181600"/>
          </a:xfrm>
        </p:spPr>
        <p:txBody>
          <a:bodyPr/>
          <a:lstStyle/>
          <a:p>
            <a:pPr eaLnBrk="1" hangingPunct="1">
              <a:tabLst>
                <a:tab pos="6862763" algn="l"/>
              </a:tabLst>
            </a:pPr>
            <a:r>
              <a:rPr lang="en-US" dirty="0" smtClean="0"/>
              <a:t>2015 August Release</a:t>
            </a:r>
            <a:r>
              <a:rPr lang="en-US" dirty="0"/>
              <a:t> – Week of </a:t>
            </a:r>
            <a:r>
              <a:rPr lang="en-US" strike="sngStrike" dirty="0" smtClean="0"/>
              <a:t>8/17/2015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9/7/2015</a:t>
            </a:r>
            <a:r>
              <a:rPr lang="en-US" i="1" dirty="0">
                <a:solidFill>
                  <a:srgbClr val="00B050"/>
                </a:solidFill>
              </a:rPr>
              <a:t>	</a:t>
            </a:r>
            <a:r>
              <a:rPr lang="en-US" i="1" dirty="0">
                <a:solidFill>
                  <a:srgbClr val="00B050"/>
                </a:solidFill>
              </a:rPr>
              <a:t> In Flight</a:t>
            </a:r>
            <a:endParaRPr lang="en-US" i="1" dirty="0" smtClean="0">
              <a:solidFill>
                <a:srgbClr val="00B050"/>
              </a:solidFill>
            </a:endParaRP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SCR771 – ERCOT System Change Allowing Independent Master QSE to Represent Split Generation Resources</a:t>
            </a:r>
          </a:p>
          <a:p>
            <a:pPr lvl="2" eaLnBrk="1" hangingPunct="1">
              <a:tabLst>
                <a:tab pos="6862763" algn="l"/>
              </a:tabLst>
            </a:pPr>
            <a:r>
              <a:rPr lang="en-US" sz="1400" dirty="0" smtClean="0"/>
              <a:t>Last-minute defects delayed the release</a:t>
            </a:r>
            <a:endParaRPr lang="en-US" sz="1400" dirty="0" smtClean="0"/>
          </a:p>
          <a:p>
            <a:pPr lvl="1" eaLnBrk="1" hangingPunct="1">
              <a:tabLst>
                <a:tab pos="6862763" algn="l"/>
              </a:tabLst>
            </a:pPr>
            <a:endParaRPr lang="en-US" sz="1400" dirty="0" smtClean="0"/>
          </a:p>
          <a:p>
            <a:pPr eaLnBrk="1" hangingPunct="1">
              <a:tabLst>
                <a:tab pos="6862763" algn="l"/>
              </a:tabLst>
            </a:pPr>
            <a:r>
              <a:rPr lang="en-US" dirty="0"/>
              <a:t>2015 </a:t>
            </a:r>
            <a:r>
              <a:rPr lang="en-US" dirty="0" smtClean="0"/>
              <a:t>September Release </a:t>
            </a:r>
            <a:r>
              <a:rPr lang="en-US" dirty="0"/>
              <a:t>– Week of </a:t>
            </a:r>
            <a:r>
              <a:rPr lang="en-US" dirty="0" smtClean="0"/>
              <a:t>9/21/2015</a:t>
            </a:r>
            <a:r>
              <a:rPr lang="en-US" i="1" dirty="0">
                <a:solidFill>
                  <a:srgbClr val="00B050"/>
                </a:solidFill>
              </a:rPr>
              <a:t>	In Flight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 smtClean="0"/>
              <a:t>NPRR589(b) </a:t>
            </a:r>
            <a:r>
              <a:rPr lang="en-US" sz="1600" dirty="0"/>
              <a:t>– </a:t>
            </a:r>
            <a:r>
              <a:rPr lang="en-US" sz="1600" dirty="0" smtClean="0"/>
              <a:t>Ancillary Service Offers in the </a:t>
            </a:r>
            <a:r>
              <a:rPr lang="en-US" sz="1600" dirty="0" smtClean="0"/>
              <a:t>SASM</a:t>
            </a:r>
          </a:p>
          <a:p>
            <a:pPr lvl="2" eaLnBrk="1" hangingPunct="1">
              <a:tabLst>
                <a:tab pos="6862763" algn="l"/>
              </a:tabLst>
            </a:pPr>
            <a:r>
              <a:rPr lang="en-US" sz="1400" dirty="0" smtClean="0"/>
              <a:t>Settlements impacts only</a:t>
            </a:r>
            <a:endParaRPr lang="en-US" sz="1400" dirty="0" smtClean="0"/>
          </a:p>
          <a:p>
            <a:pPr lvl="1" eaLnBrk="1" hangingPunct="1">
              <a:tabLst>
                <a:tab pos="6862763" algn="l"/>
              </a:tabLst>
            </a:pPr>
            <a:endParaRPr lang="en-US" sz="1400" dirty="0" smtClean="0"/>
          </a:p>
          <a:p>
            <a:pPr eaLnBrk="1" hangingPunct="1">
              <a:tabLst>
                <a:tab pos="6862763" algn="l"/>
              </a:tabLst>
            </a:pPr>
            <a:r>
              <a:rPr lang="en-US" dirty="0"/>
              <a:t>2015 October Release – Week of 10/19/2015</a:t>
            </a:r>
            <a:r>
              <a:rPr lang="en-US" i="1" dirty="0">
                <a:solidFill>
                  <a:srgbClr val="00B050"/>
                </a:solidFill>
              </a:rPr>
              <a:t>	In Flight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NPRR588 – Clarifications for PV Generation Resources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NPRR595 – RRS Load Resource Treatment In ORDC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NPRR615 – PVGR Forecasting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NPRR698 – Clarifications to NPRR595, RRS Load Resource Treatment In ORDC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NPRR706 – Restore the ability to use Physical Responsive Reserve Capability as an Indicator of Available Frequency-Responsive Capacity</a:t>
            </a:r>
          </a:p>
          <a:p>
            <a:pPr lvl="1" eaLnBrk="1" hangingPunct="1">
              <a:tabLst>
                <a:tab pos="6862763" algn="l"/>
              </a:tabLst>
            </a:pPr>
            <a:r>
              <a:rPr lang="en-US" sz="1600" dirty="0"/>
              <a:t>NPRR710 – Removal of ORDC Phase 2 Language and Modification to HASL </a:t>
            </a:r>
            <a:r>
              <a:rPr lang="en-US" sz="1600" dirty="0" smtClean="0"/>
              <a:t>Calculation</a:t>
            </a:r>
            <a:endParaRPr lang="en-US" sz="1600" dirty="0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1752600" y="6248400"/>
            <a:ext cx="6172200" cy="436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3126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513792"/>
            <a:ext cx="226853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NPRR589(b)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</a:t>
            </a:r>
          </a:p>
          <a:p>
            <a:pPr eaLnBrk="1" hangingPunct="1"/>
            <a:r>
              <a:rPr lang="en-US" sz="800" b="0" dirty="0" smtClean="0"/>
              <a:t>SCR774(b) </a:t>
            </a:r>
            <a:r>
              <a:rPr lang="en-US" sz="800" b="0" dirty="0"/>
              <a:t>– </a:t>
            </a:r>
            <a:r>
              <a:rPr lang="en-US" sz="800" b="0" dirty="0" smtClean="0"/>
              <a:t>Addition of Comments field</a:t>
            </a:r>
            <a:endParaRPr lang="en-US" sz="800" b="0" dirty="0"/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9541583"/>
              </p:ext>
            </p:extLst>
          </p:nvPr>
        </p:nvGraphicFramePr>
        <p:xfrm>
          <a:off x="76200" y="762001"/>
          <a:ext cx="8979017" cy="3361943"/>
        </p:xfrm>
        <a:graphic>
          <a:graphicData uri="http://schemas.openxmlformats.org/drawingml/2006/table">
            <a:tbl>
              <a:tblPr/>
              <a:tblGrid>
                <a:gridCol w="1042293"/>
                <a:gridCol w="1319907"/>
                <a:gridCol w="1371600"/>
                <a:gridCol w="1371600"/>
                <a:gridCol w="1295400"/>
                <a:gridCol w="1295400"/>
                <a:gridCol w="1282817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3/23 – 3/27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September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9/7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9/11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9/21 – 9/25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12/7 – 12/11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SCR774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OBD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(Shadow Price Caps)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NPRR589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NPRR701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NPRR588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2015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6107548" y="1320529"/>
            <a:ext cx="389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endParaRPr lang="en-US" sz="700" i="1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8735557" y="1329154"/>
            <a:ext cx="3893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400" i="1" dirty="0" smtClean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/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517986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6227"/>
                <a:gridCol w="1370908"/>
                <a:gridCol w="2118676"/>
                <a:gridCol w="1994048"/>
                <a:gridCol w="1952039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Oct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Dec 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Jan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Jun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NPRR327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NPRR272, SCR777   H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NPRR210, NPRR664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sngStrike" dirty="0" smtClean="0">
                          <a:solidFill>
                            <a:schemeClr val="tx1"/>
                          </a:solidFill>
                        </a:rPr>
                        <a:t>NPRR686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 bwMode="auto">
          <a:xfrm>
            <a:off x="3810000" y="1314271"/>
            <a:ext cx="0" cy="2450592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115370" y="2877424"/>
            <a:ext cx="1316736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Late May</a:t>
            </a:r>
            <a:endParaRPr lang="en-US" sz="1000" dirty="0"/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2438399" y="1030834"/>
            <a:ext cx="1423097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6/13  </a:t>
            </a:r>
            <a:r>
              <a:rPr lang="en-US" sz="1200" b="0" dirty="0" smtClean="0"/>
              <a:t>(CMM)</a:t>
            </a:r>
            <a:endParaRPr lang="en-US" sz="1000" b="0" dirty="0"/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3867621" y="1026861"/>
            <a:ext cx="1307592" cy="276999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6/22 – 6/26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3852335" y="1329228"/>
            <a:ext cx="15498" cy="239703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448008" y="1334933"/>
            <a:ext cx="38930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200" i="1" dirty="0" smtClean="0"/>
              <a:t> </a:t>
            </a:r>
            <a:endParaRPr lang="en-US" sz="1000" i="1" dirty="0" smtClean="0"/>
          </a:p>
          <a:p>
            <a:pPr algn="ctr"/>
            <a:endParaRPr lang="en-US" sz="400" i="1" dirty="0"/>
          </a:p>
          <a:p>
            <a:pPr algn="ctr"/>
            <a:r>
              <a:rPr lang="en-US" sz="600" i="1" dirty="0" smtClean="0"/>
              <a:t> </a:t>
            </a:r>
            <a:endParaRPr lang="en-US" sz="1000" i="1" dirty="0" smtClean="0"/>
          </a:p>
          <a:p>
            <a:pPr algn="ctr"/>
            <a:r>
              <a:rPr lang="en-US" sz="1000" i="1" dirty="0" smtClean="0"/>
              <a:t>E</a:t>
            </a:r>
            <a:endParaRPr lang="en-US" sz="1000" i="1" dirty="0"/>
          </a:p>
          <a:p>
            <a:pPr algn="ctr"/>
            <a:endParaRPr lang="en-US" sz="1000" i="1" dirty="0" smtClean="0"/>
          </a:p>
          <a:p>
            <a:pPr algn="ctr"/>
            <a:endParaRPr lang="en-US" sz="1000" i="1" dirty="0"/>
          </a:p>
          <a:p>
            <a:pPr algn="ctr"/>
            <a:endParaRPr lang="en-US" sz="700" i="1" dirty="0" smtClean="0"/>
          </a:p>
          <a:p>
            <a:pPr algn="ctr"/>
            <a:endParaRPr lang="en-US" sz="7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E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E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6475171" y="1967520"/>
            <a:ext cx="1289304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October</a:t>
            </a:r>
          </a:p>
          <a:p>
            <a:pPr algn="ctr" eaLnBrk="1" hangingPunct="1"/>
            <a:r>
              <a:rPr lang="en-US" sz="1200" dirty="0" smtClean="0"/>
              <a:t>10/19 – 10/23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053886" y="2443862"/>
            <a:ext cx="651714" cy="71056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048830" y="1676400"/>
            <a:ext cx="746989" cy="76075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879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2016 Release Targets – Board-Approved NPRRs / SCRs / </a:t>
            </a:r>
            <a:r>
              <a:rPr lang="en-US" sz="1800" dirty="0" err="1" smtClean="0"/>
              <a:t>xGRRs</a:t>
            </a:r>
            <a:endParaRPr lang="en-US" sz="1800" dirty="0" smtClean="0"/>
          </a:p>
        </p:txBody>
      </p:sp>
      <p:sp>
        <p:nvSpPr>
          <p:cNvPr id="7172" name="Footer Placeholder 7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76201" y="5391024"/>
            <a:ext cx="327659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Go-live dates can differ from Protocol effective dates – Please refer to market notices for more details</a:t>
            </a:r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76200" y="5848224"/>
            <a:ext cx="3276599" cy="261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/>
              <a:t>Release targets are subject to change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6705600" y="5513792"/>
            <a:ext cx="2268536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NPRR484(Ph1b) </a:t>
            </a:r>
            <a:r>
              <a:rPr lang="en-US" sz="800" b="0" dirty="0"/>
              <a:t>– </a:t>
            </a:r>
            <a:r>
              <a:rPr lang="en-US" sz="800" b="0" dirty="0" smtClean="0"/>
              <a:t>Remaining Phase 1 items</a:t>
            </a:r>
          </a:p>
          <a:p>
            <a:pPr eaLnBrk="1" hangingPunct="1"/>
            <a:r>
              <a:rPr lang="en-US" sz="800" b="0" dirty="0" smtClean="0"/>
              <a:t>NPRR484(Ph2) </a:t>
            </a:r>
            <a:r>
              <a:rPr lang="en-US" sz="800" b="0" dirty="0"/>
              <a:t>– </a:t>
            </a:r>
            <a:r>
              <a:rPr lang="en-US" sz="800" b="0" dirty="0" smtClean="0"/>
              <a:t>S&amp;B portion of NPRR</a:t>
            </a: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3428999" y="5991299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(a), (b), etc. indicates multiple </a:t>
            </a:r>
            <a:r>
              <a:rPr lang="en-US" sz="1000" b="0" dirty="0" smtClean="0"/>
              <a:t>phases</a:t>
            </a:r>
            <a:endParaRPr lang="en-US" sz="1000" b="0" dirty="0"/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3429000" y="5370433"/>
            <a:ext cx="3200398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Red Text: </a:t>
            </a:r>
            <a:r>
              <a:rPr lang="en-US" sz="1000" b="0" dirty="0" smtClean="0"/>
              <a:t>New </a:t>
            </a:r>
            <a:r>
              <a:rPr lang="en-US" sz="1000" b="0" dirty="0"/>
              <a:t>additions and target release changes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3428999" y="5674390"/>
            <a:ext cx="3200399" cy="246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b="0" dirty="0"/>
              <a:t>Strike-Through Text: </a:t>
            </a:r>
            <a:r>
              <a:rPr lang="en-US" sz="1000" b="0" dirty="0" smtClean="0"/>
              <a:t>Previous </a:t>
            </a:r>
            <a:r>
              <a:rPr lang="en-US" sz="1000" b="0" dirty="0"/>
              <a:t>target release changes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47415947"/>
              </p:ext>
            </p:extLst>
          </p:nvPr>
        </p:nvGraphicFramePr>
        <p:xfrm>
          <a:off x="160280" y="783021"/>
          <a:ext cx="8839200" cy="3315317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Dates TBD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11" name="Freeform 10"/>
          <p:cNvSpPr/>
          <p:nvPr/>
        </p:nvSpPr>
        <p:spPr bwMode="auto">
          <a:xfrm>
            <a:off x="5301842" y="1040235"/>
            <a:ext cx="1493977" cy="3674378"/>
          </a:xfrm>
          <a:custGeom>
            <a:avLst/>
            <a:gdLst>
              <a:gd name="connsiteX0" fmla="*/ 0 w 1493977"/>
              <a:gd name="connsiteY0" fmla="*/ 3674378 h 3674378"/>
              <a:gd name="connsiteX1" fmla="*/ 58723 w 1493977"/>
              <a:gd name="connsiteY1" fmla="*/ 3598877 h 3674378"/>
              <a:gd name="connsiteX2" fmla="*/ 75501 w 1493977"/>
              <a:gd name="connsiteY2" fmla="*/ 3565321 h 3674378"/>
              <a:gd name="connsiteX3" fmla="*/ 100668 w 1493977"/>
              <a:gd name="connsiteY3" fmla="*/ 3531765 h 3674378"/>
              <a:gd name="connsiteX4" fmla="*/ 109057 w 1493977"/>
              <a:gd name="connsiteY4" fmla="*/ 3506598 h 3674378"/>
              <a:gd name="connsiteX5" fmla="*/ 117446 w 1493977"/>
              <a:gd name="connsiteY5" fmla="*/ 3473042 h 3674378"/>
              <a:gd name="connsiteX6" fmla="*/ 134224 w 1493977"/>
              <a:gd name="connsiteY6" fmla="*/ 3447875 h 3674378"/>
              <a:gd name="connsiteX7" fmla="*/ 167780 w 1493977"/>
              <a:gd name="connsiteY7" fmla="*/ 3363985 h 3674378"/>
              <a:gd name="connsiteX8" fmla="*/ 201336 w 1493977"/>
              <a:gd name="connsiteY8" fmla="*/ 3296873 h 3674378"/>
              <a:gd name="connsiteX9" fmla="*/ 209725 w 1493977"/>
              <a:gd name="connsiteY9" fmla="*/ 3271706 h 3674378"/>
              <a:gd name="connsiteX10" fmla="*/ 226503 w 1493977"/>
              <a:gd name="connsiteY10" fmla="*/ 3238150 h 3674378"/>
              <a:gd name="connsiteX11" fmla="*/ 234892 w 1493977"/>
              <a:gd name="connsiteY11" fmla="*/ 3196205 h 3674378"/>
              <a:gd name="connsiteX12" fmla="*/ 251670 w 1493977"/>
              <a:gd name="connsiteY12" fmla="*/ 3154260 h 3674378"/>
              <a:gd name="connsiteX13" fmla="*/ 260059 w 1493977"/>
              <a:gd name="connsiteY13" fmla="*/ 3129093 h 3674378"/>
              <a:gd name="connsiteX14" fmla="*/ 276837 w 1493977"/>
              <a:gd name="connsiteY14" fmla="*/ 3087148 h 3674378"/>
              <a:gd name="connsiteX15" fmla="*/ 285226 w 1493977"/>
              <a:gd name="connsiteY15" fmla="*/ 3053592 h 3674378"/>
              <a:gd name="connsiteX16" fmla="*/ 302004 w 1493977"/>
              <a:gd name="connsiteY16" fmla="*/ 3003259 h 3674378"/>
              <a:gd name="connsiteX17" fmla="*/ 310393 w 1493977"/>
              <a:gd name="connsiteY17" fmla="*/ 2978092 h 3674378"/>
              <a:gd name="connsiteX18" fmla="*/ 327171 w 1493977"/>
              <a:gd name="connsiteY18" fmla="*/ 2936147 h 3674378"/>
              <a:gd name="connsiteX19" fmla="*/ 343949 w 1493977"/>
              <a:gd name="connsiteY19" fmla="*/ 2910980 h 3674378"/>
              <a:gd name="connsiteX20" fmla="*/ 352338 w 1493977"/>
              <a:gd name="connsiteY20" fmla="*/ 2885813 h 3674378"/>
              <a:gd name="connsiteX21" fmla="*/ 360727 w 1493977"/>
              <a:gd name="connsiteY21" fmla="*/ 2852257 h 3674378"/>
              <a:gd name="connsiteX22" fmla="*/ 394283 w 1493977"/>
              <a:gd name="connsiteY22" fmla="*/ 2801923 h 3674378"/>
              <a:gd name="connsiteX23" fmla="*/ 402672 w 1493977"/>
              <a:gd name="connsiteY23" fmla="*/ 2759978 h 3674378"/>
              <a:gd name="connsiteX24" fmla="*/ 411061 w 1493977"/>
              <a:gd name="connsiteY24" fmla="*/ 2734811 h 3674378"/>
              <a:gd name="connsiteX25" fmla="*/ 419450 w 1493977"/>
              <a:gd name="connsiteY25" fmla="*/ 2701255 h 3674378"/>
              <a:gd name="connsiteX26" fmla="*/ 444617 w 1493977"/>
              <a:gd name="connsiteY26" fmla="*/ 2592198 h 3674378"/>
              <a:gd name="connsiteX27" fmla="*/ 461395 w 1493977"/>
              <a:gd name="connsiteY27" fmla="*/ 2525086 h 3674378"/>
              <a:gd name="connsiteX28" fmla="*/ 469784 w 1493977"/>
              <a:gd name="connsiteY28" fmla="*/ 2491530 h 3674378"/>
              <a:gd name="connsiteX29" fmla="*/ 486562 w 1493977"/>
              <a:gd name="connsiteY29" fmla="*/ 2365695 h 3674378"/>
              <a:gd name="connsiteX30" fmla="*/ 494951 w 1493977"/>
              <a:gd name="connsiteY30" fmla="*/ 2323750 h 3674378"/>
              <a:gd name="connsiteX31" fmla="*/ 494951 w 1493977"/>
              <a:gd name="connsiteY31" fmla="*/ 1057013 h 3674378"/>
              <a:gd name="connsiteX32" fmla="*/ 478173 w 1493977"/>
              <a:gd name="connsiteY32" fmla="*/ 889233 h 3674378"/>
              <a:gd name="connsiteX33" fmla="*/ 486562 w 1493977"/>
              <a:gd name="connsiteY33" fmla="*/ 587229 h 3674378"/>
              <a:gd name="connsiteX34" fmla="*/ 536896 w 1493977"/>
              <a:gd name="connsiteY34" fmla="*/ 570451 h 3674378"/>
              <a:gd name="connsiteX35" fmla="*/ 947956 w 1493977"/>
              <a:gd name="connsiteY35" fmla="*/ 562062 h 3674378"/>
              <a:gd name="connsiteX36" fmla="*/ 1300294 w 1493977"/>
              <a:gd name="connsiteY36" fmla="*/ 553673 h 3674378"/>
              <a:gd name="connsiteX37" fmla="*/ 1359017 w 1493977"/>
              <a:gd name="connsiteY37" fmla="*/ 545284 h 3674378"/>
              <a:gd name="connsiteX38" fmla="*/ 1426129 w 1493977"/>
              <a:gd name="connsiteY38" fmla="*/ 528506 h 3674378"/>
              <a:gd name="connsiteX39" fmla="*/ 1459685 w 1493977"/>
              <a:gd name="connsiteY39" fmla="*/ 453005 h 3674378"/>
              <a:gd name="connsiteX40" fmla="*/ 1468074 w 1493977"/>
              <a:gd name="connsiteY40" fmla="*/ 427838 h 3674378"/>
              <a:gd name="connsiteX41" fmla="*/ 1484852 w 1493977"/>
              <a:gd name="connsiteY41" fmla="*/ 0 h 367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93977" h="3674378">
                <a:moveTo>
                  <a:pt x="0" y="3674378"/>
                </a:moveTo>
                <a:cubicBezTo>
                  <a:pt x="79779" y="3541414"/>
                  <a:pt x="-31448" y="3719105"/>
                  <a:pt x="58723" y="3598877"/>
                </a:cubicBezTo>
                <a:cubicBezTo>
                  <a:pt x="66226" y="3588873"/>
                  <a:pt x="68873" y="3575926"/>
                  <a:pt x="75501" y="3565321"/>
                </a:cubicBezTo>
                <a:cubicBezTo>
                  <a:pt x="82911" y="3553465"/>
                  <a:pt x="92279" y="3542950"/>
                  <a:pt x="100668" y="3531765"/>
                </a:cubicBezTo>
                <a:cubicBezTo>
                  <a:pt x="103464" y="3523376"/>
                  <a:pt x="106628" y="3515101"/>
                  <a:pt x="109057" y="3506598"/>
                </a:cubicBezTo>
                <a:cubicBezTo>
                  <a:pt x="112224" y="3495512"/>
                  <a:pt x="112904" y="3483639"/>
                  <a:pt x="117446" y="3473042"/>
                </a:cubicBezTo>
                <a:cubicBezTo>
                  <a:pt x="121418" y="3463775"/>
                  <a:pt x="128631" y="3456264"/>
                  <a:pt x="134224" y="3447875"/>
                </a:cubicBezTo>
                <a:cubicBezTo>
                  <a:pt x="151840" y="3359796"/>
                  <a:pt x="128382" y="3452629"/>
                  <a:pt x="167780" y="3363985"/>
                </a:cubicBezTo>
                <a:cubicBezTo>
                  <a:pt x="202049" y="3286879"/>
                  <a:pt x="141979" y="3376016"/>
                  <a:pt x="201336" y="3296873"/>
                </a:cubicBezTo>
                <a:cubicBezTo>
                  <a:pt x="204132" y="3288484"/>
                  <a:pt x="206242" y="3279834"/>
                  <a:pt x="209725" y="3271706"/>
                </a:cubicBezTo>
                <a:cubicBezTo>
                  <a:pt x="214651" y="3260212"/>
                  <a:pt x="222548" y="3250014"/>
                  <a:pt x="226503" y="3238150"/>
                </a:cubicBezTo>
                <a:cubicBezTo>
                  <a:pt x="231012" y="3224623"/>
                  <a:pt x="230795" y="3209862"/>
                  <a:pt x="234892" y="3196205"/>
                </a:cubicBezTo>
                <a:cubicBezTo>
                  <a:pt x="239219" y="3181781"/>
                  <a:pt x="246383" y="3168360"/>
                  <a:pt x="251670" y="3154260"/>
                </a:cubicBezTo>
                <a:cubicBezTo>
                  <a:pt x="254775" y="3145980"/>
                  <a:pt x="256954" y="3137373"/>
                  <a:pt x="260059" y="3129093"/>
                </a:cubicBezTo>
                <a:cubicBezTo>
                  <a:pt x="265346" y="3114993"/>
                  <a:pt x="272075" y="3101434"/>
                  <a:pt x="276837" y="3087148"/>
                </a:cubicBezTo>
                <a:cubicBezTo>
                  <a:pt x="280483" y="3076210"/>
                  <a:pt x="281913" y="3064635"/>
                  <a:pt x="285226" y="3053592"/>
                </a:cubicBezTo>
                <a:cubicBezTo>
                  <a:pt x="290308" y="3036653"/>
                  <a:pt x="296411" y="3020037"/>
                  <a:pt x="302004" y="3003259"/>
                </a:cubicBezTo>
                <a:cubicBezTo>
                  <a:pt x="304800" y="2994870"/>
                  <a:pt x="307109" y="2986302"/>
                  <a:pt x="310393" y="2978092"/>
                </a:cubicBezTo>
                <a:cubicBezTo>
                  <a:pt x="315986" y="2964110"/>
                  <a:pt x="320437" y="2949616"/>
                  <a:pt x="327171" y="2936147"/>
                </a:cubicBezTo>
                <a:cubicBezTo>
                  <a:pt x="331680" y="2927129"/>
                  <a:pt x="339440" y="2919998"/>
                  <a:pt x="343949" y="2910980"/>
                </a:cubicBezTo>
                <a:cubicBezTo>
                  <a:pt x="347904" y="2903071"/>
                  <a:pt x="349909" y="2894316"/>
                  <a:pt x="352338" y="2885813"/>
                </a:cubicBezTo>
                <a:cubicBezTo>
                  <a:pt x="355505" y="2874727"/>
                  <a:pt x="355571" y="2862569"/>
                  <a:pt x="360727" y="2852257"/>
                </a:cubicBezTo>
                <a:cubicBezTo>
                  <a:pt x="369745" y="2834221"/>
                  <a:pt x="394283" y="2801923"/>
                  <a:pt x="394283" y="2801923"/>
                </a:cubicBezTo>
                <a:cubicBezTo>
                  <a:pt x="397079" y="2787941"/>
                  <a:pt x="399214" y="2773811"/>
                  <a:pt x="402672" y="2759978"/>
                </a:cubicBezTo>
                <a:cubicBezTo>
                  <a:pt x="404817" y="2751399"/>
                  <a:pt x="408632" y="2743314"/>
                  <a:pt x="411061" y="2734811"/>
                </a:cubicBezTo>
                <a:cubicBezTo>
                  <a:pt x="414228" y="2723725"/>
                  <a:pt x="416949" y="2712510"/>
                  <a:pt x="419450" y="2701255"/>
                </a:cubicBezTo>
                <a:cubicBezTo>
                  <a:pt x="445273" y="2585054"/>
                  <a:pt x="403500" y="2756664"/>
                  <a:pt x="444617" y="2592198"/>
                </a:cubicBezTo>
                <a:lnTo>
                  <a:pt x="461395" y="2525086"/>
                </a:lnTo>
                <a:cubicBezTo>
                  <a:pt x="464191" y="2513901"/>
                  <a:pt x="468354" y="2502971"/>
                  <a:pt x="469784" y="2491530"/>
                </a:cubicBezTo>
                <a:cubicBezTo>
                  <a:pt x="474025" y="2457598"/>
                  <a:pt x="480773" y="2400427"/>
                  <a:pt x="486562" y="2365695"/>
                </a:cubicBezTo>
                <a:cubicBezTo>
                  <a:pt x="488906" y="2351630"/>
                  <a:pt x="492155" y="2337732"/>
                  <a:pt x="494951" y="2323750"/>
                </a:cubicBezTo>
                <a:cubicBezTo>
                  <a:pt x="506678" y="1784297"/>
                  <a:pt x="511511" y="1747012"/>
                  <a:pt x="494951" y="1057013"/>
                </a:cubicBezTo>
                <a:cubicBezTo>
                  <a:pt x="493602" y="1000824"/>
                  <a:pt x="478173" y="889233"/>
                  <a:pt x="478173" y="889233"/>
                </a:cubicBezTo>
                <a:cubicBezTo>
                  <a:pt x="480969" y="788565"/>
                  <a:pt x="468318" y="686269"/>
                  <a:pt x="486562" y="587229"/>
                </a:cubicBezTo>
                <a:cubicBezTo>
                  <a:pt x="489766" y="569836"/>
                  <a:pt x="519214" y="570812"/>
                  <a:pt x="536896" y="570451"/>
                </a:cubicBezTo>
                <a:lnTo>
                  <a:pt x="947956" y="562062"/>
                </a:lnTo>
                <a:lnTo>
                  <a:pt x="1300294" y="553673"/>
                </a:lnTo>
                <a:cubicBezTo>
                  <a:pt x="1319868" y="550877"/>
                  <a:pt x="1339628" y="549162"/>
                  <a:pt x="1359017" y="545284"/>
                </a:cubicBezTo>
                <a:cubicBezTo>
                  <a:pt x="1381628" y="540762"/>
                  <a:pt x="1426129" y="528506"/>
                  <a:pt x="1426129" y="528506"/>
                </a:cubicBezTo>
                <a:cubicBezTo>
                  <a:pt x="1452717" y="488624"/>
                  <a:pt x="1439719" y="512904"/>
                  <a:pt x="1459685" y="453005"/>
                </a:cubicBezTo>
                <a:cubicBezTo>
                  <a:pt x="1462481" y="444616"/>
                  <a:pt x="1465929" y="436417"/>
                  <a:pt x="1468074" y="427838"/>
                </a:cubicBezTo>
                <a:cubicBezTo>
                  <a:pt x="1514015" y="244074"/>
                  <a:pt x="1484852" y="383785"/>
                  <a:pt x="1484852" y="0"/>
                </a:cubicBezTo>
              </a:path>
            </a:pathLst>
          </a:custGeom>
          <a:noFill/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28600" marR="0" indent="-2286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3463" algn="l"/>
                <a:tab pos="1143000" algn="l"/>
                <a:tab pos="2624138" algn="l"/>
              </a:tabLst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TextBox 21"/>
          <p:cNvSpPr txBox="1">
            <a:spLocks noChangeArrowheads="1"/>
          </p:cNvSpPr>
          <p:nvPr/>
        </p:nvSpPr>
        <p:spPr bwMode="auto">
          <a:xfrm>
            <a:off x="1301050" y="6315580"/>
            <a:ext cx="4747780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0" dirty="0" smtClean="0"/>
              <a:t>Project Status Codes: NS = Not Started, I = Initiation, P = Planning, E = Execution, H = On Hold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1331984"/>
            <a:ext cx="38930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</a:t>
            </a:r>
          </a:p>
          <a:p>
            <a:pPr algn="ctr"/>
            <a:endParaRPr lang="en-US" sz="500" i="1" dirty="0"/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0600" y="1331984"/>
            <a:ext cx="3705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43737" y="1340060"/>
            <a:ext cx="3893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P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E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I 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  <a:endParaRPr lang="en-US" sz="1000" i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1341399"/>
            <a:ext cx="38930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400" i="1" dirty="0"/>
          </a:p>
          <a:p>
            <a:pPr algn="ctr"/>
            <a:r>
              <a:rPr lang="en-US" sz="1000" i="1" dirty="0" smtClean="0"/>
              <a:t>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67200" y="1333322"/>
            <a:ext cx="3893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99212" y="4456671"/>
            <a:ext cx="8722976" cy="26161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00" dirty="0" smtClean="0"/>
              <a:t>2016 TBD Items </a:t>
            </a:r>
            <a:r>
              <a:rPr lang="en-US" sz="1000" i="1" dirty="0" smtClean="0"/>
              <a:t>(and month they became “TBD”)</a:t>
            </a:r>
            <a:endParaRPr lang="en-US" sz="1100" i="1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04390"/>
              </p:ext>
            </p:extLst>
          </p:nvPr>
        </p:nvGraphicFramePr>
        <p:xfrm>
          <a:off x="210290" y="4761471"/>
          <a:ext cx="8711898" cy="4648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8110"/>
                <a:gridCol w="1676400"/>
                <a:gridCol w="4807388"/>
              </a:tblGrid>
              <a:tr h="239895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July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August 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203547">
                <a:tc>
                  <a:txBody>
                    <a:bodyPr/>
                    <a:lstStyle/>
                    <a:p>
                      <a:pPr algn="ctr"/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NPRR256, NPRR455, NPRR493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91200" y="1341399"/>
            <a:ext cx="38930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NS</a:t>
            </a:r>
          </a:p>
          <a:p>
            <a:pPr algn="ctr"/>
            <a:endParaRPr lang="en-US" sz="500" i="1" dirty="0"/>
          </a:p>
          <a:p>
            <a:pPr algn="ctr"/>
            <a:r>
              <a:rPr lang="en-US" sz="1000" i="1" dirty="0" smtClean="0"/>
              <a:t> 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1600514" y="2510135"/>
            <a:ext cx="150876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May</a:t>
            </a:r>
          </a:p>
          <a:p>
            <a:pPr algn="ctr" eaLnBrk="1" hangingPunct="1"/>
            <a:r>
              <a:rPr lang="en-US" sz="1200" dirty="0" smtClean="0"/>
              <a:t>5/23 – 5/27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163000" y="3483318"/>
            <a:ext cx="3763188" cy="237744"/>
          </a:xfrm>
          <a:prstGeom prst="rect">
            <a:avLst/>
          </a:prstGeom>
          <a:solidFill>
            <a:srgbClr val="A1D8FD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i="1" dirty="0" smtClean="0"/>
              <a:t>EMS Upgrade “Chill”</a:t>
            </a:r>
            <a:endParaRPr lang="en-US" sz="1000" i="1" dirty="0"/>
          </a:p>
        </p:txBody>
      </p:sp>
      <p:cxnSp>
        <p:nvCxnSpPr>
          <p:cNvPr id="26" name="Straight Connector 25"/>
          <p:cNvCxnSpPr>
            <a:endCxn id="22" idx="3"/>
          </p:cNvCxnSpPr>
          <p:nvPr/>
        </p:nvCxnSpPr>
        <p:spPr bwMode="auto">
          <a:xfrm>
            <a:off x="2743200" y="3602190"/>
            <a:ext cx="1182988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163000" y="3611243"/>
            <a:ext cx="1143000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942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Spending Update</a:t>
            </a: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5624943"/>
            <a:ext cx="7620000" cy="5539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2015 project budget = $21.65M</a:t>
            </a:r>
          </a:p>
          <a:p>
            <a:pPr algn="ctr" eaLnBrk="1" hangingPunct="1"/>
            <a:endParaRPr lang="en-US" sz="800" b="0" dirty="0"/>
          </a:p>
          <a:p>
            <a:pPr algn="ctr" eaLnBrk="1" hangingPunct="1"/>
            <a:r>
              <a:rPr lang="en-US" sz="1000" b="0" dirty="0" smtClean="0"/>
              <a:t>Reason: Minor Capital, Program Control and Common Infrastructure projects were re-allocated to areas who use those funds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" y="756135"/>
            <a:ext cx="906452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3914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</a:t>
            </a:r>
            <a:r>
              <a:rPr lang="en-US" sz="1800" dirty="0"/>
              <a:t>P</a:t>
            </a:r>
            <a:r>
              <a:rPr lang="en-US" sz="1800" dirty="0" smtClean="0"/>
              <a:t>roject </a:t>
            </a:r>
            <a:r>
              <a:rPr lang="en-US" sz="1800" dirty="0" smtClean="0"/>
              <a:t>Update </a:t>
            </a:r>
            <a:r>
              <a:rPr lang="en-US" sz="1800" dirty="0" smtClean="0"/>
              <a:t>– </a:t>
            </a:r>
            <a:r>
              <a:rPr lang="en-US" sz="1800" dirty="0" smtClean="0"/>
              <a:t>Additiona</a:t>
            </a:r>
            <a:r>
              <a:rPr lang="en-US" sz="1800" dirty="0" smtClean="0"/>
              <a:t>l Discussion Item</a:t>
            </a:r>
            <a:endParaRPr lang="en-US" sz="1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Automated vs. Manual Process Criteria</a:t>
            </a:r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000" dirty="0" smtClean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See additional slide deck</a:t>
            </a:r>
            <a:endParaRPr lang="en-US" dirty="0" smtClean="0"/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220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6019800" cy="685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2015 Project Update </a:t>
            </a:r>
            <a:r>
              <a:rPr lang="en-US" sz="1800" dirty="0" smtClean="0"/>
              <a:t>– Appendix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2400" dirty="0" smtClean="0"/>
              <a:t>Appendix</a:t>
            </a:r>
          </a:p>
          <a:p>
            <a:pPr marL="571500" lvl="1" indent="-228600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2400" dirty="0"/>
          </a:p>
          <a:p>
            <a:pPr marL="971550" lvl="2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 smtClean="0"/>
              <a:t>8/31/2015 Project Gantt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In-flight items sorted by Project End Date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/>
              <a:t>“On Hold” projects listed separately</a:t>
            </a:r>
          </a:p>
          <a:p>
            <a:pPr marL="1428750" lvl="3" eaLnBrk="1" hangingPunct="1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sz="1600" dirty="0" smtClean="0"/>
              <a:t>“</a:t>
            </a:r>
            <a:r>
              <a:rPr lang="en-US" sz="1600" dirty="0"/>
              <a:t>Not Started” items sorted by Project Start </a:t>
            </a:r>
            <a:r>
              <a:rPr lang="en-US" sz="1600" dirty="0" smtClean="0"/>
              <a:t>Date</a:t>
            </a:r>
          </a:p>
          <a:p>
            <a:pPr marL="342900" lvl="1" indent="0" eaLnBrk="1" hangingPunct="1">
              <a:buFontTx/>
              <a:buNone/>
              <a:tabLst>
                <a:tab pos="1143000" algn="l"/>
                <a:tab pos="2514600" algn="l"/>
                <a:tab pos="6864350" algn="l"/>
              </a:tabLst>
              <a:defRPr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6248400" y="6457950"/>
            <a:ext cx="2514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0"/>
              <a:t>ERCOT Public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4938"/>
            <a:ext cx="8686800" cy="381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152400" y="188913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Project </a:t>
            </a:r>
            <a:r>
              <a:rPr lang="en-US" sz="1800" dirty="0">
                <a:solidFill>
                  <a:schemeClr val="bg1"/>
                </a:solidFill>
                <a:latin typeface="Arial Black" pitchFamily="34" charset="0"/>
              </a:rPr>
              <a:t>Portfolio Status – as of </a:t>
            </a:r>
            <a:r>
              <a:rPr lang="en-US" sz="1800" dirty="0" smtClean="0">
                <a:solidFill>
                  <a:schemeClr val="bg1"/>
                </a:solidFill>
                <a:latin typeface="Arial Black" pitchFamily="34" charset="0"/>
              </a:rPr>
              <a:t>8/31/2015</a:t>
            </a:r>
            <a:endParaRPr lang="en-US" sz="18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9" y="727251"/>
            <a:ext cx="8731622" cy="540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0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28600" marR="0" indent="-2286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>
            <a:tab pos="1033463" algn="l"/>
            <a:tab pos="1143000" algn="l"/>
            <a:tab pos="2624138" algn="l"/>
          </a:tabLst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90559</TotalTime>
  <Words>610</Words>
  <Application>Microsoft Office PowerPoint</Application>
  <PresentationFormat>On-screen Show (4:3)</PresentationFormat>
  <Paragraphs>266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PowerPoint Presentation</vt:lpstr>
      <vt:lpstr>2015 Project Update – Agenda</vt:lpstr>
      <vt:lpstr>Recent / Upcoming Project Highlights</vt:lpstr>
      <vt:lpstr>2015 Release Targets – Board-Approved NPRRs / SCRs / xGRRs</vt:lpstr>
      <vt:lpstr>2016 Release Targets – Board-Approved NPRRs / SCRs / xGRRs</vt:lpstr>
      <vt:lpstr>2015 Project Spending Update</vt:lpstr>
      <vt:lpstr>2015 Project Update – Additional Discussion Item</vt:lpstr>
      <vt:lpstr>2015 Project Update – 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Anderson, Troy</dc:creator>
  <cp:lastModifiedBy>Anderson, Troy</cp:lastModifiedBy>
  <cp:revision>1953</cp:revision>
  <cp:lastPrinted>2015-03-10T14:20:44Z</cp:lastPrinted>
  <dcterms:created xsi:type="dcterms:W3CDTF">2005-04-21T14:28:35Z</dcterms:created>
  <dcterms:modified xsi:type="dcterms:W3CDTF">2015-09-08T16:53:18Z</dcterms:modified>
</cp:coreProperties>
</file>