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sldIdLst>
    <p:sldId id="372" r:id="rId2"/>
    <p:sldId id="373" r:id="rId3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99"/>
    <a:srgbClr val="99FF99"/>
    <a:srgbClr val="40949A"/>
    <a:srgbClr val="0000CC"/>
    <a:srgbClr val="FF3300"/>
    <a:srgbClr val="FF9900"/>
    <a:srgbClr val="5469A2"/>
    <a:srgbClr val="294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65" autoAdjust="0"/>
    <p:restoredTop sz="99275" autoAdjust="0"/>
  </p:normalViewPr>
  <p:slideViewPr>
    <p:cSldViewPr>
      <p:cViewPr varScale="1">
        <p:scale>
          <a:sx n="113" d="100"/>
          <a:sy n="113" d="100"/>
        </p:scale>
        <p:origin x="-768" y="-108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F9FDEEA-5704-4A08-B22C-F16CA0CD2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26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CC51442-EDE7-4953-BB55-E71AD2260C8B}" type="slidenum">
              <a:rPr lang="en-US" sz="1200" b="0" smtClean="0"/>
              <a:pPr eaLnBrk="1" hangingPunct="1"/>
              <a:t>1</a:t>
            </a:fld>
            <a:endParaRPr lang="en-US" sz="1200" b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3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533400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2133600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333625" y="5067300"/>
            <a:ext cx="2895600" cy="4191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8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Meeting Title (optional)</a:t>
            </a:r>
          </a:p>
        </p:txBody>
      </p:sp>
    </p:spTree>
    <p:extLst>
      <p:ext uri="{BB962C8B-B14F-4D97-AF65-F5344CB8AC3E}">
        <p14:creationId xmlns:p14="http://schemas.microsoft.com/office/powerpoint/2010/main" val="81249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D6BAE-A68F-473A-A2D7-CEEA128D7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610511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1CF20-39D3-4579-9E24-257361C91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721034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1981A-7905-41B0-8858-66AAA0FFB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206562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CEAF1-53AD-46BE-9176-013B2A2B7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63355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97839-E9E5-4038-9852-0A72C69A2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6447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D15DB-F492-417C-B3C1-95863FCAA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41540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55851-3123-4476-B2AC-37AA76559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20575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0A38D-180F-42DE-8177-B03C76167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83426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CC2D1-2CC9-45D0-AD2A-3A9F9D772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95321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06BC6-3DFE-4977-B534-48CCD8B6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399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DADD4-17AA-47F5-8402-FBC938F97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90126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 b="0">
                <a:latin typeface="Arial" charset="0"/>
              </a:defRPr>
            </a:lvl1pPr>
          </a:lstStyle>
          <a:p>
            <a:pPr>
              <a:defRPr/>
            </a:pPr>
            <a:fld id="{E718ABEB-4B20-4DAD-9F08-0F3C9742E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8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  <p:sp>
        <p:nvSpPr>
          <p:cNvPr id="103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Rectangle 13"/>
          <p:cNvSpPr>
            <a:spLocks noChangeArrowheads="1"/>
          </p:cNvSpPr>
          <p:nvPr userDrawn="1"/>
        </p:nvSpPr>
        <p:spPr bwMode="auto">
          <a:xfrm>
            <a:off x="8229600" y="62484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fld id="{03670EEC-6877-42F5-BF6B-1CB534FE5D5D}" type="slidenum">
              <a:rPr lang="en-US" sz="1200" b="0"/>
              <a:pPr algn="ctr"/>
              <a:t>‹#›</a:t>
            </a:fld>
            <a:endParaRPr lang="en-US" sz="12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5" r:id="rId1"/>
    <p:sldLayoutId id="2147484174" r:id="rId2"/>
    <p:sldLayoutId id="2147484175" r:id="rId3"/>
    <p:sldLayoutId id="2147484176" r:id="rId4"/>
    <p:sldLayoutId id="2147484177" r:id="rId5"/>
    <p:sldLayoutId id="2147484178" r:id="rId6"/>
    <p:sldLayoutId id="2147484179" r:id="rId7"/>
    <p:sldLayoutId id="2147484180" r:id="rId8"/>
    <p:sldLayoutId id="2147484181" r:id="rId9"/>
    <p:sldLayoutId id="2147484182" r:id="rId10"/>
    <p:sldLayoutId id="2147484183" r:id="rId11"/>
    <p:sldLayoutId id="214748418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71600" y="2133600"/>
            <a:ext cx="7239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b="0" kern="0" dirty="0" smtClean="0">
                <a:latin typeface="+mj-lt"/>
              </a:rPr>
              <a:t>Project Prioritization Review</a:t>
            </a:r>
            <a:endParaRPr lang="en-US" sz="2800" b="0" kern="0" dirty="0">
              <a:latin typeface="+mj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371600" y="3581400"/>
            <a:ext cx="3048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+mn-lt"/>
              </a:rPr>
              <a:t>September 10, 2015</a:t>
            </a:r>
            <a:endParaRPr lang="en-US" sz="200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1"/>
          <p:cNvSpPr>
            <a:spLocks noGrp="1"/>
          </p:cNvSpPr>
          <p:nvPr>
            <p:ph type="title"/>
          </p:nvPr>
        </p:nvSpPr>
        <p:spPr>
          <a:xfrm>
            <a:off x="152400" y="0"/>
            <a:ext cx="8915400" cy="685800"/>
          </a:xfrm>
        </p:spPr>
        <p:txBody>
          <a:bodyPr/>
          <a:lstStyle/>
          <a:p>
            <a:pPr eaLnBrk="1" hangingPunct="1"/>
            <a:r>
              <a:rPr lang="en-US" sz="1600" dirty="0" smtClean="0"/>
              <a:t>Approved Revision Requests “Not Started</a:t>
            </a:r>
            <a:r>
              <a:rPr lang="en-US" sz="1600" dirty="0"/>
              <a:t>” – </a:t>
            </a:r>
            <a:r>
              <a:rPr lang="en-US" sz="1600" dirty="0" smtClean="0"/>
              <a:t>Planned to Start in Future Months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688632"/>
              </p:ext>
            </p:extLst>
          </p:nvPr>
        </p:nvGraphicFramePr>
        <p:xfrm>
          <a:off x="76201" y="762000"/>
          <a:ext cx="8991599" cy="36438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5937"/>
                <a:gridCol w="858663"/>
                <a:gridCol w="761999"/>
                <a:gridCol w="1066801"/>
                <a:gridCol w="838199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Revision Request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Target</a:t>
                      </a:r>
                    </a:p>
                    <a:p>
                      <a:pPr algn="ctr"/>
                      <a:r>
                        <a:rPr lang="en-US" sz="1100" b="1" dirty="0" smtClean="0"/>
                        <a:t>Start Date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Release Target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Cost Estimate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Author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RRGRR003</a:t>
                      </a:r>
                      <a:r>
                        <a:rPr lang="en-US" sz="1100" b="0" dirty="0" smtClean="0"/>
                        <a:t> </a:t>
                      </a:r>
                      <a:r>
                        <a:rPr lang="en-US" sz="1050" b="0" dirty="0" smtClean="0"/>
                        <a:t>– Modifications to Improve</a:t>
                      </a:r>
                      <a:r>
                        <a:rPr lang="en-US" sz="1050" b="0" baseline="0" dirty="0" smtClean="0"/>
                        <a:t> Wind Forecasting</a:t>
                      </a:r>
                      <a:endParaRPr lang="en-US" sz="1050" b="1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 2015</a:t>
                      </a:r>
                      <a:endParaRPr lang="en-US" sz="105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2015-R6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$35k-$50k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NPRR419</a:t>
                      </a:r>
                      <a:r>
                        <a:rPr lang="en-US" sz="1100" b="0" dirty="0" smtClean="0"/>
                        <a:t> </a:t>
                      </a:r>
                      <a:r>
                        <a:rPr lang="en-US" sz="1050" b="0" dirty="0" smtClean="0"/>
                        <a:t>– Revise Real-Time Energy Imbalance and RMR Adjustment Charge</a:t>
                      </a:r>
                      <a:endParaRPr lang="en-US" sz="1050" b="1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 2015</a:t>
                      </a:r>
                      <a:endParaRPr lang="en-US" sz="105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2015-R6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$25k-$30k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NPRR519</a:t>
                      </a:r>
                      <a:r>
                        <a:rPr lang="en-US" sz="1100" b="0" dirty="0" smtClean="0"/>
                        <a:t> </a:t>
                      </a:r>
                      <a:r>
                        <a:rPr lang="en-US" sz="1050" b="0" dirty="0" smtClean="0"/>
                        <a:t>– </a:t>
                      </a:r>
                      <a:r>
                        <a:rPr lang="en-US" sz="1050" b="0" dirty="0" smtClean="0"/>
                        <a:t>Exempting ERS-Only QSEs from Collateral &amp; Capitalization Requirements</a:t>
                      </a:r>
                      <a:endParaRPr lang="en-US" sz="1050" b="1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2016-R3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$40k-$60k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NPRR617 </a:t>
                      </a:r>
                      <a:r>
                        <a:rPr lang="en-US" sz="1000" dirty="0" smtClean="0"/>
                        <a:t>– 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Energy Offer Flexibility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Sept 2015</a:t>
                      </a:r>
                      <a:endParaRPr lang="en-US" sz="1050" dirty="0" smtClean="0"/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2016-R1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$60k-$80k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Calpine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NPRR620 </a:t>
                      </a:r>
                      <a:r>
                        <a:rPr lang="en-US" sz="1000" dirty="0" smtClean="0"/>
                        <a:t>– 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Collateral Requirements for Counter-Parties with No Load or Generation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Sept 2015</a:t>
                      </a:r>
                      <a:endParaRPr lang="en-US" sz="1050" dirty="0" smtClean="0"/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2016-R2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$80k-$100k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NPRR662 </a:t>
                      </a:r>
                      <a:r>
                        <a:rPr lang="en-US" sz="1000" dirty="0" smtClean="0"/>
                        <a:t>– Proxy 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Energy Offer Curves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Sept </a:t>
                      </a:r>
                      <a:r>
                        <a:rPr lang="en-US" sz="1050" dirty="0" smtClean="0"/>
                        <a:t>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2016-R2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$80k-$120k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TIEC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NPRR683 </a:t>
                      </a:r>
                      <a:r>
                        <a:rPr lang="en-US" sz="1000" dirty="0" smtClean="0"/>
                        <a:t>– </a:t>
                      </a:r>
                      <a:r>
                        <a:rPr lang="en-US" sz="1050" dirty="0" smtClean="0"/>
                        <a:t>Revision to Available Credit Limit Calculation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Sept </a:t>
                      </a:r>
                      <a:r>
                        <a:rPr lang="en-US" sz="1050" dirty="0" smtClean="0"/>
                        <a:t>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2016-R2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$40k-$50k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Luminant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NPRR700 </a:t>
                      </a:r>
                      <a:r>
                        <a:rPr lang="en-US" sz="1000" dirty="0" smtClean="0"/>
                        <a:t>– </a:t>
                      </a:r>
                      <a:r>
                        <a:rPr lang="en-US" sz="1050" dirty="0" smtClean="0"/>
                        <a:t>Utilizing Actual Fuel Costs in Startup Offer Caps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Sept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2016-R1</a:t>
                      </a:r>
                      <a:endParaRPr lang="en-US" sz="1050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$20k-$30k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RCWG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NPRR686 </a:t>
                      </a:r>
                      <a:r>
                        <a:rPr lang="en-US" sz="1050" dirty="0" smtClean="0"/>
                        <a:t>– Changing the IRR Forecast from Next 48 Hours to Next 168 Hours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Oct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2016-R1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$45k-$65k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RMGRR126</a:t>
                      </a:r>
                      <a:r>
                        <a:rPr lang="en-US" sz="1100" b="0" dirty="0" smtClean="0"/>
                        <a:t> </a:t>
                      </a:r>
                      <a:r>
                        <a:rPr lang="en-US" sz="1050" b="0" dirty="0" smtClean="0"/>
                        <a:t>– </a:t>
                      </a:r>
                      <a:r>
                        <a:rPr lang="en-US" sz="105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Add’l</a:t>
                      </a:r>
                      <a:r>
                        <a:rPr lang="en-US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ERCOT Validations for Customer Billing Contact Information File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 </a:t>
                      </a: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2015-R6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$35k-$55k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TX SET WG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NPRR679 </a:t>
                      </a:r>
                      <a:r>
                        <a:rPr lang="en-US" sz="1000" dirty="0" smtClean="0"/>
                        <a:t>– ONOPTOUT for RUC Given After the Adjustment Period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Nov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2016-R2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$15k-$20k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Tenaska</a:t>
                      </a:r>
                    </a:p>
                  </a:txBody>
                  <a:tcPr marT="45732" marB="45732" anchor="ctr"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35564" y="1318168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</a:t>
            </a:r>
            <a:r>
              <a:rPr lang="en-US" sz="800" b="0" i="1" dirty="0" smtClean="0">
                <a:solidFill>
                  <a:srgbClr val="FF0000"/>
                </a:solidFill>
              </a:rPr>
              <a:t>Aug 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34534" y="1627330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</a:t>
            </a:r>
            <a:r>
              <a:rPr lang="en-US" sz="800" b="0" i="1" dirty="0" smtClean="0">
                <a:solidFill>
                  <a:srgbClr val="FF0000"/>
                </a:solidFill>
              </a:rPr>
              <a:t>Aug 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32364" y="2196817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</a:t>
            </a:r>
            <a:r>
              <a:rPr lang="en-US" sz="800" b="0" i="1" dirty="0" smtClean="0">
                <a:solidFill>
                  <a:srgbClr val="FF0000"/>
                </a:solidFill>
              </a:rPr>
              <a:t>Aug 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34534" y="2505879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</a:t>
            </a:r>
            <a:r>
              <a:rPr lang="en-US" sz="800" b="0" i="1" dirty="0" smtClean="0">
                <a:solidFill>
                  <a:srgbClr val="FF0000"/>
                </a:solidFill>
              </a:rPr>
              <a:t>Nov 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41073" y="2769315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</a:t>
            </a:r>
            <a:r>
              <a:rPr lang="en-US" sz="800" b="0" i="1" dirty="0" smtClean="0">
                <a:solidFill>
                  <a:srgbClr val="FF0000"/>
                </a:solidFill>
              </a:rPr>
              <a:t>Aug 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41073" y="3953933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</a:t>
            </a:r>
            <a:r>
              <a:rPr lang="en-US" sz="800" b="0" i="1" dirty="0" smtClean="0">
                <a:solidFill>
                  <a:srgbClr val="FF0000"/>
                </a:solidFill>
              </a:rPr>
              <a:t>Aug 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24868" y="3081629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</a:t>
            </a:r>
            <a:r>
              <a:rPr lang="en-US" sz="800" b="0" i="1" dirty="0" smtClean="0">
                <a:solidFill>
                  <a:srgbClr val="FF0000"/>
                </a:solidFill>
              </a:rPr>
              <a:t>Nov 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12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8600" marR="0" indent="-22860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>
            <a:tab pos="1033463" algn="l"/>
            <a:tab pos="1143000" algn="l"/>
            <a:tab pos="2624138" algn="l"/>
          </a:tabLst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8600" marR="0" indent="-22860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>
            <a:tab pos="1033463" algn="l"/>
            <a:tab pos="1143000" algn="l"/>
            <a:tab pos="2624138" algn="l"/>
          </a:tabLst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63075</TotalTime>
  <Words>252</Words>
  <Application>Microsoft Office PowerPoint</Application>
  <PresentationFormat>On-screen Show (4:3)</PresentationFormat>
  <Paragraphs>75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Custom Design</vt:lpstr>
      <vt:lpstr>PowerPoint Presentation</vt:lpstr>
      <vt:lpstr>Approved Revision Requests “Not Started” – Planned to Start in Future Months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Anderson, Troy</dc:creator>
  <cp:lastModifiedBy>Anderson, Troy</cp:lastModifiedBy>
  <cp:revision>1508</cp:revision>
  <cp:lastPrinted>2014-10-08T13:10:42Z</cp:lastPrinted>
  <dcterms:created xsi:type="dcterms:W3CDTF">2005-04-21T14:28:35Z</dcterms:created>
  <dcterms:modified xsi:type="dcterms:W3CDTF">2015-09-08T17:27:02Z</dcterms:modified>
</cp:coreProperties>
</file>